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06" r:id="rId10"/>
    <p:sldId id="304" r:id="rId11"/>
    <p:sldId id="307" r:id="rId12"/>
    <p:sldId id="308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305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6"/>
  </p:normalViewPr>
  <p:slideViewPr>
    <p:cSldViewPr snapToGrid="0">
      <p:cViewPr varScale="1">
        <p:scale>
          <a:sx n="106" d="100"/>
          <a:sy n="106" d="100"/>
        </p:scale>
        <p:origin x="18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448055">
              <a:defRPr sz="4312"/>
            </a:lvl1pPr>
          </a:lstStyle>
          <a:p>
            <a:r>
              <a:rPr dirty="0"/>
              <a:t>Acute Kidney Injury in the ICU</a:t>
            </a:r>
          </a:p>
        </p:txBody>
      </p:sp>
      <p:sp>
        <p:nvSpPr>
          <p:cNvPr id="95" name="Subtitle 2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 </a:t>
            </a:r>
            <a:r>
              <a:rPr dirty="0" err="1"/>
              <a:t>Obiora</a:t>
            </a:r>
            <a:r>
              <a:rPr dirty="0"/>
              <a:t>  </a:t>
            </a:r>
            <a:r>
              <a:rPr dirty="0" err="1"/>
              <a:t>Udeozo</a:t>
            </a:r>
            <a:r>
              <a:rPr dirty="0"/>
              <a:t> MD</a:t>
            </a:r>
          </a:p>
          <a:p>
            <a:r>
              <a:rPr dirty="0"/>
              <a:t>Critical Care and Nephrology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1E3B3-89B0-1A59-E8A1-5A03483BB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PRE-RENAL CAUSES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259D5D-0706-9803-2759-4027A116C3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Hypovolemia (hemorrhage, dehydration, </a:t>
            </a:r>
            <a:r>
              <a:rPr lang="en-US" sz="2800" dirty="0" err="1"/>
              <a:t>overdiuresis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Sepsis (distributive shock): Most common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Cardiogenic shock(MI, arrhythmia, decompensated CHF)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Obstructive shock (massive PE, tamponade)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Renal vasoconstriction(hepatorenal syndrome, intra-abdominal compartment syndrome</a:t>
            </a:r>
          </a:p>
        </p:txBody>
      </p:sp>
    </p:spTree>
    <p:extLst>
      <p:ext uri="{BB962C8B-B14F-4D97-AF65-F5344CB8AC3E}">
        <p14:creationId xmlns:p14="http://schemas.microsoft.com/office/powerpoint/2010/main" val="62523547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78501-9639-DC6C-2EBA-44A95AEBE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Intrinsic Causes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016AB3-8735-10CB-D881-85F4729460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Acute tubular necrosis (ATN)-from prolonged ischemia or nephrotoxin</a:t>
            </a:r>
          </a:p>
          <a:p>
            <a:r>
              <a:rPr lang="en-US" dirty="0"/>
              <a:t>Nephrotoxins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/>
              <a:t>Drugs: Aminoglycosides, vancomycin, amphotericin B, cisplatin, </a:t>
            </a:r>
            <a:r>
              <a:rPr lang="en-US" sz="2600" dirty="0" err="1"/>
              <a:t>calcineuron</a:t>
            </a:r>
            <a:r>
              <a:rPr lang="en-US" sz="2600" dirty="0"/>
              <a:t> inhibitors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 err="1"/>
              <a:t>Constrast</a:t>
            </a:r>
            <a:r>
              <a:rPr lang="en-US" sz="2600" dirty="0"/>
              <a:t>-induced nephropathy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/>
              <a:t>Hemolysis, rhabdomyolysis</a:t>
            </a:r>
          </a:p>
          <a:p>
            <a:r>
              <a:rPr lang="en-US" dirty="0"/>
              <a:t>Acute interstitial nephritis (AIN): PCN, NSAIDs</a:t>
            </a:r>
          </a:p>
          <a:p>
            <a:r>
              <a:rPr lang="en-US" dirty="0"/>
              <a:t>Thrombotic microangiopathies (TTP,HUS, DIC)</a:t>
            </a:r>
          </a:p>
          <a:p>
            <a:r>
              <a:rPr lang="en-US" dirty="0"/>
              <a:t>Glomerulonephritis/vasculitis (rare)</a:t>
            </a:r>
          </a:p>
        </p:txBody>
      </p:sp>
    </p:spTree>
    <p:extLst>
      <p:ext uri="{BB962C8B-B14F-4D97-AF65-F5344CB8AC3E}">
        <p14:creationId xmlns:p14="http://schemas.microsoft.com/office/powerpoint/2010/main" val="279483070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0582B-8FCD-F2F7-3D9B-481D65C3F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Postrenal Causes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46BC13-1A37-59A4-138B-550347CB70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Catheter obstruction (clot, kinking, blockage)</a:t>
            </a:r>
          </a:p>
          <a:p>
            <a:endParaRPr lang="en-US" dirty="0"/>
          </a:p>
          <a:p>
            <a:r>
              <a:rPr lang="en-US" dirty="0"/>
              <a:t>Prostatic hypertrophy/urethral obstruction</a:t>
            </a:r>
          </a:p>
          <a:p>
            <a:endParaRPr lang="en-US" dirty="0"/>
          </a:p>
          <a:p>
            <a:r>
              <a:rPr lang="en-US" dirty="0"/>
              <a:t>Ureteral obstruction (stones, tumors, retroperitoneal fibrosis)</a:t>
            </a:r>
          </a:p>
          <a:p>
            <a:endParaRPr lang="en-US" dirty="0"/>
          </a:p>
          <a:p>
            <a:r>
              <a:rPr lang="en-US" dirty="0"/>
              <a:t>External compression (pelvic mass)</a:t>
            </a:r>
          </a:p>
        </p:txBody>
      </p:sp>
    </p:spTree>
    <p:extLst>
      <p:ext uri="{BB962C8B-B14F-4D97-AF65-F5344CB8AC3E}">
        <p14:creationId xmlns:p14="http://schemas.microsoft.com/office/powerpoint/2010/main" val="203581437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Sepsis-Associated AKI (SA-AKI)</a:t>
            </a:r>
          </a:p>
        </p:txBody>
      </p:sp>
      <p:sp>
        <p:nvSpPr>
          <p:cNvPr id="119" name="Text Placeholder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Pathophysiology of AKI in Sepsis</a:t>
            </a:r>
          </a:p>
        </p:txBody>
      </p:sp>
      <p:sp>
        <p:nvSpPr>
          <p:cNvPr id="122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dirty="0"/>
              <a:t>Maladaptive microcirculatory dysfunction; dysregulated inflammation &amp; tubular stress</a:t>
            </a:r>
          </a:p>
          <a:p>
            <a:endParaRPr lang="en-US" dirty="0"/>
          </a:p>
          <a:p>
            <a:r>
              <a:rPr dirty="0"/>
              <a:t>Often without overt renal hypoperfusion; macro-hemodynamics can appear 'normal'</a:t>
            </a:r>
          </a:p>
          <a:p>
            <a:endParaRPr lang="en-US" dirty="0"/>
          </a:p>
          <a:p>
            <a:r>
              <a:rPr dirty="0"/>
              <a:t>Tubular cell cycle arrest &amp; mitochondrial dysfunction are central features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creen Shot 2025-08-21 at 12.11.50 PM.png" descr="Screen Shot 2025-08-21 at 12.11.50 PM.png"/>
          <p:cNvPicPr>
            <a:picLocks noChangeAspect="1"/>
          </p:cNvPicPr>
          <p:nvPr/>
        </p:nvPicPr>
        <p:blipFill>
          <a:blip r:embed="rId2"/>
          <a:srcRect t="442" r="145"/>
          <a:stretch>
            <a:fillRect/>
          </a:stretch>
        </p:blipFill>
        <p:spPr>
          <a:xfrm>
            <a:off x="89735" y="83110"/>
            <a:ext cx="8951447" cy="67216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creen Shot 2025-08-21 at 12.17.34 PM.png" descr="Screen Shot 2025-08-21 at 12.17.34 PM.png"/>
          <p:cNvPicPr>
            <a:picLocks noChangeAspect="1"/>
          </p:cNvPicPr>
          <p:nvPr/>
        </p:nvPicPr>
        <p:blipFill>
          <a:blip r:embed="rId2"/>
          <a:srcRect t="3548"/>
          <a:stretch>
            <a:fillRect/>
          </a:stretch>
        </p:blipFill>
        <p:spPr>
          <a:xfrm>
            <a:off x="828363" y="140802"/>
            <a:ext cx="7588404" cy="65600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Diagnosis &amp; Workup</a:t>
            </a:r>
          </a:p>
        </p:txBody>
      </p:sp>
      <p:sp>
        <p:nvSpPr>
          <p:cNvPr id="129" name="Text Placeholder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Investigations</a:t>
            </a:r>
            <a:endParaRPr dirty="0"/>
          </a:p>
        </p:txBody>
      </p:sp>
      <p:sp>
        <p:nvSpPr>
          <p:cNvPr id="132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dirty="0"/>
              <a:t>Confirm oliguria vs retention; bladder scan, catheter patency</a:t>
            </a:r>
          </a:p>
          <a:p>
            <a:r>
              <a:rPr dirty="0"/>
              <a:t>Assess hemodynamics, volume status, and exposures (nephrotoxins, contrast)</a:t>
            </a:r>
          </a:p>
          <a:p>
            <a:r>
              <a:rPr dirty="0"/>
              <a:t>Urinalysis with microscopy (casts, </a:t>
            </a:r>
            <a:r>
              <a:rPr dirty="0" err="1"/>
              <a:t>FeNa</a:t>
            </a:r>
            <a:r>
              <a:rPr dirty="0"/>
              <a:t>/</a:t>
            </a:r>
            <a:r>
              <a:rPr dirty="0" err="1"/>
              <a:t>FeUrea</a:t>
            </a:r>
            <a:r>
              <a:rPr dirty="0"/>
              <a:t> context-specific)</a:t>
            </a:r>
          </a:p>
          <a:p>
            <a:r>
              <a:rPr dirty="0"/>
              <a:t>Ultrasound for obstruction; POCUS for venous congestion (</a:t>
            </a:r>
            <a:r>
              <a:rPr dirty="0" err="1"/>
              <a:t>VExUS</a:t>
            </a:r>
            <a:r>
              <a:rPr dirty="0"/>
              <a:t>) where available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Risk Stratification: </a:t>
            </a:r>
            <a:r>
              <a:rPr sz="2800" dirty="0"/>
              <a:t>F</a:t>
            </a:r>
            <a:r>
              <a:rPr lang="en-US" sz="2800" dirty="0"/>
              <a:t>urosemide </a:t>
            </a:r>
            <a:r>
              <a:rPr sz="2800" dirty="0"/>
              <a:t>S</a:t>
            </a:r>
            <a:r>
              <a:rPr lang="en-US" sz="2800" dirty="0"/>
              <a:t>tress test</a:t>
            </a:r>
            <a:r>
              <a:rPr sz="2800" dirty="0"/>
              <a:t> </a:t>
            </a:r>
            <a:r>
              <a:rPr lang="en-US" sz="2800" dirty="0"/>
              <a:t>(FST)</a:t>
            </a:r>
            <a:r>
              <a:rPr sz="2800" dirty="0"/>
              <a:t>&amp; Biomarkers</a:t>
            </a:r>
          </a:p>
        </p:txBody>
      </p:sp>
      <p:sp>
        <p:nvSpPr>
          <p:cNvPr id="135" name="Text Placeholder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Agenda</a:t>
            </a:r>
          </a:p>
        </p:txBody>
      </p:sp>
      <p:sp>
        <p:nvSpPr>
          <p:cNvPr id="98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264032" indent="-264032" defTabSz="352043">
              <a:spcBef>
                <a:spcPts val="500"/>
              </a:spcBef>
              <a:defRPr sz="2464"/>
            </a:pPr>
            <a:r>
              <a:t>Epidemiology &amp; definitions (KDIGO)</a:t>
            </a:r>
          </a:p>
          <a:p>
            <a:pPr marL="264032" indent="-264032" defTabSz="352043">
              <a:spcBef>
                <a:spcPts val="500"/>
              </a:spcBef>
              <a:defRPr sz="2464"/>
            </a:pPr>
            <a:r>
              <a:t>ICU-specific pathophysiology (sepsis-associated AKI)</a:t>
            </a:r>
          </a:p>
          <a:p>
            <a:pPr marL="264032" indent="-264032" defTabSz="352043">
              <a:spcBef>
                <a:spcPts val="500"/>
              </a:spcBef>
              <a:defRPr sz="2464"/>
            </a:pPr>
            <a:r>
              <a:t>Diagnosis &amp; risk stratification (FST, biomarkers)</a:t>
            </a:r>
          </a:p>
          <a:p>
            <a:pPr marL="264032" indent="-264032" defTabSz="352043">
              <a:spcBef>
                <a:spcPts val="500"/>
              </a:spcBef>
              <a:defRPr sz="2464"/>
            </a:pPr>
            <a:r>
              <a:t>Hemodynamic optimization &amp; fluids</a:t>
            </a:r>
          </a:p>
          <a:p>
            <a:pPr marL="264032" indent="-264032" defTabSz="352043">
              <a:spcBef>
                <a:spcPts val="500"/>
              </a:spcBef>
              <a:defRPr sz="2464"/>
            </a:pPr>
            <a:r>
              <a:t>Nephrotoxin stewardship &amp; contrast media</a:t>
            </a:r>
          </a:p>
          <a:p>
            <a:pPr marL="264032" indent="-264032" defTabSz="352043">
              <a:spcBef>
                <a:spcPts val="500"/>
              </a:spcBef>
              <a:defRPr sz="2464"/>
            </a:pPr>
            <a:r>
              <a:t>When to start KRT (timing), modality &amp; dose</a:t>
            </a:r>
          </a:p>
          <a:p>
            <a:pPr marL="264032" indent="-264032" defTabSz="352043">
              <a:spcBef>
                <a:spcPts val="500"/>
              </a:spcBef>
              <a:defRPr sz="2464"/>
            </a:pPr>
            <a:r>
              <a:t>Special topics: metabolic acidaemia, anticoagulation for CRRT</a:t>
            </a:r>
          </a:p>
          <a:p>
            <a:pPr marL="264032" indent="-264032" defTabSz="352043">
              <a:spcBef>
                <a:spcPts val="500"/>
              </a:spcBef>
              <a:defRPr sz="2464"/>
            </a:pPr>
            <a:r>
              <a:t>Drug dosing, nutrition, and follow-up after AKI/AKD</a:t>
            </a:r>
          </a:p>
          <a:p>
            <a:pPr marL="264032" indent="-264032" defTabSz="352043">
              <a:spcBef>
                <a:spcPts val="500"/>
              </a:spcBef>
              <a:defRPr sz="2464"/>
            </a:pPr>
            <a:r>
              <a:t>Key takeaways &amp; references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Furosemide Stress Test (FST)</a:t>
            </a:r>
          </a:p>
        </p:txBody>
      </p:sp>
      <p:sp>
        <p:nvSpPr>
          <p:cNvPr id="138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dirty="0"/>
              <a:t>Dose: 1 mg/kg IV (naïve) or 1.5 mg/kg (prior loop</a:t>
            </a:r>
            <a:r>
              <a:rPr lang="en-US" dirty="0"/>
              <a:t> diuretic </a:t>
            </a:r>
            <a:r>
              <a:rPr dirty="0"/>
              <a:t> exposure)</a:t>
            </a:r>
          </a:p>
          <a:p>
            <a:endParaRPr lang="en-US" dirty="0"/>
          </a:p>
          <a:p>
            <a:r>
              <a:rPr dirty="0"/>
              <a:t>Urine output ≥200 mL in first 2 hours suggests lower progression risk</a:t>
            </a:r>
          </a:p>
          <a:p>
            <a:endParaRPr lang="en-US" dirty="0"/>
          </a:p>
          <a:p>
            <a:r>
              <a:rPr dirty="0"/>
              <a:t>Helps identify patients at high risk for AKI progression and need for </a:t>
            </a:r>
            <a:r>
              <a:rPr lang="en-US" dirty="0"/>
              <a:t>dialysis</a:t>
            </a:r>
            <a:endParaRPr dirty="0"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Cell-Cycle Arrest Biomarkers</a:t>
            </a:r>
          </a:p>
        </p:txBody>
      </p:sp>
      <p:sp>
        <p:nvSpPr>
          <p:cNvPr id="141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sz="2400" dirty="0"/>
              <a:t>Urinary </a:t>
            </a:r>
            <a:r>
              <a:rPr lang="en-US" sz="2400" dirty="0"/>
              <a:t>Tissue inhibitor of metalloproteinases </a:t>
            </a:r>
            <a:r>
              <a:rPr sz="2400" dirty="0"/>
              <a:t>[TIMP-2]·[IGFBP7]</a:t>
            </a:r>
            <a:r>
              <a:rPr lang="en-US" sz="2400" dirty="0"/>
              <a:t> insulin like growth factor binding protein</a:t>
            </a:r>
            <a:r>
              <a:rPr sz="2400" dirty="0"/>
              <a:t> (</a:t>
            </a:r>
            <a:r>
              <a:rPr sz="2400" dirty="0" err="1"/>
              <a:t>NephroCheck</a:t>
            </a:r>
            <a:r>
              <a:rPr sz="2400" dirty="0"/>
              <a:t>) identifies high-risk patients</a:t>
            </a:r>
            <a:r>
              <a:rPr lang="en-US" sz="2400" dirty="0"/>
              <a:t>. </a:t>
            </a:r>
          </a:p>
          <a:p>
            <a:r>
              <a:rPr lang="en-US" sz="2400" dirty="0"/>
              <a:t>It’s a marker of cell cycle arrest in renal tubular cells exposed to stress.  </a:t>
            </a:r>
            <a:endParaRPr sz="2400" dirty="0"/>
          </a:p>
          <a:p>
            <a:endParaRPr lang="en-US" sz="2400" dirty="0"/>
          </a:p>
          <a:p>
            <a:r>
              <a:rPr sz="2400" dirty="0"/>
              <a:t>Can trigger 'KDIGO bundle' in postoperative/cardiac surgery cohorts</a:t>
            </a:r>
          </a:p>
          <a:p>
            <a:endParaRPr lang="en-US" sz="2400" dirty="0"/>
          </a:p>
          <a:p>
            <a:r>
              <a:rPr sz="2400" dirty="0"/>
              <a:t>Test performance can vary by setting; combine with clinical judgment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Hemodynamic Optimization</a:t>
            </a:r>
          </a:p>
        </p:txBody>
      </p:sp>
      <p:sp>
        <p:nvSpPr>
          <p:cNvPr id="144" name="Text Placeholder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Targets &amp; Vasopressors</a:t>
            </a:r>
          </a:p>
        </p:txBody>
      </p:sp>
      <p:sp>
        <p:nvSpPr>
          <p:cNvPr id="147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dirty="0"/>
              <a:t>Initial MAP target 65 mmHg in septic shock; consider higher MAP if chronic HTN to reduce </a:t>
            </a:r>
            <a:r>
              <a:rPr lang="en-US" dirty="0"/>
              <a:t>dialysis</a:t>
            </a:r>
            <a:r>
              <a:rPr dirty="0"/>
              <a:t> risk</a:t>
            </a:r>
          </a:p>
          <a:p>
            <a:r>
              <a:rPr dirty="0"/>
              <a:t>Norepinephrine is first-line; add vasopressin if NE-inadequate; epinephrine third-line</a:t>
            </a:r>
          </a:p>
          <a:p>
            <a:r>
              <a:rPr dirty="0"/>
              <a:t>Use dynamic assessment of fluid responsiveness; avoid over-resuscitation &amp; venous congestion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Fluids: Type &amp; Strategy</a:t>
            </a:r>
          </a:p>
        </p:txBody>
      </p:sp>
      <p:sp>
        <p:nvSpPr>
          <p:cNvPr id="150" name="Text Placeholder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Crystalloid Choice</a:t>
            </a:r>
          </a:p>
        </p:txBody>
      </p:sp>
      <p:sp>
        <p:nvSpPr>
          <p:cNvPr id="15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dirty="0"/>
              <a:t>Balanced crystalloids (e.g., LR, Plasma-</a:t>
            </a:r>
            <a:r>
              <a:rPr dirty="0" err="1"/>
              <a:t>Lyte</a:t>
            </a:r>
            <a:r>
              <a:rPr dirty="0"/>
              <a:t>) vs normal saline: Higher mortality with normal saline. </a:t>
            </a:r>
            <a:r>
              <a:rPr sz="2000" dirty="0"/>
              <a:t>(NEJM SMART &amp; SALT-ED)</a:t>
            </a:r>
          </a:p>
          <a:p>
            <a:r>
              <a:rPr dirty="0"/>
              <a:t>Large RCTs (PLUS/BASICS) showed no mortality difference; consider chloride load, patient context</a:t>
            </a:r>
            <a:r>
              <a:rPr lang="en-US" dirty="0"/>
              <a:t>. NEJM 2022 </a:t>
            </a:r>
            <a:r>
              <a:rPr lang="en-US" dirty="0" err="1"/>
              <a:t>Finfer</a:t>
            </a:r>
            <a:r>
              <a:rPr lang="en-US" dirty="0"/>
              <a:t> et al</a:t>
            </a:r>
            <a:endParaRPr dirty="0"/>
          </a:p>
          <a:p>
            <a:r>
              <a:rPr dirty="0"/>
              <a:t>Avoid starches; albumin selective use (e.g., hypoalbuminemia with ongoing shock)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creen Shot 2025-08-21 at 3.37.12 PM.png" descr="Screen Shot 2025-08-21 at 3.37.1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62113"/>
            <a:ext cx="9144001" cy="4533774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NEJM 2018 SMART &amp; SALT-ED Semler et al"/>
          <p:cNvSpPr txBox="1"/>
          <p:nvPr/>
        </p:nvSpPr>
        <p:spPr>
          <a:xfrm>
            <a:off x="95357" y="5811236"/>
            <a:ext cx="3140458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/>
            </a:lvl1pPr>
          </a:lstStyle>
          <a:p>
            <a:r>
              <a:t>NEJM 2018 SMART &amp; SALT-ED Semler et al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Screen Shot 2025-08-21 at 3.36.34 PM.png" descr="Screen Shot 2025-08-21 at 3.36.3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48" y="498985"/>
            <a:ext cx="9144001" cy="5452057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NEJM 2018 SMART &amp; SALT-ED Semler et al"/>
          <p:cNvSpPr txBox="1"/>
          <p:nvPr/>
        </p:nvSpPr>
        <p:spPr>
          <a:xfrm>
            <a:off x="190947" y="6022573"/>
            <a:ext cx="3140458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/>
            </a:lvl1pPr>
          </a:lstStyle>
          <a:p>
            <a:r>
              <a:t>NEJM 2018 SMART &amp; SALT-ED Semler et al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edical report&#10;&#10;Description automatically generated">
            <a:extLst>
              <a:ext uri="{FF2B5EF4-FFF2-40B4-BE49-F238E27FC236}">
                <a16:creationId xmlns:a16="http://schemas.microsoft.com/office/drawing/2014/main" id="{186FE718-C84B-EC7F-D3C1-D29AA9F89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58" y="0"/>
            <a:ext cx="552148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E78DCA-5345-89F9-0D53-689CC82396BA}"/>
              </a:ext>
            </a:extLst>
          </p:cNvPr>
          <p:cNvSpPr txBox="1"/>
          <p:nvPr/>
        </p:nvSpPr>
        <p:spPr>
          <a:xfrm flipH="1">
            <a:off x="6124353" y="5964865"/>
            <a:ext cx="27432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NEJM 2022 </a:t>
            </a:r>
            <a:r>
              <a:rPr kumimoji="0" lang="en-US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Finfer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et al</a:t>
            </a:r>
          </a:p>
        </p:txBody>
      </p:sp>
    </p:spTree>
    <p:extLst>
      <p:ext uri="{BB962C8B-B14F-4D97-AF65-F5344CB8AC3E}">
        <p14:creationId xmlns:p14="http://schemas.microsoft.com/office/powerpoint/2010/main" val="2492016084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Nephrotoxin Stewardship</a:t>
            </a:r>
          </a:p>
        </p:txBody>
      </p:sp>
      <p:sp>
        <p:nvSpPr>
          <p:cNvPr id="162" name="Text Placeholder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Epidemiology &amp; Burden</a:t>
            </a:r>
          </a:p>
        </p:txBody>
      </p:sp>
      <p:sp>
        <p:nvSpPr>
          <p:cNvPr id="101" name="Text Placeholder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Antibiotics &amp; AKI Risk</a:t>
            </a:r>
          </a:p>
        </p:txBody>
      </p:sp>
      <p:sp>
        <p:nvSpPr>
          <p:cNvPr id="165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Vancomycin + piperacillin/tazobactam associated with higher AKI risk vs vancomycin + cefepime/meropenem</a:t>
            </a:r>
          </a:p>
          <a:p>
            <a:r>
              <a:t>Prefer AUC-guided vancomycin dosing; monitor levels and renal function closely</a:t>
            </a:r>
          </a:p>
          <a:p>
            <a:r>
              <a:t>Minimize concurrent nephrotoxins (aminoglycosides, calcineurin inhibitors, IV contrast when avoidable)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Iodinated Contrast in 2025</a:t>
            </a:r>
          </a:p>
        </p:txBody>
      </p:sp>
      <p:sp>
        <p:nvSpPr>
          <p:cNvPr id="168" name="Text Placeholder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Current Perspective</a:t>
            </a:r>
          </a:p>
        </p:txBody>
      </p:sp>
      <p:sp>
        <p:nvSpPr>
          <p:cNvPr id="171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Risk of CI-AKI likely overstated with modern low-osmolar agents</a:t>
            </a:r>
          </a:p>
          <a:p>
            <a:r>
              <a:t>Main modifiable strategy: ensure adequate volume status; hold metformin if eGFR &lt;30 with contrast</a:t>
            </a:r>
          </a:p>
          <a:p>
            <a:r>
              <a:t>Avoid routine N-acetylcysteine; consider isotonic fluids pre/post in high-risk (eGFR &lt;30 or AKI)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Metabolic Acidaemia: Bicarbonate?</a:t>
            </a:r>
          </a:p>
        </p:txBody>
      </p:sp>
      <p:sp>
        <p:nvSpPr>
          <p:cNvPr id="174" name="Text Placeholder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BICAR-ICU </a:t>
            </a:r>
          </a:p>
        </p:txBody>
      </p:sp>
      <p:sp>
        <p:nvSpPr>
          <p:cNvPr id="177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dirty="0"/>
              <a:t>Severe metabolic </a:t>
            </a:r>
            <a:r>
              <a:rPr dirty="0" err="1"/>
              <a:t>acidaemia</a:t>
            </a:r>
            <a:r>
              <a:rPr dirty="0"/>
              <a:t> (pH ≤7.20) subgroup with AKI had ↓ mortality/KRT with bicarbonate infusion</a:t>
            </a:r>
          </a:p>
          <a:p>
            <a:r>
              <a:rPr dirty="0"/>
              <a:t>No overall mortality benefit; use in selected patients</a:t>
            </a:r>
            <a:r>
              <a:rPr lang="en-US" dirty="0"/>
              <a:t> (</a:t>
            </a:r>
            <a:r>
              <a:rPr lang="en-US" u="sng" dirty="0"/>
              <a:t>stage 2 and 3 AKI)</a:t>
            </a:r>
            <a:r>
              <a:rPr u="sng" dirty="0"/>
              <a:t> </a:t>
            </a:r>
            <a:r>
              <a:rPr dirty="0"/>
              <a:t>with severe </a:t>
            </a:r>
            <a:r>
              <a:rPr dirty="0" err="1"/>
              <a:t>acidaemia</a:t>
            </a:r>
            <a:r>
              <a:rPr dirty="0"/>
              <a:t> + AKI</a:t>
            </a:r>
            <a:r>
              <a:rPr lang="en-US" dirty="0"/>
              <a:t> did show mortality benefit</a:t>
            </a:r>
            <a:endParaRPr dirty="0"/>
          </a:p>
          <a:p>
            <a:r>
              <a:rPr dirty="0"/>
              <a:t>Monitor sodium/volume load and ionized calcium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When to Start KRT (RRT)</a:t>
            </a:r>
          </a:p>
        </p:txBody>
      </p:sp>
      <p:sp>
        <p:nvSpPr>
          <p:cNvPr id="180" name="Text Placeholder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Timing Evidence</a:t>
            </a:r>
          </a:p>
        </p:txBody>
      </p:sp>
      <p:sp>
        <p:nvSpPr>
          <p:cNvPr id="18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32613" indent="-332613" defTabSz="443484">
              <a:defRPr sz="3104"/>
            </a:pPr>
            <a:r>
              <a:t>ELAIN (single-center) suggested early benefit; AKIKI, IDEAL-ICU, STARRT-AKI found no mortality benefit with accelerated/early initiation</a:t>
            </a:r>
          </a:p>
          <a:p>
            <a:pPr marL="332613" indent="-332613" defTabSz="443484">
              <a:defRPr sz="3104"/>
            </a:pPr>
            <a:r>
              <a:t>Standard/delayed strategies reduce unnecessary KRT without harming survival for many patients</a:t>
            </a:r>
          </a:p>
          <a:p>
            <a:pPr marL="332613" indent="-332613" defTabSz="443484">
              <a:defRPr sz="3104"/>
            </a:pPr>
            <a:r>
              <a:t>Start immediately for urgent indications (refractory hyperkalemia, severe acidaemia with instability, pulmonary edema, intoxications)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Modality &amp; Dose of KRT</a:t>
            </a:r>
          </a:p>
        </p:txBody>
      </p:sp>
      <p:sp>
        <p:nvSpPr>
          <p:cNvPr id="186" name="Text Placeholder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CRRT vs IHD vs SLED</a:t>
            </a:r>
          </a:p>
        </p:txBody>
      </p:sp>
      <p:sp>
        <p:nvSpPr>
          <p:cNvPr id="189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Choose based on hemodynamic stability, cerebral edema, and logistics; no clear survival difference</a:t>
            </a:r>
          </a:p>
          <a:p>
            <a:r>
              <a:t>Prefer CRRT/SLED in unstable shock or raised ICP; transition to IHD as feasible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Dose Targets</a:t>
            </a:r>
          </a:p>
        </p:txBody>
      </p:sp>
      <p:sp>
        <p:nvSpPr>
          <p:cNvPr id="192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  <a:p>
            <a:r>
              <a:rPr dirty="0"/>
              <a:t>Effluent dose ~20–25 mL/kg/h (delivered) for CRRT; higher intensity does not improve outcomes (RENAL, ATN)</a:t>
            </a:r>
          </a:p>
          <a:p>
            <a:endParaRPr lang="en-US" dirty="0"/>
          </a:p>
          <a:p>
            <a:r>
              <a:rPr dirty="0"/>
              <a:t>Account for downtime/filter clotting to ensure delivered dose meets target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Epidemiology </a:t>
            </a:r>
          </a:p>
        </p:txBody>
      </p:sp>
      <p:sp>
        <p:nvSpPr>
          <p:cNvPr id="104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t>AKI occurs in ~1/3 of ICU patients; associated with increased mortality, Length of stay and costs</a:t>
            </a:r>
          </a:p>
          <a:p>
            <a:r>
              <a:t>Substantial proportion progress to Acute Kidney Disease (AKD) or CKD</a:t>
            </a:r>
          </a:p>
          <a:p>
            <a:r>
              <a:t>Sepsis present in ~40-50% of patients with AKI in the ICU</a:t>
            </a:r>
          </a:p>
          <a:p>
            <a:pPr marL="0" indent="0">
              <a:spcBef>
                <a:spcPts val="1200"/>
              </a:spcBef>
              <a:buSzTx/>
              <a:buFontTx/>
              <a:buNone/>
              <a:defRPr sz="1333">
                <a:latin typeface="Times Roman"/>
                <a:ea typeface="Times Roman"/>
                <a:cs typeface="Times Roman"/>
                <a:sym typeface="Times Roman"/>
              </a:defRPr>
            </a:pPr>
            <a:endParaRPr/>
          </a:p>
          <a:p>
            <a:r>
              <a:t>Sepsis is the leading cause of ICU AKI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CRRT Anticoagulation</a:t>
            </a:r>
          </a:p>
        </p:txBody>
      </p:sp>
      <p:sp>
        <p:nvSpPr>
          <p:cNvPr id="195" name="Text Placeholder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Regional Citrate Preferred</a:t>
            </a:r>
          </a:p>
        </p:txBody>
      </p:sp>
      <p:sp>
        <p:nvSpPr>
          <p:cNvPr id="198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Regional citrate anticoagulation prolongs filter life and reduces bleeding vs systemic heparin in many settings</a:t>
            </a:r>
          </a:p>
          <a:p>
            <a:r>
              <a:t>Monitor ionized calcium pre/post-filter and systemic; adjust citrate and calcium infusions accordingly</a:t>
            </a: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Drug Dosing, Nutrition, Follow-up</a:t>
            </a:r>
          </a:p>
        </p:txBody>
      </p:sp>
      <p:sp>
        <p:nvSpPr>
          <p:cNvPr id="201" name="Text Placeholder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Drug Dosing</a:t>
            </a:r>
          </a:p>
        </p:txBody>
      </p:sp>
      <p:sp>
        <p:nvSpPr>
          <p:cNvPr id="204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Use AUC-guided vancomycin; adjust beta-lactams to CRRT clearances (consider extended/continuous infusions)</a:t>
            </a:r>
          </a:p>
          <a:p>
            <a:r>
              <a:t>Renally adjust DOACs, LMWH; monitor anti-Xa if needed in CRRT</a:t>
            </a:r>
          </a:p>
          <a:p>
            <a:r>
              <a:t>Consider drug sequestration by filters (e.g., lipophilic, highly protein-bound agents)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Nutrition &amp; Catabolism</a:t>
            </a:r>
          </a:p>
        </p:txBody>
      </p:sp>
      <p:sp>
        <p:nvSpPr>
          <p:cNvPr id="207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Avoid overfeeding; target protein ~1.3–1.5 g/kg/day (up to ~2.0 if on CRRT) based on guidelines</a:t>
            </a:r>
          </a:p>
          <a:p>
            <a:r>
              <a:t>Correct micronutrient losses (e.g., water-soluble vitamins) during CRRT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Post-AKI Follow-up</a:t>
            </a:r>
          </a:p>
        </p:txBody>
      </p:sp>
      <p:sp>
        <p:nvSpPr>
          <p:cNvPr id="210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  <a:p>
            <a:r>
              <a:rPr dirty="0"/>
              <a:t>Reassess kidney function 7–90 days post-AKI to detect AKD/CKD</a:t>
            </a:r>
          </a:p>
          <a:p>
            <a:endParaRPr lang="en-US" dirty="0"/>
          </a:p>
          <a:p>
            <a:r>
              <a:rPr dirty="0"/>
              <a:t>Optimize BP, glycemic control; avoid nephrotoxins; consider SGLT2i in eligible patients for renal protection</a:t>
            </a: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Practical ICU AKI Algorithm</a:t>
            </a:r>
          </a:p>
        </p:txBody>
      </p:sp>
      <p:sp>
        <p:nvSpPr>
          <p:cNvPr id="213" name="Text Placeholder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Bedside Checklist</a:t>
            </a:r>
          </a:p>
        </p:txBody>
      </p:sp>
      <p:sp>
        <p:nvSpPr>
          <p:cNvPr id="216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216027" indent="-216027" defTabSz="288036">
              <a:spcBef>
                <a:spcPts val="400"/>
              </a:spcBef>
              <a:defRPr sz="2016"/>
            </a:pPr>
            <a:r>
              <a:t>1) Confirm AKI/stage; trend SCr/UO; UA microscopy</a:t>
            </a:r>
          </a:p>
          <a:p>
            <a:pPr marL="216027" indent="-216027" defTabSz="288036">
              <a:spcBef>
                <a:spcPts val="400"/>
              </a:spcBef>
              <a:defRPr sz="2016"/>
            </a:pPr>
            <a:r>
              <a:t>2) Assess hemodynamics &amp; congestion; target MAP ≥65 (higher if chronic HTN)</a:t>
            </a:r>
          </a:p>
          <a:p>
            <a:pPr marL="216027" indent="-216027" defTabSz="288036">
              <a:spcBef>
                <a:spcPts val="400"/>
              </a:spcBef>
              <a:defRPr sz="2016"/>
            </a:pPr>
            <a:r>
              <a:t>3) Fluid responsiveness-guided boluses; avoid overload; consider balanced crystalloids</a:t>
            </a:r>
          </a:p>
          <a:p>
            <a:pPr marL="216027" indent="-216027" defTabSz="288036">
              <a:spcBef>
                <a:spcPts val="400"/>
              </a:spcBef>
              <a:defRPr sz="2016"/>
            </a:pPr>
            <a:r>
              <a:t>4) Stop/replace nephrotoxins; avoid Vanc+Pip-Tazo combo if alternatives exist</a:t>
            </a:r>
          </a:p>
          <a:p>
            <a:pPr marL="216027" indent="-216027" defTabSz="288036">
              <a:spcBef>
                <a:spcPts val="400"/>
              </a:spcBef>
              <a:defRPr sz="2016"/>
            </a:pPr>
            <a:r>
              <a:t>5) Consider FST and/or biomarkers for risk stratification</a:t>
            </a:r>
          </a:p>
          <a:p>
            <a:pPr marL="216027" indent="-216027" defTabSz="288036">
              <a:spcBef>
                <a:spcPts val="400"/>
              </a:spcBef>
              <a:defRPr sz="2016"/>
            </a:pPr>
            <a:r>
              <a:t>6) Bicarbonate if severe acidaemia + AKI (selected)</a:t>
            </a:r>
          </a:p>
          <a:p>
            <a:pPr marL="216027" indent="-216027" defTabSz="288036">
              <a:spcBef>
                <a:spcPts val="400"/>
              </a:spcBef>
              <a:defRPr sz="2016"/>
            </a:pPr>
            <a:r>
              <a:t>7) Start KRT for urgent indications; otherwise standard/delayed strategy reasonable</a:t>
            </a:r>
          </a:p>
          <a:p>
            <a:pPr marL="216027" indent="-216027" defTabSz="288036">
              <a:spcBef>
                <a:spcPts val="400"/>
              </a:spcBef>
              <a:defRPr sz="2016"/>
            </a:pPr>
            <a:r>
              <a:t>8) CRRT dose ~20–25 mL/kg/h delivered; citrate anticoagulation preferred</a:t>
            </a:r>
          </a:p>
          <a:p>
            <a:pPr marL="216027" indent="-216027" defTabSz="288036">
              <a:spcBef>
                <a:spcPts val="400"/>
              </a:spcBef>
              <a:defRPr sz="2016"/>
            </a:pPr>
            <a:r>
              <a:t>9) Daily de-escalation &amp; drug dose optimization; plan follow-up</a:t>
            </a:r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Key Takeaways</a:t>
            </a:r>
          </a:p>
        </p:txBody>
      </p:sp>
      <p:sp>
        <p:nvSpPr>
          <p:cNvPr id="219" name="Text Placeholder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Five Things to Remember</a:t>
            </a:r>
          </a:p>
        </p:txBody>
      </p:sp>
      <p:sp>
        <p:nvSpPr>
          <p:cNvPr id="222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281177" indent="-281177" defTabSz="374904">
              <a:spcBef>
                <a:spcPts val="600"/>
              </a:spcBef>
              <a:defRPr sz="2624"/>
            </a:pPr>
            <a:r>
              <a:rPr dirty="0"/>
              <a:t>Target MAP 65 mmHg (↑ if chronic HTN) with norepinephrine-first approach</a:t>
            </a:r>
          </a:p>
          <a:p>
            <a:pPr marL="281177" indent="-281177" defTabSz="374904">
              <a:spcBef>
                <a:spcPts val="600"/>
              </a:spcBef>
              <a:defRPr sz="2624"/>
            </a:pPr>
            <a:r>
              <a:rPr dirty="0"/>
              <a:t>Use balanced crystalloids when feasible; avoid chloride overload</a:t>
            </a:r>
          </a:p>
          <a:p>
            <a:pPr marL="281177" indent="-281177" defTabSz="374904">
              <a:spcBef>
                <a:spcPts val="600"/>
              </a:spcBef>
              <a:defRPr sz="2624"/>
            </a:pPr>
            <a:r>
              <a:rPr dirty="0"/>
              <a:t>Be deliberate about nephrotoxins—especially vancomycin + piperacillin/tazobactam</a:t>
            </a:r>
          </a:p>
          <a:p>
            <a:pPr marL="281177" indent="-281177" defTabSz="374904">
              <a:spcBef>
                <a:spcPts val="600"/>
              </a:spcBef>
              <a:defRPr sz="2624"/>
            </a:pPr>
            <a:r>
              <a:rPr dirty="0"/>
              <a:t>Don’t rush KRT absent urgent indications; dose CRRT ~20–25 mL/kg/h delivered</a:t>
            </a:r>
          </a:p>
          <a:p>
            <a:pPr marL="281177" indent="-281177" defTabSz="374904">
              <a:spcBef>
                <a:spcPts val="600"/>
              </a:spcBef>
              <a:defRPr sz="2624"/>
            </a:pPr>
            <a:r>
              <a:rPr dirty="0"/>
              <a:t>Consider FST to triage risk; apply prevention bundles in high-risk patients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Epidemiolog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Epidemiology</a:t>
            </a:r>
          </a:p>
        </p:txBody>
      </p:sp>
      <p:sp>
        <p:nvSpPr>
          <p:cNvPr id="107" name="ICU patients with AKI who require dialysis (AKI-D), have a reported mortality of 50-60% and some studies showing up to 80% depending on case mix and illness severity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ICU patients with AKI who require dialysis (AKI-D), have a reported mortality of 50-60% and some studies showing up to 80% depending on case mix and illness severity</a:t>
            </a:r>
          </a:p>
          <a:p>
            <a:r>
              <a:t>Septic ICU cohorts needing RRT mortality is often &gt;50% at 60-90 days</a:t>
            </a:r>
          </a:p>
          <a:p>
            <a:r>
              <a:t>One year mortality of AKI-D ~50%</a:t>
            </a:r>
          </a:p>
        </p:txBody>
      </p:sp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Selected References</a:t>
            </a:r>
          </a:p>
        </p:txBody>
      </p:sp>
      <p:sp>
        <p:nvSpPr>
          <p:cNvPr id="225" name="Text Placeholder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Core Trials &amp; Guidelines (1/2)</a:t>
            </a:r>
          </a:p>
        </p:txBody>
      </p:sp>
      <p:sp>
        <p:nvSpPr>
          <p:cNvPr id="228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KDIGO Guideline (2012); KDIGO AKI/AKD Update Scope (2023)</a:t>
            </a:r>
          </a:p>
          <a:p>
            <a:r>
              <a:t>SSC Adult Sepsis Guidelines (2021)</a:t>
            </a:r>
          </a:p>
          <a:p>
            <a:r>
              <a:t>SMART &amp; SALT-ED (NEJM 2018); PLUS (NEJM 2022); BASICS (NEJM 2021)</a:t>
            </a:r>
          </a:p>
          <a:p>
            <a:r>
              <a:t>STARRT-AKI (NEJM 2020); AKIKI (NEJM 2016); IDEAL-ICU (NEJM 2018); AKIKI-2 (2021)</a:t>
            </a:r>
          </a:p>
          <a:p>
            <a:r>
              <a:t>RENAL (NEJM 2009); ATN (NEJM 2008) – dose</a:t>
            </a:r>
          </a:p>
        </p:txBody>
      </p:sp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Core Trials &amp; Guidelines (2/2)</a:t>
            </a:r>
          </a:p>
        </p:txBody>
      </p:sp>
      <p:sp>
        <p:nvSpPr>
          <p:cNvPr id="231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BICAR-ICU (Lancet 2018)</a:t>
            </a:r>
          </a:p>
          <a:p>
            <a:r>
              <a:t>TIMP-2·IGFBP7/PrevAKI (Meersch et al. 2017)</a:t>
            </a:r>
          </a:p>
          <a:p>
            <a:r>
              <a:t>Vancomycin + Pip/Tazo AKI risk (meta-analyses 2019–2025)</a:t>
            </a:r>
          </a:p>
          <a:p>
            <a:r>
              <a:t>CJASN 2022 Kuwabara Pathophysiology of AKI in Sepsis</a:t>
            </a:r>
          </a:p>
          <a:p>
            <a:r>
              <a:t>ACR Manual on Contrast Media (2023–2025); Radiology/NKF-ACR 2020 statement</a:t>
            </a:r>
          </a:p>
        </p:txBody>
      </p:sp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itle 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Thanks / Discussion</a:t>
            </a:r>
          </a:p>
        </p:txBody>
      </p:sp>
      <p:sp>
        <p:nvSpPr>
          <p:cNvPr id="234" name="Subtitle 2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Cases &amp; questions welcome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Definitions &amp; Staging</a:t>
            </a:r>
          </a:p>
        </p:txBody>
      </p:sp>
      <p:sp>
        <p:nvSpPr>
          <p:cNvPr id="110" name="Text Placeholder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AKI Definition (KDIGO) </a:t>
            </a:r>
          </a:p>
        </p:txBody>
      </p:sp>
      <p:sp>
        <p:nvSpPr>
          <p:cNvPr id="11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/>
          </a:p>
          <a:p>
            <a:r>
              <a:t>↑ serum creatinine (SCr) ≥0.3 mg/dL within 48h, OR</a:t>
            </a:r>
          </a:p>
          <a:p>
            <a:endParaRPr/>
          </a:p>
          <a:p>
            <a:r>
              <a:t> Increase in Scr ≥1.5× baseline in 7 days, OR </a:t>
            </a:r>
          </a:p>
          <a:p>
            <a:endParaRPr/>
          </a:p>
          <a:p>
            <a:r>
              <a:t>Urine output &lt;0.5 mL/kg/h for ≥6 hours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KI Stages (KDIGO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AKI Stages (KDIGO)</a:t>
            </a:r>
          </a:p>
        </p:txBody>
      </p:sp>
      <p:sp>
        <p:nvSpPr>
          <p:cNvPr id="116" name="Stage 1:  SCr increase 1.5-1.9 x baseline or &gt; 0.3mg/dl ; Urine output&lt;0.5ml/kg/hr for 6-12hr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18897" indent="-318897" defTabSz="425195">
              <a:defRPr sz="2976"/>
            </a:pPr>
            <a:r>
              <a:t>Stage 1:  SCr increase 1.5-1.9 x baseline or </a:t>
            </a:r>
            <a:r>
              <a:rPr u="sng"/>
              <a:t>&gt;</a:t>
            </a:r>
            <a:r>
              <a:t> 0.3mg/dl ; Urine output&lt;0.5ml/kg/hr for 6-12hrs</a:t>
            </a:r>
          </a:p>
          <a:p>
            <a:pPr marL="318897" indent="-318897" defTabSz="425195">
              <a:defRPr sz="2976"/>
            </a:pPr>
            <a:endParaRPr/>
          </a:p>
          <a:p>
            <a:pPr marL="318897" indent="-318897" defTabSz="425195">
              <a:defRPr sz="2976"/>
            </a:pPr>
            <a:r>
              <a:t>Stage 2: SCr increase 2-2.9 x baseline; Urine output &lt;0.5ml/kg/hr for </a:t>
            </a:r>
            <a:r>
              <a:rPr u="sng"/>
              <a:t>&gt;</a:t>
            </a:r>
            <a:r>
              <a:t> 12hrs</a:t>
            </a:r>
          </a:p>
          <a:p>
            <a:pPr marL="318897" indent="-318897" defTabSz="425195">
              <a:defRPr sz="2976"/>
            </a:pPr>
            <a:endParaRPr/>
          </a:p>
          <a:p>
            <a:pPr marL="318897" indent="-318897" defTabSz="425195">
              <a:defRPr sz="2976"/>
            </a:pPr>
            <a:r>
              <a:t>Stage 3: SCr increase </a:t>
            </a:r>
            <a:r>
              <a:rPr u="sng"/>
              <a:t>&gt;</a:t>
            </a:r>
            <a:r>
              <a:t> 3 x baseline  or </a:t>
            </a:r>
            <a:r>
              <a:rPr u="sng"/>
              <a:t>&gt;</a:t>
            </a:r>
            <a:r>
              <a:t> 4mg/dl, or initiation of RRT; Urine output&lt;0.3ml/kg/hr or anuria </a:t>
            </a:r>
            <a:r>
              <a:rPr u="sng"/>
              <a:t>&gt;</a:t>
            </a:r>
            <a:r>
              <a:t> 12hrs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EF0B3-61AF-118F-1333-A3246C9CB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Common Causes of AKI in the ICU</a:t>
            </a:r>
            <a:br>
              <a:rPr lang="en-US" sz="4000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8AC01-D654-6339-1D24-6C290B3D497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8372284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1615</Words>
  <Application>Microsoft Macintosh PowerPoint</Application>
  <PresentationFormat>On-screen Show (4:3)</PresentationFormat>
  <Paragraphs>182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Arial</vt:lpstr>
      <vt:lpstr>Calibri</vt:lpstr>
      <vt:lpstr>Times Roman</vt:lpstr>
      <vt:lpstr>Wingdings</vt:lpstr>
      <vt:lpstr>Office Theme</vt:lpstr>
      <vt:lpstr>Acute Kidney Injury in the ICU</vt:lpstr>
      <vt:lpstr>Agenda</vt:lpstr>
      <vt:lpstr>Epidemiology &amp; Burden</vt:lpstr>
      <vt:lpstr>Epidemiology </vt:lpstr>
      <vt:lpstr>Epidemiology</vt:lpstr>
      <vt:lpstr>Definitions &amp; Staging</vt:lpstr>
      <vt:lpstr>AKI Definition (KDIGO) </vt:lpstr>
      <vt:lpstr>AKI Stages (KDIGO)</vt:lpstr>
      <vt:lpstr>Common Causes of AKI in the ICU </vt:lpstr>
      <vt:lpstr>PRE-RENAL CAUSES</vt:lpstr>
      <vt:lpstr>Intrinsic Causes </vt:lpstr>
      <vt:lpstr>Postrenal Causes</vt:lpstr>
      <vt:lpstr>Sepsis-Associated AKI (SA-AKI)</vt:lpstr>
      <vt:lpstr>Pathophysiology of AKI in Sepsis</vt:lpstr>
      <vt:lpstr>PowerPoint Presentation</vt:lpstr>
      <vt:lpstr>PowerPoint Presentation</vt:lpstr>
      <vt:lpstr>Diagnosis &amp; Workup</vt:lpstr>
      <vt:lpstr>Investigations</vt:lpstr>
      <vt:lpstr>Risk Stratification: Furosemide Stress test (FST)&amp; Biomarkers</vt:lpstr>
      <vt:lpstr>Furosemide Stress Test (FST)</vt:lpstr>
      <vt:lpstr>Cell-Cycle Arrest Biomarkers</vt:lpstr>
      <vt:lpstr>Hemodynamic Optimization</vt:lpstr>
      <vt:lpstr>Targets &amp; Vasopressors</vt:lpstr>
      <vt:lpstr>Fluids: Type &amp; Strategy</vt:lpstr>
      <vt:lpstr>Crystalloid Choice</vt:lpstr>
      <vt:lpstr>PowerPoint Presentation</vt:lpstr>
      <vt:lpstr>PowerPoint Presentation</vt:lpstr>
      <vt:lpstr>PowerPoint Presentation</vt:lpstr>
      <vt:lpstr>Nephrotoxin Stewardship</vt:lpstr>
      <vt:lpstr>Antibiotics &amp; AKI Risk</vt:lpstr>
      <vt:lpstr>Iodinated Contrast in 2025</vt:lpstr>
      <vt:lpstr>Current Perspective</vt:lpstr>
      <vt:lpstr>Metabolic Acidaemia: Bicarbonate?</vt:lpstr>
      <vt:lpstr>BICAR-ICU </vt:lpstr>
      <vt:lpstr>When to Start KRT (RRT)</vt:lpstr>
      <vt:lpstr>Timing Evidence</vt:lpstr>
      <vt:lpstr>Modality &amp; Dose of KRT</vt:lpstr>
      <vt:lpstr>CRRT vs IHD vs SLED</vt:lpstr>
      <vt:lpstr>Dose Targets</vt:lpstr>
      <vt:lpstr>CRRT Anticoagulation</vt:lpstr>
      <vt:lpstr>Regional Citrate Preferred</vt:lpstr>
      <vt:lpstr>Drug Dosing, Nutrition, Follow-up</vt:lpstr>
      <vt:lpstr>Drug Dosing</vt:lpstr>
      <vt:lpstr>Nutrition &amp; Catabolism</vt:lpstr>
      <vt:lpstr>Post-AKI Follow-up</vt:lpstr>
      <vt:lpstr>Practical ICU AKI Algorithm</vt:lpstr>
      <vt:lpstr>Bedside Checklist</vt:lpstr>
      <vt:lpstr>Key Takeaways</vt:lpstr>
      <vt:lpstr>Five Things to Remember</vt:lpstr>
      <vt:lpstr>Selected References</vt:lpstr>
      <vt:lpstr>Core Trials &amp; Guidelines (1/2)</vt:lpstr>
      <vt:lpstr>Core Trials &amp; Guidelines (2/2)</vt:lpstr>
      <vt:lpstr>Thanks /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Kidney Injury in the ICU: What’s New &amp; What Works (2025)</dc:title>
  <cp:lastModifiedBy>Obiora Udeozo</cp:lastModifiedBy>
  <cp:revision>3</cp:revision>
  <dcterms:modified xsi:type="dcterms:W3CDTF">2025-08-23T21:00:57Z</dcterms:modified>
</cp:coreProperties>
</file>