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87A0FC-EA6B-4085-818E-5EA7F608D95E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10C80C-3FD9-40A0-BE2D-0D05DE199E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600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C80C-3FD9-40A0-BE2D-0D05DE199ED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719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10C80C-3FD9-40A0-BE2D-0D05DE199E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426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348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534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810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021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14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986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165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138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071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34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13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79F06-982B-4F9B-B862-91B1B0A08239}" type="datetimeFigureOut">
              <a:rPr lang="en-US" smtClean="0"/>
              <a:t>7/6/2025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6A161-69EE-4FFC-B409-B83E4BE31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60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11480"/>
            <a:ext cx="80772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600200"/>
            <a:ext cx="7162800" cy="4038600"/>
          </a:xfrm>
        </p:spPr>
        <p:txBody>
          <a:bodyPr>
            <a:normAutofit/>
          </a:bodyPr>
          <a:lstStyle/>
          <a:p>
            <a:r>
              <a:rPr lang="en-US" dirty="0"/>
              <a:t>CRITICAL AIRWAY MANAGEMENT  DURING TRACHEOSTOMY IN A PATIENT WITH DIFFICULT AIRWAY ACCESS FOLLOWING HUGE EXTENSIVE JAW TUMOR. </a:t>
            </a:r>
            <a:endParaRPr lang="en-US" dirty="0" smtClean="0"/>
          </a:p>
          <a:p>
            <a:r>
              <a:rPr lang="en-US" dirty="0"/>
              <a:t>B</a:t>
            </a:r>
            <a:r>
              <a:rPr lang="en-US" dirty="0" smtClean="0"/>
              <a:t>Y</a:t>
            </a:r>
          </a:p>
          <a:p>
            <a:r>
              <a:rPr lang="en-US" dirty="0" smtClean="0"/>
              <a:t>EYA </a:t>
            </a:r>
            <a:r>
              <a:rPr lang="en-US" dirty="0" smtClean="0"/>
              <a:t>JONATHAN C.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263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FIGURE 1 : Before the surgery.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 descr="C:\Users\DR\Desktop\1000519488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1777206"/>
            <a:ext cx="5543550" cy="4171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23466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FIGURE2 : After </a:t>
            </a:r>
            <a:r>
              <a:rPr lang="en-US" dirty="0" err="1"/>
              <a:t>trachaeostomy</a:t>
            </a:r>
            <a:r>
              <a:rPr lang="en-US" dirty="0"/>
              <a:t>.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 descr="C:\Users\DR\Desktop\1000519517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931" y="1600200"/>
            <a:ext cx="3406137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30503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FIGURE 3: After  the surgery.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 descr="C:\Users\DR\Desktop\100051991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931" y="1600200"/>
            <a:ext cx="3406137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9004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BACKGROUND</a:t>
            </a:r>
            <a:r>
              <a:rPr lang="en-US" dirty="0"/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H</a:t>
            </a:r>
            <a:r>
              <a:rPr lang="en-US" dirty="0" smtClean="0"/>
              <a:t>uge </a:t>
            </a:r>
            <a:r>
              <a:rPr lang="en-US" dirty="0"/>
              <a:t>extensive </a:t>
            </a:r>
            <a:r>
              <a:rPr lang="en-US" dirty="0" smtClean="0"/>
              <a:t>jaw tumors pose airway challenges.</a:t>
            </a:r>
          </a:p>
          <a:p>
            <a:r>
              <a:rPr lang="en-US" dirty="0" smtClean="0"/>
              <a:t>When </a:t>
            </a:r>
            <a:r>
              <a:rPr lang="en-US" dirty="0"/>
              <a:t>covering almost the entire </a:t>
            </a:r>
            <a:r>
              <a:rPr lang="en-US" dirty="0" smtClean="0"/>
              <a:t>face,  applying the face mask, ventilation and </a:t>
            </a:r>
            <a:r>
              <a:rPr lang="en-US" dirty="0" smtClean="0"/>
              <a:t>intubation </a:t>
            </a:r>
            <a:r>
              <a:rPr lang="en-US" dirty="0" smtClean="0"/>
              <a:t>becomes difficult or even </a:t>
            </a:r>
            <a:r>
              <a:rPr lang="en-US" dirty="0" smtClean="0"/>
              <a:t>impossible.</a:t>
            </a:r>
            <a:endParaRPr lang="en-US" dirty="0" smtClean="0"/>
          </a:p>
          <a:p>
            <a:r>
              <a:rPr lang="en-US" dirty="0" smtClean="0"/>
              <a:t>Sedation is also discouraged because of possible airway collapse.</a:t>
            </a:r>
          </a:p>
          <a:p>
            <a:r>
              <a:rPr lang="en-US" dirty="0" smtClean="0"/>
              <a:t>Oxygen delivery to </a:t>
            </a:r>
            <a:r>
              <a:rPr lang="en-US" dirty="0"/>
              <a:t>the patient </a:t>
            </a:r>
            <a:r>
              <a:rPr lang="en-US" dirty="0" smtClean="0"/>
              <a:t>is the only airway assessment </a:t>
            </a:r>
            <a:r>
              <a:rPr lang="en-US" dirty="0"/>
              <a:t>during tracheostomy.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386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76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AIM</a:t>
            </a:r>
            <a:r>
              <a:rPr lang="en-US" dirty="0" smtClean="0"/>
              <a:t>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emphasize the airway management during tracheostomy in a patient with a huge extensive jaw tumor.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213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CASE REPORT</a:t>
            </a:r>
            <a:r>
              <a:rPr lang="en-US" dirty="0"/>
              <a:t>: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15 year old girl, who was referred to University of Nigeria Teaching Hospital (UNTH) </a:t>
            </a:r>
            <a:r>
              <a:rPr lang="en-US" dirty="0" smtClean="0"/>
              <a:t>Enugu.</a:t>
            </a:r>
          </a:p>
          <a:p>
            <a:r>
              <a:rPr lang="en-US" dirty="0" smtClean="0"/>
              <a:t> </a:t>
            </a:r>
            <a:r>
              <a:rPr lang="en-US" dirty="0"/>
              <a:t>presented with a huge extensive jaw tumor covering almost the entire face. </a:t>
            </a:r>
            <a:endParaRPr lang="en-US" dirty="0" smtClean="0"/>
          </a:p>
          <a:p>
            <a:r>
              <a:rPr lang="en-US" dirty="0" smtClean="0"/>
              <a:t>She </a:t>
            </a:r>
            <a:r>
              <a:rPr lang="en-US" dirty="0"/>
              <a:t>had a jaw mass that was gradual in </a:t>
            </a:r>
            <a:r>
              <a:rPr lang="en-US" dirty="0" smtClean="0"/>
              <a:t>onset.</a:t>
            </a:r>
          </a:p>
          <a:p>
            <a:r>
              <a:rPr lang="en-US" dirty="0" smtClean="0"/>
              <a:t>It  </a:t>
            </a:r>
            <a:r>
              <a:rPr lang="en-US" dirty="0"/>
              <a:t>grew to a very huge size within 3 </a:t>
            </a:r>
            <a:r>
              <a:rPr lang="en-US" dirty="0" smtClean="0"/>
              <a:t>years.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023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mouth was entirely covered and could not be differentiated or opened at all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The nose had been pushed up by the tumor with minimal access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Feeding had been through the nasogastric (NG) tube that was inserted with difficulty.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934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Ear Nose and Throat (ENT) surgeons were invited for tracheostomy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Arrangement for intensive care unit admission was made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Fasting guideline was followed.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patient was convinced to cooperate with the procedure.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167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Local </a:t>
            </a:r>
            <a:r>
              <a:rPr lang="en-US" dirty="0" err="1"/>
              <a:t>anaesthesia</a:t>
            </a:r>
            <a:r>
              <a:rPr lang="en-US" dirty="0"/>
              <a:t> </a:t>
            </a:r>
            <a:r>
              <a:rPr lang="en-US" dirty="0" smtClean="0"/>
              <a:t>at the site of the anterior neck was </a:t>
            </a:r>
            <a:r>
              <a:rPr lang="en-US" dirty="0"/>
              <a:t>used for the tracheostomy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en-US" dirty="0"/>
              <a:t>There was a connection of nasal </a:t>
            </a:r>
            <a:r>
              <a:rPr lang="en-US" dirty="0" smtClean="0"/>
              <a:t>prongs </a:t>
            </a:r>
            <a:r>
              <a:rPr lang="en-US" dirty="0"/>
              <a:t>through which oxygen was given.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There was no form of </a:t>
            </a:r>
            <a:r>
              <a:rPr lang="en-US" dirty="0" smtClean="0"/>
              <a:t>sedation.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899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</a:t>
            </a:r>
            <a:r>
              <a:rPr lang="en-US" dirty="0" smtClean="0"/>
              <a:t>ystemic analgesic; </a:t>
            </a:r>
          </a:p>
          <a:p>
            <a:pPr marL="0" indent="0">
              <a:buNone/>
            </a:pPr>
            <a:r>
              <a:rPr lang="en-US" dirty="0" smtClean="0"/>
              <a:t>-Intravenous </a:t>
            </a:r>
            <a:r>
              <a:rPr lang="en-US" dirty="0" err="1" smtClean="0"/>
              <a:t>paracetamol</a:t>
            </a:r>
            <a:r>
              <a:rPr lang="en-US" dirty="0" smtClean="0"/>
              <a:t>, 600mg</a:t>
            </a:r>
          </a:p>
          <a:p>
            <a:pPr marL="0" indent="0">
              <a:buNone/>
            </a:pPr>
            <a:r>
              <a:rPr lang="en-US" dirty="0" smtClean="0"/>
              <a:t>-Intravenous  tramadol, 50mg</a:t>
            </a:r>
          </a:p>
          <a:p>
            <a:r>
              <a:rPr lang="en-US" dirty="0" smtClean="0"/>
              <a:t>Oxygen was given by intranasal prong.</a:t>
            </a:r>
          </a:p>
          <a:p>
            <a:r>
              <a:rPr lang="en-US" dirty="0" smtClean="0"/>
              <a:t>Allowable proper positioning was done.</a:t>
            </a:r>
          </a:p>
          <a:p>
            <a:r>
              <a:rPr lang="en-US" dirty="0" smtClean="0"/>
              <a:t>persuasions </a:t>
            </a:r>
            <a:r>
              <a:rPr lang="en-US" dirty="0"/>
              <a:t>were used during tracheostomy procedures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outcome of the procedure was successful.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6925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CONCLUSION: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Critical</a:t>
            </a:r>
            <a:r>
              <a:rPr lang="en-US" b="1" dirty="0"/>
              <a:t> </a:t>
            </a:r>
            <a:r>
              <a:rPr lang="en-US" dirty="0"/>
              <a:t>Airway management during tracheostomies in extensive jaw tumors is very </a:t>
            </a:r>
            <a:r>
              <a:rPr lang="en-US" dirty="0" smtClean="0"/>
              <a:t>difficult.</a:t>
            </a:r>
          </a:p>
          <a:p>
            <a:r>
              <a:rPr lang="en-US" dirty="0" smtClean="0"/>
              <a:t> It can however be facilitated </a:t>
            </a:r>
            <a:r>
              <a:rPr lang="en-US" dirty="0"/>
              <a:t>using systemic analgesics, intranasal oxygenation, positioning and conviction while using local </a:t>
            </a:r>
            <a:r>
              <a:rPr lang="en-US" dirty="0" err="1"/>
              <a:t>anaesthesia</a:t>
            </a:r>
            <a:r>
              <a:rPr lang="en-US" dirty="0"/>
              <a:t> for tracheostomy.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123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378</Words>
  <Application>Microsoft Office PowerPoint</Application>
  <PresentationFormat>On-screen Show (4:3)</PresentationFormat>
  <Paragraphs>40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BACKGROUND:</vt:lpstr>
      <vt:lpstr>AIM. </vt:lpstr>
      <vt:lpstr>CASE REPORT: </vt:lpstr>
      <vt:lpstr>PowerPoint Presentation</vt:lpstr>
      <vt:lpstr>PowerPoint Presentation</vt:lpstr>
      <vt:lpstr>PowerPoint Presentation</vt:lpstr>
      <vt:lpstr>PowerPoint Presentation</vt:lpstr>
      <vt:lpstr>CONCLUSION:</vt:lpstr>
      <vt:lpstr>FIGURE 1 : Before the surgery. </vt:lpstr>
      <vt:lpstr>FIGURE2 : After trachaeostomy. </vt:lpstr>
      <vt:lpstr>FIGURE 3: After  the surgery.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</dc:creator>
  <cp:lastModifiedBy>DR</cp:lastModifiedBy>
  <cp:revision>13</cp:revision>
  <dcterms:created xsi:type="dcterms:W3CDTF">2025-07-06T10:28:05Z</dcterms:created>
  <dcterms:modified xsi:type="dcterms:W3CDTF">2025-07-07T04:54:59Z</dcterms:modified>
</cp:coreProperties>
</file>