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96" r:id="rId1"/>
  </p:sldMasterIdLst>
  <p:notesMasterIdLst>
    <p:notesMasterId r:id="rId20"/>
  </p:notesMasterIdLst>
  <p:sldIdLst>
    <p:sldId id="256" r:id="rId2"/>
    <p:sldId id="266" r:id="rId3"/>
    <p:sldId id="257" r:id="rId4"/>
    <p:sldId id="272" r:id="rId5"/>
    <p:sldId id="258" r:id="rId6"/>
    <p:sldId id="271" r:id="rId7"/>
    <p:sldId id="259" r:id="rId8"/>
    <p:sldId id="260" r:id="rId9"/>
    <p:sldId id="268" r:id="rId10"/>
    <p:sldId id="269" r:id="rId11"/>
    <p:sldId id="270" r:id="rId12"/>
    <p:sldId id="261" r:id="rId13"/>
    <p:sldId id="262" r:id="rId14"/>
    <p:sldId id="265" r:id="rId15"/>
    <p:sldId id="263" r:id="rId16"/>
    <p:sldId id="264" r:id="rId17"/>
    <p:sldId id="273" r:id="rId18"/>
    <p:sldId id="267"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7" d="100"/>
          <a:sy n="87" d="100"/>
        </p:scale>
        <p:origin x="624"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embeddings/oleObject2.bin"/></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oleObject" Target="../embeddings/oleObject3.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5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dPt>
            <c:idx val="0"/>
            <c:bubble3D val="0"/>
            <c:spPr>
              <a:solidFill>
                <a:schemeClr val="accent1"/>
              </a:solidFill>
              <a:ln>
                <a:noFill/>
              </a:ln>
              <a:effectLst>
                <a:outerShdw blurRad="254000" sx="102000" sy="102000" algn="ctr" rotWithShape="0">
                  <a:prstClr val="black">
                    <a:alpha val="20000"/>
                  </a:prstClr>
                </a:outerShdw>
              </a:effectLst>
              <a:sp3d/>
            </c:spPr>
          </c:dPt>
          <c:dPt>
            <c:idx val="1"/>
            <c:bubble3D val="0"/>
            <c:spPr>
              <a:solidFill>
                <a:schemeClr val="accent2"/>
              </a:solidFill>
              <a:ln>
                <a:noFill/>
              </a:ln>
              <a:effectLst>
                <a:outerShdw blurRad="254000" sx="102000" sy="102000" algn="ctr" rotWithShape="0">
                  <a:prstClr val="black">
                    <a:alpha val="20000"/>
                  </a:prstClr>
                </a:outerShdw>
              </a:effectLst>
              <a:sp3d/>
            </c:spPr>
          </c:dPt>
          <c:dLbls>
            <c:dLbl>
              <c:idx val="0"/>
              <c:layout/>
              <c:tx>
                <c:rich>
                  <a:bodyPr/>
                  <a:lstStyle/>
                  <a:p>
                    <a:r>
                      <a:rPr lang="en-US"/>
                      <a:t>16 (</a:t>
                    </a:r>
                    <a:fld id="{70517CC9-3090-4E83-A28A-32589BE91DD1}" type="PERCENTAGE">
                      <a:rPr lang="en-US"/>
                      <a:pPr/>
                      <a:t>[PERCENTAGE]</a:t>
                    </a:fld>
                    <a:r>
                      <a:rPr lang="en-US"/>
                      <a:t>)</a:t>
                    </a:r>
                  </a:p>
                </c:rich>
              </c:tx>
              <c:dLblPos val="ctr"/>
              <c:showLegendKey val="0"/>
              <c:showVal val="0"/>
              <c:showCatName val="0"/>
              <c:showSerName val="0"/>
              <c:showPercent val="1"/>
              <c:showBubbleSize val="0"/>
              <c:extLst>
                <c:ext xmlns:c15="http://schemas.microsoft.com/office/drawing/2012/chart" uri="{CE6537A1-D6FC-4f65-9D91-7224C49458BB}">
                  <c15:layout/>
                  <c15:dlblFieldTable/>
                  <c15:showDataLabelsRange val="0"/>
                </c:ext>
              </c:extLst>
            </c:dLbl>
            <c:dLbl>
              <c:idx val="1"/>
              <c:layout/>
              <c:tx>
                <c:rich>
                  <a:bodyPr/>
                  <a:lstStyle/>
                  <a:p>
                    <a:r>
                      <a:rPr lang="en-US"/>
                      <a:t>61 (</a:t>
                    </a:r>
                    <a:fld id="{F13B4523-AB20-43BB-8C35-E53B2959463C}" type="PERCENTAGE">
                      <a:rPr lang="en-US"/>
                      <a:pPr/>
                      <a:t>[PERCENTAGE]</a:t>
                    </a:fld>
                    <a:r>
                      <a:rPr lang="en-US"/>
                      <a:t>)</a:t>
                    </a:r>
                  </a:p>
                </c:rich>
              </c:tx>
              <c:dLblPos val="ctr"/>
              <c:showLegendKey val="0"/>
              <c:showVal val="0"/>
              <c:showCatName val="0"/>
              <c:showSerName val="0"/>
              <c:showPercent val="1"/>
              <c:showBubbleSize val="0"/>
              <c:extLst>
                <c:ext xmlns:c15="http://schemas.microsoft.com/office/drawing/2012/chart" uri="{CE6537A1-D6FC-4f65-9D91-7224C49458BB}">
                  <c15:layout/>
                  <c15:dlblFieldTable/>
                  <c15:showDataLabelsRange val="0"/>
                </c:ext>
              </c:extLst>
            </c:dLbl>
            <c:spPr>
              <a:pattFill prst="pct75">
                <a:fgClr>
                  <a:sysClr val="windowText" lastClr="000000">
                    <a:lumMod val="75000"/>
                    <a:lumOff val="25000"/>
                  </a:sysClr>
                </a:fgClr>
                <a:bgClr>
                  <a:sysClr val="windowText" lastClr="000000">
                    <a:lumMod val="65000"/>
                    <a:lumOff val="35000"/>
                  </a:sys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Times New Roman" panose="02020603050405020304" pitchFamily="18" charset="0"/>
                    <a:ea typeface="+mn-ea"/>
                    <a:cs typeface="Times New Roman" panose="02020603050405020304" pitchFamily="18" charset="0"/>
                  </a:defRPr>
                </a:pPr>
                <a:endParaRPr lang="en-US"/>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Sheet1!$C$19:$C$20</c:f>
              <c:strCache>
                <c:ptCount val="2"/>
                <c:pt idx="0">
                  <c:v>Male</c:v>
                </c:pt>
                <c:pt idx="1">
                  <c:v>Female</c:v>
                </c:pt>
              </c:strCache>
            </c:strRef>
          </c:cat>
          <c:val>
            <c:numRef>
              <c:f>Sheet1!$D$19:$D$20</c:f>
              <c:numCache>
                <c:formatCode>General</c:formatCode>
                <c:ptCount val="2"/>
                <c:pt idx="0">
                  <c:v>16</c:v>
                </c:pt>
                <c:pt idx="1">
                  <c:v>61</c:v>
                </c:pt>
              </c:numCache>
            </c:numRef>
          </c:val>
        </c:ser>
        <c:dLbls>
          <c:dLblPos val="ctr"/>
          <c:showLegendKey val="0"/>
          <c:showVal val="0"/>
          <c:showCatName val="0"/>
          <c:showSerName val="0"/>
          <c:showPercent val="1"/>
          <c:showBubbleSize val="0"/>
          <c:showLeaderLines val="1"/>
        </c:dLbls>
      </c:pie3DChart>
      <c:spPr>
        <a:noFill/>
        <a:ln>
          <a:noFill/>
        </a:ln>
        <a:effectLst/>
      </c:spPr>
    </c:plotArea>
    <c:legend>
      <c:legendPos val="r"/>
      <c:layout/>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latin typeface="Times New Roman" panose="02020603050405020304" pitchFamily="18" charset="0"/>
          <a:cs typeface="Times New Roman" panose="02020603050405020304" pitchFamily="18" charset="0"/>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7.508014680916425E-2"/>
          <c:y val="3.9488390460916033E-2"/>
          <c:w val="0.90356461705120539"/>
          <c:h val="0.84210833420643305"/>
        </c:manualLayout>
      </c:layout>
      <c:barChart>
        <c:barDir val="col"/>
        <c:grouping val="clustered"/>
        <c:varyColors val="0"/>
        <c:ser>
          <c:idx val="0"/>
          <c:order val="0"/>
          <c:spPr>
            <a:solidFill>
              <a:schemeClr val="accent1"/>
            </a:solidFill>
            <a:ln>
              <a:noFill/>
            </a:ln>
            <a:effectLst/>
          </c:spPr>
          <c:invertIfNegative val="0"/>
          <c:dLbls>
            <c:dLbl>
              <c:idx val="0"/>
              <c:layout/>
              <c:tx>
                <c:rich>
                  <a:bodyPr/>
                  <a:lstStyle/>
                  <a:p>
                    <a:r>
                      <a:rPr lang="en-US"/>
                      <a:t>12 (</a:t>
                    </a:r>
                    <a:fld id="{F509F9F5-E81A-45DE-AAF5-DB5E743377D4}" type="VALUE">
                      <a:rPr lang="en-US"/>
                      <a:pPr/>
                      <a:t>[VALUE]</a:t>
                    </a:fld>
                    <a:r>
                      <a:rPr lang="en-US"/>
                      <a:t>)</a:t>
                    </a:r>
                  </a:p>
                </c:rich>
              </c:tx>
              <c:dLblPos val="outEnd"/>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1"/>
              <c:layout/>
              <c:tx>
                <c:rich>
                  <a:bodyPr/>
                  <a:lstStyle/>
                  <a:p>
                    <a:r>
                      <a:rPr lang="en-US"/>
                      <a:t>47 (</a:t>
                    </a:r>
                    <a:fld id="{1F3E08DE-662F-4B2D-ABD2-F40F1593E019}" type="VALUE">
                      <a:rPr lang="en-US"/>
                      <a:pPr/>
                      <a:t>[VALUE]</a:t>
                    </a:fld>
                    <a:r>
                      <a:rPr lang="en-US"/>
                      <a:t>)</a:t>
                    </a:r>
                  </a:p>
                </c:rich>
              </c:tx>
              <c:dLblPos val="outEnd"/>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dLbl>
              <c:idx val="2"/>
              <c:layout/>
              <c:tx>
                <c:rich>
                  <a:bodyPr/>
                  <a:lstStyle/>
                  <a:p>
                    <a:r>
                      <a:rPr lang="en-US"/>
                      <a:t>18 (</a:t>
                    </a:r>
                    <a:fld id="{F275A570-0DDC-45F3-B59E-24904230B796}" type="VALUE">
                      <a:rPr lang="en-US"/>
                      <a:pPr/>
                      <a:t>[VALUE]</a:t>
                    </a:fld>
                    <a:r>
                      <a:rPr lang="en-US"/>
                      <a:t>)</a:t>
                    </a:r>
                  </a:p>
                </c:rich>
              </c:tx>
              <c:dLblPos val="outEnd"/>
              <c:showLegendKey val="0"/>
              <c:showVal val="1"/>
              <c:showCatName val="0"/>
              <c:showSerName val="0"/>
              <c:showPercent val="0"/>
              <c:showBubbleSize val="0"/>
              <c:extLst>
                <c:ext xmlns:c15="http://schemas.microsoft.com/office/drawing/2012/chart" uri="{CE6537A1-D6FC-4f65-9D91-7224C49458BB}">
                  <c15:layout/>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Times New Roman" panose="02020603050405020304" pitchFamily="18" charset="0"/>
                    <a:ea typeface="+mn-ea"/>
                    <a:cs typeface="Times New Roman" panose="02020603050405020304" pitchFamily="18"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Sheet1!$E$5:$E$7</c:f>
              <c:strCache>
                <c:ptCount val="3"/>
                <c:pt idx="0">
                  <c:v>Doctor</c:v>
                </c:pt>
                <c:pt idx="1">
                  <c:v>Nurse</c:v>
                </c:pt>
                <c:pt idx="2">
                  <c:v>Others</c:v>
                </c:pt>
              </c:strCache>
            </c:strRef>
          </c:cat>
          <c:val>
            <c:numRef>
              <c:f>Sheet1!$G$5:$G$7</c:f>
              <c:numCache>
                <c:formatCode>0.0%</c:formatCode>
                <c:ptCount val="3"/>
                <c:pt idx="0">
                  <c:v>0.156</c:v>
                </c:pt>
                <c:pt idx="1">
                  <c:v>0.61</c:v>
                </c:pt>
                <c:pt idx="2">
                  <c:v>0.23400000000000001</c:v>
                </c:pt>
              </c:numCache>
            </c:numRef>
          </c:val>
        </c:ser>
        <c:dLbls>
          <c:dLblPos val="outEnd"/>
          <c:showLegendKey val="0"/>
          <c:showVal val="1"/>
          <c:showCatName val="0"/>
          <c:showSerName val="0"/>
          <c:showPercent val="0"/>
          <c:showBubbleSize val="0"/>
        </c:dLbls>
        <c:gapWidth val="219"/>
        <c:overlap val="-27"/>
        <c:axId val="241712512"/>
        <c:axId val="382862024"/>
      </c:barChart>
      <c:catAx>
        <c:axId val="2417125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382862024"/>
        <c:crosses val="autoZero"/>
        <c:auto val="1"/>
        <c:lblAlgn val="ctr"/>
        <c:lblOffset val="100"/>
        <c:noMultiLvlLbl val="0"/>
      </c:catAx>
      <c:valAx>
        <c:axId val="382862024"/>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241712512"/>
        <c:crosses val="autoZero"/>
        <c:crossBetween val="between"/>
      </c:valAx>
      <c:spPr>
        <a:noFill/>
        <a:ln>
          <a:noFill/>
        </a:ln>
        <a:effectLst/>
      </c:spPr>
    </c:plotArea>
    <c:plotVisOnly val="1"/>
    <c:dispBlanksAs val="gap"/>
    <c:showDLblsOverMax val="0"/>
  </c:chart>
  <c:spPr>
    <a:noFill/>
    <a:ln>
      <a:noFill/>
    </a:ln>
    <a:effectLst/>
  </c:spPr>
  <c:txPr>
    <a:bodyPr/>
    <a:lstStyle/>
    <a:p>
      <a:pPr>
        <a:defRPr sz="1200">
          <a:latin typeface="Times New Roman" panose="02020603050405020304" pitchFamily="18" charset="0"/>
          <a:cs typeface="Times New Roman" panose="02020603050405020304" pitchFamily="18" charset="0"/>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5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dPt>
            <c:idx val="0"/>
            <c:bubble3D val="0"/>
            <c:spPr>
              <a:solidFill>
                <a:schemeClr val="accent1"/>
              </a:solidFill>
              <a:ln>
                <a:noFill/>
              </a:ln>
              <a:effectLst>
                <a:outerShdw blurRad="254000" sx="102000" sy="102000" algn="ctr" rotWithShape="0">
                  <a:prstClr val="black">
                    <a:alpha val="20000"/>
                  </a:prstClr>
                </a:outerShdw>
              </a:effectLst>
              <a:sp3d/>
            </c:spPr>
          </c:dPt>
          <c:dPt>
            <c:idx val="1"/>
            <c:bubble3D val="0"/>
            <c:spPr>
              <a:solidFill>
                <a:schemeClr val="accent2"/>
              </a:solidFill>
              <a:ln>
                <a:noFill/>
              </a:ln>
              <a:effectLst>
                <a:outerShdw blurRad="254000" sx="102000" sy="102000" algn="ctr" rotWithShape="0">
                  <a:prstClr val="black">
                    <a:alpha val="20000"/>
                  </a:prstClr>
                </a:outerShdw>
              </a:effectLst>
              <a:sp3d/>
            </c:spPr>
          </c:dPt>
          <c:dLbls>
            <c:dLbl>
              <c:idx val="0"/>
              <c:layout/>
              <c:tx>
                <c:rich>
                  <a:bodyPr/>
                  <a:lstStyle/>
                  <a:p>
                    <a:r>
                      <a:rPr lang="en-US"/>
                      <a:t>28 (</a:t>
                    </a:r>
                    <a:fld id="{47B3DC71-C52D-4350-8994-4139FE870749}" type="PERCENTAGE">
                      <a:rPr lang="en-US"/>
                      <a:pPr/>
                      <a:t>[PERCENTAGE]</a:t>
                    </a:fld>
                    <a:r>
                      <a:rPr lang="en-US"/>
                      <a:t>)</a:t>
                    </a:r>
                  </a:p>
                </c:rich>
              </c:tx>
              <c:dLblPos val="ctr"/>
              <c:showLegendKey val="0"/>
              <c:showVal val="0"/>
              <c:showCatName val="0"/>
              <c:showSerName val="0"/>
              <c:showPercent val="1"/>
              <c:showBubbleSize val="0"/>
              <c:extLst>
                <c:ext xmlns:c15="http://schemas.microsoft.com/office/drawing/2012/chart" uri="{CE6537A1-D6FC-4f65-9D91-7224C49458BB}">
                  <c15:layout/>
                  <c15:dlblFieldTable/>
                  <c15:showDataLabelsRange val="0"/>
                </c:ext>
              </c:extLst>
            </c:dLbl>
            <c:dLbl>
              <c:idx val="1"/>
              <c:layout/>
              <c:tx>
                <c:rich>
                  <a:bodyPr/>
                  <a:lstStyle/>
                  <a:p>
                    <a:r>
                      <a:rPr lang="en-US"/>
                      <a:t>49 (</a:t>
                    </a:r>
                    <a:fld id="{F9362894-4347-4905-8E55-3CF49793B2FC}" type="PERCENTAGE">
                      <a:rPr lang="en-US"/>
                      <a:pPr/>
                      <a:t>[PERCENTAGE]</a:t>
                    </a:fld>
                    <a:r>
                      <a:rPr lang="en-US"/>
                      <a:t>)</a:t>
                    </a:r>
                  </a:p>
                </c:rich>
              </c:tx>
              <c:dLblPos val="ctr"/>
              <c:showLegendKey val="0"/>
              <c:showVal val="0"/>
              <c:showCatName val="0"/>
              <c:showSerName val="0"/>
              <c:showPercent val="1"/>
              <c:showBubbleSize val="0"/>
              <c:extLst>
                <c:ext xmlns:c15="http://schemas.microsoft.com/office/drawing/2012/chart" uri="{CE6537A1-D6FC-4f65-9D91-7224C49458BB}">
                  <c15:layout/>
                  <c15:dlblFieldTable/>
                  <c15:showDataLabelsRange val="0"/>
                </c:ext>
              </c:extLst>
            </c:dLbl>
            <c:spPr>
              <a:pattFill prst="pct75">
                <a:fgClr>
                  <a:sysClr val="windowText" lastClr="000000">
                    <a:lumMod val="75000"/>
                    <a:lumOff val="25000"/>
                  </a:sysClr>
                </a:fgClr>
                <a:bgClr>
                  <a:sysClr val="windowText" lastClr="000000">
                    <a:lumMod val="65000"/>
                    <a:lumOff val="35000"/>
                  </a:sys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Times New Roman" panose="02020603050405020304" pitchFamily="18" charset="0"/>
                    <a:ea typeface="+mn-ea"/>
                    <a:cs typeface="Times New Roman" panose="02020603050405020304" pitchFamily="18" charset="0"/>
                  </a:defRPr>
                </a:pPr>
                <a:endParaRPr lang="en-US"/>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Sheet1!$D$26:$D$27</c:f>
              <c:strCache>
                <c:ptCount val="2"/>
                <c:pt idx="0">
                  <c:v>Satisfied</c:v>
                </c:pt>
                <c:pt idx="1">
                  <c:v>Very satisfied</c:v>
                </c:pt>
              </c:strCache>
            </c:strRef>
          </c:cat>
          <c:val>
            <c:numRef>
              <c:f>Sheet1!$E$26:$E$27</c:f>
              <c:numCache>
                <c:formatCode>General</c:formatCode>
                <c:ptCount val="2"/>
                <c:pt idx="0">
                  <c:v>28</c:v>
                </c:pt>
                <c:pt idx="1">
                  <c:v>49</c:v>
                </c:pt>
              </c:numCache>
            </c:numRef>
          </c:val>
        </c:ser>
        <c:dLbls>
          <c:dLblPos val="ctr"/>
          <c:showLegendKey val="0"/>
          <c:showVal val="0"/>
          <c:showCatName val="0"/>
          <c:showSerName val="0"/>
          <c:showPercent val="1"/>
          <c:showBubbleSize val="0"/>
          <c:showLeaderLines val="1"/>
        </c:dLbls>
      </c:pie3DChart>
      <c:spPr>
        <a:noFill/>
        <a:ln>
          <a:noFill/>
        </a:ln>
        <a:effectLst/>
      </c:spPr>
    </c:plotArea>
    <c:legend>
      <c:legendPos val="r"/>
      <c:layout/>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Times New Roman" panose="02020603050405020304" pitchFamily="18" charset="0"/>
              <a:ea typeface="+mn-ea"/>
              <a:cs typeface="Times New Roman" panose="02020603050405020304" pitchFamily="18" charset="0"/>
            </a:defRPr>
          </a:pPr>
          <a:endParaRPr lang="en-US"/>
        </a:p>
      </c:txPr>
    </c:legend>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latin typeface="Times New Roman" panose="02020603050405020304" pitchFamily="18" charset="0"/>
          <a:cs typeface="Times New Roman" panose="02020603050405020304" pitchFamily="18" charset="0"/>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4">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64">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85A723-D205-4AD1-BCD4-97DBEE75AB1D}" type="datetimeFigureOut">
              <a:rPr lang="en-US" smtClean="0"/>
              <a:t>7/8/2025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CA6582-B483-4CC9-8538-60F7D37B9448}" type="slidenum">
              <a:rPr lang="en-US" smtClean="0"/>
              <a:t>‹#›</a:t>
            </a:fld>
            <a:endParaRPr lang="en-US"/>
          </a:p>
        </p:txBody>
      </p:sp>
    </p:spTree>
    <p:extLst>
      <p:ext uri="{BB962C8B-B14F-4D97-AF65-F5344CB8AC3E}">
        <p14:creationId xmlns:p14="http://schemas.microsoft.com/office/powerpoint/2010/main" val="4995321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8CA6582-B483-4CC9-8538-60F7D37B9448}" type="slidenum">
              <a:rPr lang="en-US" smtClean="0"/>
              <a:t>12</a:t>
            </a:fld>
            <a:endParaRPr lang="en-US"/>
          </a:p>
        </p:txBody>
      </p:sp>
    </p:spTree>
    <p:extLst>
      <p:ext uri="{BB962C8B-B14F-4D97-AF65-F5344CB8AC3E}">
        <p14:creationId xmlns:p14="http://schemas.microsoft.com/office/powerpoint/2010/main" val="1336550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en-US"/>
              <a:t>Click to edit Master title style</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1160EA64-D806-43AC-9DF2-F8C432F32B4C}" type="datetimeFigureOut">
              <a:rPr lang="en-US" dirty="0"/>
              <a:t>7/8/2025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9F9C37B-1D36-470B-8223-D6C91242EC14}" type="datetimeFigureOut">
              <a:rPr lang="en-US" dirty="0"/>
              <a:t>7/8/2025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7C6F52A-A82B-47A2-A83A-8C4C91F2D59F}" type="datetimeFigureOut">
              <a:rPr lang="en-US" dirty="0"/>
              <a:t>7/8/2025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070A7B3-6521-4DCA-87E5-044747A908C1}" type="datetimeFigureOut">
              <a:rPr lang="en-US" dirty="0"/>
              <a:t>7/8/2025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en-US"/>
              <a:t>Click to edit Master title style</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Date Placeholder 6"/>
          <p:cNvSpPr>
            <a:spLocks noGrp="1"/>
          </p:cNvSpPr>
          <p:nvPr>
            <p:ph type="dt" sz="half" idx="10"/>
          </p:nvPr>
        </p:nvSpPr>
        <p:spPr/>
        <p:txBody>
          <a:bodyPr/>
          <a:lstStyle/>
          <a:p>
            <a:fld id="{1160EA64-D806-43AC-9DF2-F8C432F32B4C}" type="datetimeFigureOut">
              <a:rPr lang="en-US" dirty="0"/>
              <a:t>7/8/2025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AB134690-1557-4C89-A502-4959FE7FAD70}" type="datetimeFigureOut">
              <a:rPr lang="en-US" dirty="0"/>
              <a:t>7/8/2025</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583436" y="3143250"/>
            <a:ext cx="4270248" cy="25967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p:cNvSpPr>
            <a:spLocks noGrp="1"/>
          </p:cNvSpPr>
          <p:nvPr>
            <p:ph type="dt" sz="half" idx="10"/>
          </p:nvPr>
        </p:nvSpPr>
        <p:spPr/>
        <p:txBody>
          <a:bodyPr/>
          <a:lstStyle/>
          <a:p>
            <a:fld id="{4F7D4976-E339-4826-83B7-FBD03F55ECF8}" type="datetimeFigureOut">
              <a:rPr lang="en-US" dirty="0"/>
              <a:t>7/8/2025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t>‹#›</a:t>
            </a:fld>
            <a:endParaRPr lang="en-US" dirty="0"/>
          </a:p>
        </p:txBody>
      </p:sp>
      <p:sp>
        <p:nvSpPr>
          <p:cNvPr id="10" name="Title 9"/>
          <p:cNvSpPr>
            <a:spLocks noGrp="1"/>
          </p:cNvSpPr>
          <p:nvPr>
            <p:ph type="title"/>
          </p:nvPr>
        </p:nvSpPr>
        <p:spPr/>
        <p:txBody>
          <a:bodyPr/>
          <a:lstStyle/>
          <a:p>
            <a:r>
              <a:rPr lang="en-US"/>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1037C31-9E7A-4F99-8774-A0E530DE1A42}" type="datetimeFigureOut">
              <a:rPr lang="en-US" dirty="0"/>
              <a:t>7/8/2025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78504F-A551-4DE0-9316-4DCD1D8CC752}" type="datetimeFigureOut">
              <a:rPr lang="en-US" dirty="0"/>
              <a:t>7/8/2025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en-US"/>
              <a:t>Click to edit Master title style</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Date Placeholder 8"/>
          <p:cNvSpPr>
            <a:spLocks noGrp="1"/>
          </p:cNvSpPr>
          <p:nvPr>
            <p:ph type="dt" sz="half" idx="10"/>
          </p:nvPr>
        </p:nvSpPr>
        <p:spPr/>
        <p:txBody>
          <a:bodyPr/>
          <a:lstStyle/>
          <a:p>
            <a:fld id="{D1BE4249-C0D0-4B06-8692-E8BB871AF643}" type="datetimeFigureOut">
              <a:rPr lang="en-US" dirty="0"/>
              <a:t>7/8/2025</a:t>
            </a:fld>
            <a:endParaRPr lang="en-US" dirty="0"/>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1" name="Slide Number Placeholder 10"/>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042B0DB6-F5C7-45FB-8CF3-31B45F9C2DAC}" type="datetimeFigureOut">
              <a:rPr lang="en-US" dirty="0"/>
              <a:t>7/8/2025</a:t>
            </a:fld>
            <a:endParaRPr lang="en-US" dirty="0"/>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0" name="Slide Number Placeholder 9"/>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1160EA64-D806-43AC-9DF2-F8C432F32B4C}" type="datetimeFigureOut">
              <a:rPr lang="en-US" dirty="0"/>
              <a:t>7/8/2025</a:t>
            </a:fld>
            <a:endParaRPr lang="en-US" dirty="0"/>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US" dirty="0"/>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8A7A6979-0714-4377-B894-6BE4C2D6E202}"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chart" Target="../charts/chart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xmlns="" id="{EBC3148F-9099-7489-3158-70541682DFB5}"/>
              </a:ext>
            </a:extLst>
          </p:cNvPr>
          <p:cNvSpPr>
            <a:spLocks noGrp="1"/>
          </p:cNvSpPr>
          <p:nvPr>
            <p:ph type="subTitle" idx="1"/>
          </p:nvPr>
        </p:nvSpPr>
        <p:spPr>
          <a:xfrm>
            <a:off x="4126364" y="5454457"/>
            <a:ext cx="6801612" cy="1239894"/>
          </a:xfrm>
        </p:spPr>
        <p:txBody>
          <a:bodyPr/>
          <a:lstStyle/>
          <a:p>
            <a:endParaRPr lang="en-US" dirty="0" smtClean="0"/>
          </a:p>
          <a:p>
            <a:r>
              <a:rPr lang="en-US" dirty="0" smtClean="0"/>
              <a:t>Presenter</a:t>
            </a:r>
            <a:r>
              <a:rPr lang="en-US" dirty="0"/>
              <a:t>: </a:t>
            </a:r>
            <a:r>
              <a:rPr lang="en-US" dirty="0" smtClean="0"/>
              <a:t>Dr. </a:t>
            </a:r>
            <a:r>
              <a:rPr lang="en-US" dirty="0"/>
              <a:t>Ogwuegbu Hilda T</a:t>
            </a:r>
          </a:p>
        </p:txBody>
      </p:sp>
      <p:sp>
        <p:nvSpPr>
          <p:cNvPr id="5" name="Title 4">
            <a:extLst>
              <a:ext uri="{FF2B5EF4-FFF2-40B4-BE49-F238E27FC236}">
                <a16:creationId xmlns:a16="http://schemas.microsoft.com/office/drawing/2014/main" xmlns="" id="{42182993-2975-76B4-EEF8-5FB12023D40A}"/>
              </a:ext>
            </a:extLst>
          </p:cNvPr>
          <p:cNvSpPr>
            <a:spLocks noGrp="1"/>
          </p:cNvSpPr>
          <p:nvPr>
            <p:ph type="ctrTitle"/>
          </p:nvPr>
        </p:nvSpPr>
        <p:spPr>
          <a:xfrm>
            <a:off x="261471" y="1"/>
            <a:ext cx="11930529" cy="5454456"/>
          </a:xfrm>
        </p:spPr>
        <p:txBody>
          <a:bodyPr>
            <a:normAutofit/>
          </a:bodyPr>
          <a:lstStyle/>
          <a:p>
            <a:r>
              <a:rPr lang="en-GB" sz="2000" b="1" dirty="0">
                <a:effectLst/>
                <a:latin typeface="Times New Roman" panose="02020603050405020304" pitchFamily="18" charset="0"/>
                <a:ea typeface="Calibri" panose="020F0502020204030204" pitchFamily="34" charset="0"/>
                <a:cs typeface="Times New Roman" panose="02020603050405020304" pitchFamily="18" charset="0"/>
              </a:rPr>
              <a:t>THE IMPACT OF BASIC LIFE SUPPORT VIDEO ASSISTED SIMULATION TRAINING ON THE KNOWLEDGE OF CARDIOPULMONARY RESUCITATION AMONG HEALTH CARE WORKERS.</a:t>
            </a: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r>
            <a:br>
              <a:rPr lang="en-US" sz="2000" dirty="0">
                <a:effectLst/>
                <a:latin typeface="Times New Roman" panose="02020603050405020304" pitchFamily="18" charset="0"/>
                <a:ea typeface="Calibri" panose="020F0502020204030204" pitchFamily="34" charset="0"/>
                <a:cs typeface="Times New Roman" panose="02020603050405020304" pitchFamily="18" charset="0"/>
              </a:rPr>
            </a:b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r>
            <a:br>
              <a:rPr lang="en-US" sz="2000" dirty="0">
                <a:effectLst/>
                <a:latin typeface="Times New Roman" panose="02020603050405020304" pitchFamily="18" charset="0"/>
                <a:ea typeface="Calibri" panose="020F0502020204030204" pitchFamily="34" charset="0"/>
                <a:cs typeface="Times New Roman" panose="02020603050405020304" pitchFamily="18" charset="0"/>
              </a:rPr>
            </a:br>
            <a:r>
              <a:rPr lang="en-US" sz="2000" b="1" dirty="0">
                <a:effectLst/>
                <a:latin typeface="Times New Roman" panose="02020603050405020304" pitchFamily="18" charset="0"/>
                <a:ea typeface="Calibri" panose="020F0502020204030204" pitchFamily="34" charset="0"/>
                <a:cs typeface="Times New Roman" panose="02020603050405020304" pitchFamily="18" charset="0"/>
              </a:rPr>
              <a:t>Authors: Okonna FG, Ogwuegbu H, Ejezie CC, Ogbodo OV</a:t>
            </a: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r>
            <a:br>
              <a:rPr lang="en-US" sz="2000" dirty="0">
                <a:effectLst/>
                <a:latin typeface="Times New Roman" panose="02020603050405020304" pitchFamily="18" charset="0"/>
                <a:ea typeface="Calibri" panose="020F0502020204030204" pitchFamily="34" charset="0"/>
                <a:cs typeface="Times New Roman" panose="02020603050405020304" pitchFamily="18" charset="0"/>
              </a:rPr>
            </a:b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r>
            <a:br>
              <a:rPr lang="en-US" sz="2000" dirty="0">
                <a:effectLst/>
                <a:latin typeface="Times New Roman" panose="02020603050405020304" pitchFamily="18" charset="0"/>
                <a:ea typeface="Calibri" panose="020F0502020204030204" pitchFamily="34" charset="0"/>
                <a:cs typeface="Times New Roman" panose="02020603050405020304" pitchFamily="18" charset="0"/>
              </a:rPr>
            </a:br>
            <a:r>
              <a:rPr lang="en-US" sz="2000" b="1" dirty="0">
                <a:effectLst/>
                <a:latin typeface="Times New Roman" panose="02020603050405020304" pitchFamily="18" charset="0"/>
                <a:ea typeface="Calibri" panose="020F0502020204030204" pitchFamily="34" charset="0"/>
                <a:cs typeface="Times New Roman" panose="02020603050405020304" pitchFamily="18" charset="0"/>
              </a:rPr>
              <a:t>Corresponding Author: Okonna FG</a:t>
            </a:r>
            <a:r>
              <a:rPr lang="en-US" sz="2000" dirty="0">
                <a:effectLst/>
                <a:latin typeface="Times New Roman" panose="02020603050405020304" pitchFamily="18" charset="0"/>
                <a:ea typeface="Calibri" panose="020F0502020204030204" pitchFamily="34" charset="0"/>
                <a:cs typeface="Times New Roman" panose="02020603050405020304" pitchFamily="18" charset="0"/>
              </a:rPr>
              <a:t/>
            </a:r>
            <a:br>
              <a:rPr lang="en-US" sz="2000" dirty="0">
                <a:effectLst/>
                <a:latin typeface="Times New Roman" panose="02020603050405020304" pitchFamily="18" charset="0"/>
                <a:ea typeface="Calibri" panose="020F0502020204030204" pitchFamily="34" charset="0"/>
                <a:cs typeface="Times New Roman" panose="02020603050405020304" pitchFamily="18" charset="0"/>
              </a:rPr>
            </a:br>
            <a:r>
              <a:rPr lang="en-US" sz="2000" b="1" dirty="0">
                <a:effectLst/>
                <a:latin typeface="Times New Roman" panose="02020603050405020304" pitchFamily="18" charset="0"/>
                <a:ea typeface="Calibri" panose="020F0502020204030204" pitchFamily="34" charset="0"/>
                <a:cs typeface="Times New Roman" panose="02020603050405020304" pitchFamily="18" charset="0"/>
              </a:rPr>
              <a:t>Anaesthesia and Intensive Care Unit, University of Nigeria Teaching Hospital (UNTH), Enugu.</a:t>
            </a: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06964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smtClean="0">
                <a:latin typeface="Times New Roman" panose="02020603050405020304" pitchFamily="18" charset="0"/>
                <a:cs typeface="Times New Roman" panose="02020603050405020304" pitchFamily="18" charset="0"/>
              </a:rPr>
              <a:t>FIGURE 2</a:t>
            </a:r>
            <a:endParaRPr lang="en-US" sz="2400" b="1" dirty="0">
              <a:latin typeface="Times New Roman" panose="02020603050405020304" pitchFamily="18" charset="0"/>
              <a:cs typeface="Times New Roman" panose="02020603050405020304" pitchFamily="18"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362505980"/>
              </p:ext>
            </p:extLst>
          </p:nvPr>
        </p:nvGraphicFramePr>
        <p:xfrm>
          <a:off x="2230438" y="2638425"/>
          <a:ext cx="7731125" cy="3101975"/>
        </p:xfrm>
        <a:graphic>
          <a:graphicData uri="http://schemas.openxmlformats.org/drawingml/2006/chart">
            <c:chart xmlns:c="http://schemas.openxmlformats.org/drawingml/2006/chart" xmlns:r="http://schemas.openxmlformats.org/officeDocument/2006/relationships" r:id="rId2"/>
          </a:graphicData>
        </a:graphic>
      </p:graphicFrame>
      <p:pic>
        <p:nvPicPr>
          <p:cNvPr id="8" name="Picture 7"/>
          <p:cNvPicPr>
            <a:picLocks noChangeAspect="1"/>
          </p:cNvPicPr>
          <p:nvPr/>
        </p:nvPicPr>
        <p:blipFill>
          <a:blip r:embed="rId3"/>
          <a:stretch>
            <a:fillRect/>
          </a:stretch>
        </p:blipFill>
        <p:spPr>
          <a:xfrm>
            <a:off x="2655499" y="5892201"/>
            <a:ext cx="5944829" cy="276971"/>
          </a:xfrm>
          <a:prstGeom prst="rect">
            <a:avLst/>
          </a:prstGeom>
        </p:spPr>
      </p:pic>
    </p:spTree>
    <p:extLst>
      <p:ext uri="{BB962C8B-B14F-4D97-AF65-F5344CB8AC3E}">
        <p14:creationId xmlns:p14="http://schemas.microsoft.com/office/powerpoint/2010/main" val="39467612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smtClean="0">
                <a:latin typeface="Times New Roman" panose="02020603050405020304" pitchFamily="18" charset="0"/>
                <a:cs typeface="Times New Roman" panose="02020603050405020304" pitchFamily="18" charset="0"/>
              </a:rPr>
              <a:t>FIGURE 3</a:t>
            </a:r>
            <a:endParaRPr lang="en-US" sz="2400" b="1" dirty="0">
              <a:latin typeface="Times New Roman" panose="02020603050405020304" pitchFamily="18" charset="0"/>
              <a:cs typeface="Times New Roman" panose="02020603050405020304" pitchFamily="18" charset="0"/>
            </a:endParaRPr>
          </a:p>
        </p:txBody>
      </p:sp>
      <p:graphicFrame>
        <p:nvGraphicFramePr>
          <p:cNvPr id="4" name="Content Placeholder 3"/>
          <p:cNvGraphicFramePr>
            <a:graphicFrameLocks noGrp="1"/>
          </p:cNvGraphicFramePr>
          <p:nvPr>
            <p:ph idx="1"/>
          </p:nvPr>
        </p:nvGraphicFramePr>
        <p:xfrm>
          <a:off x="2230438" y="2638425"/>
          <a:ext cx="7731125" cy="3101975"/>
        </p:xfrm>
        <a:graphic>
          <a:graphicData uri="http://schemas.openxmlformats.org/drawingml/2006/chart">
            <c:chart xmlns:c="http://schemas.openxmlformats.org/drawingml/2006/chart" xmlns:r="http://schemas.openxmlformats.org/officeDocument/2006/relationships" r:id="rId2"/>
          </a:graphicData>
        </a:graphic>
      </p:graphicFrame>
      <p:pic>
        <p:nvPicPr>
          <p:cNvPr id="6" name="Picture 5"/>
          <p:cNvPicPr>
            <a:picLocks noChangeAspect="1"/>
          </p:cNvPicPr>
          <p:nvPr/>
        </p:nvPicPr>
        <p:blipFill>
          <a:blip r:embed="rId3"/>
          <a:stretch>
            <a:fillRect/>
          </a:stretch>
        </p:blipFill>
        <p:spPr>
          <a:xfrm>
            <a:off x="2775242" y="5968400"/>
            <a:ext cx="5944829" cy="276971"/>
          </a:xfrm>
          <a:prstGeom prst="rect">
            <a:avLst/>
          </a:prstGeom>
        </p:spPr>
      </p:pic>
    </p:spTree>
    <p:extLst>
      <p:ext uri="{BB962C8B-B14F-4D97-AF65-F5344CB8AC3E}">
        <p14:creationId xmlns:p14="http://schemas.microsoft.com/office/powerpoint/2010/main" val="14435983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E4C2FBF-522E-386D-B641-F0A5A634AA24}"/>
              </a:ext>
            </a:extLst>
          </p:cNvPr>
          <p:cNvSpPr>
            <a:spLocks noGrp="1"/>
          </p:cNvSpPr>
          <p:nvPr>
            <p:ph type="title"/>
          </p:nvPr>
        </p:nvSpPr>
        <p:spPr/>
        <p:txBody>
          <a:bodyPr>
            <a:normAutofit/>
          </a:bodyPr>
          <a:lstStyle/>
          <a:p>
            <a:r>
              <a:rPr lang="en-US" sz="2400" b="1" dirty="0">
                <a:latin typeface="Times New Roman" panose="02020603050405020304" pitchFamily="18" charset="0"/>
                <a:cs typeface="Times New Roman" panose="02020603050405020304" pitchFamily="18" charset="0"/>
              </a:rPr>
              <a:t>Discussion </a:t>
            </a:r>
          </a:p>
        </p:txBody>
      </p:sp>
      <p:sp>
        <p:nvSpPr>
          <p:cNvPr id="3" name="Content Placeholder 2">
            <a:extLst>
              <a:ext uri="{FF2B5EF4-FFF2-40B4-BE49-F238E27FC236}">
                <a16:creationId xmlns:a16="http://schemas.microsoft.com/office/drawing/2014/main" xmlns="" id="{43506F09-2954-D777-B652-563AAA6FB513}"/>
              </a:ext>
            </a:extLst>
          </p:cNvPr>
          <p:cNvSpPr>
            <a:spLocks noGrp="1"/>
          </p:cNvSpPr>
          <p:nvPr>
            <p:ph idx="1"/>
          </p:nvPr>
        </p:nvSpPr>
        <p:spPr/>
        <p:txBody>
          <a:bodyPr>
            <a:normAutofit fontScale="92500" lnSpcReduction="10000"/>
          </a:bodyPr>
          <a:lstStyle/>
          <a:p>
            <a:pPr>
              <a:lnSpc>
                <a:spcPct val="200000"/>
              </a:lnSpc>
            </a:pPr>
            <a:r>
              <a:rPr lang="en-US" dirty="0">
                <a:latin typeface="Times New Roman" panose="02020603050405020304" pitchFamily="18" charset="0"/>
                <a:cs typeface="Times New Roman" panose="02020603050405020304" pitchFamily="18" charset="0"/>
              </a:rPr>
              <a:t>The present study demonstrated a statistically significant improvement, the mean BLS knowledge score increased from 55.17% before training to 81.87% after training (p &lt; 0.001), indicating the effectiveness of the training intervention. The findings aligns with </a:t>
            </a:r>
            <a:r>
              <a:rPr lang="en-US" dirty="0" err="1">
                <a:latin typeface="Times New Roman" panose="02020603050405020304" pitchFamily="18" charset="0"/>
                <a:cs typeface="Times New Roman" panose="02020603050405020304" pitchFamily="18" charset="0"/>
              </a:rPr>
              <a:t>Ajibade</a:t>
            </a:r>
            <a:r>
              <a:rPr lang="en-US" dirty="0">
                <a:latin typeface="Times New Roman" panose="02020603050405020304" pitchFamily="18" charset="0"/>
                <a:cs typeface="Times New Roman" panose="02020603050405020304" pitchFamily="18" charset="0"/>
              </a:rPr>
              <a:t> et </a:t>
            </a:r>
            <a:r>
              <a:rPr lang="en-US" dirty="0" smtClean="0">
                <a:latin typeface="Times New Roman" panose="02020603050405020304" pitchFamily="18" charset="0"/>
                <a:cs typeface="Times New Roman" panose="02020603050405020304" pitchFamily="18" charset="0"/>
              </a:rPr>
              <a:t>al.</a:t>
            </a:r>
            <a:r>
              <a:rPr lang="en-US" baseline="30000" dirty="0" smtClean="0">
                <a:latin typeface="Times New Roman" panose="02020603050405020304" pitchFamily="18" charset="0"/>
                <a:cs typeface="Times New Roman" panose="02020603050405020304" pitchFamily="18" charset="0"/>
              </a:rPr>
              <a:t>1</a:t>
            </a:r>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who reported a similar significant improvement in CPR knowledge after BLS training among nurses in Osun State, with pretest scores increasing from 52.4% to 80.2</a:t>
            </a:r>
            <a:r>
              <a:rPr lang="en-US" dirty="0" smtClean="0">
                <a:latin typeface="Times New Roman" panose="02020603050405020304" pitchFamily="18" charset="0"/>
                <a:cs typeface="Times New Roman" panose="02020603050405020304" pitchFamily="18" charset="0"/>
              </a:rPr>
              <a:t>% . </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061443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00DF742-1523-ED63-67D9-1508712F5044}"/>
              </a:ext>
            </a:extLst>
          </p:cNvPr>
          <p:cNvSpPr>
            <a:spLocks noGrp="1"/>
          </p:cNvSpPr>
          <p:nvPr>
            <p:ph type="title"/>
          </p:nvPr>
        </p:nvSpPr>
        <p:spPr/>
        <p:txBody>
          <a:bodyPr>
            <a:normAutofit/>
          </a:bodyPr>
          <a:lstStyle/>
          <a:p>
            <a:r>
              <a:rPr lang="en-US" sz="2400" b="1" dirty="0">
                <a:latin typeface="Times New Roman" panose="02020603050405020304" pitchFamily="18" charset="0"/>
                <a:cs typeface="Times New Roman" panose="02020603050405020304" pitchFamily="18" charset="0"/>
              </a:rPr>
              <a:t>Discussion </a:t>
            </a:r>
          </a:p>
        </p:txBody>
      </p:sp>
      <p:sp>
        <p:nvSpPr>
          <p:cNvPr id="3" name="Content Placeholder 2">
            <a:extLst>
              <a:ext uri="{FF2B5EF4-FFF2-40B4-BE49-F238E27FC236}">
                <a16:creationId xmlns:a16="http://schemas.microsoft.com/office/drawing/2014/main" xmlns="" id="{ECD1F9AF-38B8-A848-B07D-A265485AE1E5}"/>
              </a:ext>
            </a:extLst>
          </p:cNvPr>
          <p:cNvSpPr>
            <a:spLocks noGrp="1"/>
          </p:cNvSpPr>
          <p:nvPr>
            <p:ph idx="1"/>
          </p:nvPr>
        </p:nvSpPr>
        <p:spPr/>
        <p:txBody>
          <a:bodyPr>
            <a:normAutofit/>
          </a:bodyPr>
          <a:lstStyle/>
          <a:p>
            <a:pPr>
              <a:lnSpc>
                <a:spcPct val="200000"/>
              </a:lnSpc>
            </a:pPr>
            <a:r>
              <a:rPr lang="en-US" dirty="0">
                <a:latin typeface="Times New Roman" panose="02020603050405020304" pitchFamily="18" charset="0"/>
                <a:cs typeface="Times New Roman" panose="02020603050405020304" pitchFamily="18" charset="0"/>
              </a:rPr>
              <a:t>Furthermore, our study observed doctors had the highest BLS knowledge, followed by nurses and other </a:t>
            </a:r>
            <a:r>
              <a:rPr lang="en-US" dirty="0" smtClean="0">
                <a:latin typeface="Times New Roman" panose="02020603050405020304" pitchFamily="18" charset="0"/>
                <a:cs typeface="Times New Roman" panose="02020603050405020304" pitchFamily="18" charset="0"/>
              </a:rPr>
              <a:t>specialties</a:t>
            </a:r>
            <a:r>
              <a:rPr lang="en-US" dirty="0">
                <a:latin typeface="Times New Roman" panose="02020603050405020304" pitchFamily="18" charset="0"/>
                <a:cs typeface="Times New Roman" panose="02020603050405020304" pitchFamily="18" charset="0"/>
              </a:rPr>
              <a:t>. This hierarchy is consistent with the findings of Folarin et </a:t>
            </a:r>
            <a:r>
              <a:rPr lang="en-US" dirty="0" smtClean="0">
                <a:latin typeface="Times New Roman" panose="02020603050405020304" pitchFamily="18" charset="0"/>
                <a:cs typeface="Times New Roman" panose="02020603050405020304" pitchFamily="18" charset="0"/>
              </a:rPr>
              <a:t>al.</a:t>
            </a:r>
            <a:r>
              <a:rPr lang="en-US" baseline="30000" dirty="0" smtClean="0">
                <a:latin typeface="Times New Roman" panose="02020603050405020304" pitchFamily="18" charset="0"/>
                <a:cs typeface="Times New Roman" panose="02020603050405020304" pitchFamily="18" charset="0"/>
              </a:rPr>
              <a:t>2</a:t>
            </a:r>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who observed that doctors often start with a higher baseline knowledge of BLS due to greater exposure in clinical </a:t>
            </a:r>
            <a:r>
              <a:rPr lang="en-US" dirty="0" smtClean="0">
                <a:latin typeface="Times New Roman" panose="02020603050405020304" pitchFamily="18" charset="0"/>
                <a:cs typeface="Times New Roman" panose="02020603050405020304" pitchFamily="18" charset="0"/>
              </a:rPr>
              <a:t>settings.</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555551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smtClean="0">
                <a:latin typeface="Times New Roman" panose="02020603050405020304" pitchFamily="18" charset="0"/>
                <a:cs typeface="Times New Roman" panose="02020603050405020304" pitchFamily="18" charset="0"/>
              </a:rPr>
              <a:t>DISCUSSION</a:t>
            </a:r>
            <a:endParaRPr lang="en-US" sz="2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lstStyle/>
          <a:p>
            <a:pPr>
              <a:lnSpc>
                <a:spcPct val="200000"/>
              </a:lnSpc>
            </a:pPr>
            <a:r>
              <a:rPr lang="en-US" dirty="0">
                <a:latin typeface="Times New Roman" panose="02020603050405020304" pitchFamily="18" charset="0"/>
                <a:cs typeface="Times New Roman" panose="02020603050405020304" pitchFamily="18" charset="0"/>
              </a:rPr>
              <a:t>The feedback on participants satisfaction rate following the training, had a report 64% being “very satisfied”, suggests strong acceptability of the training approach. Similar levels of satisfaction were reported in a study conducted by </a:t>
            </a:r>
            <a:r>
              <a:rPr lang="en-US" dirty="0" err="1">
                <a:latin typeface="Times New Roman" panose="02020603050405020304" pitchFamily="18" charset="0"/>
                <a:cs typeface="Times New Roman" panose="02020603050405020304" pitchFamily="18" charset="0"/>
              </a:rPr>
              <a:t>Wachira</a:t>
            </a:r>
            <a:r>
              <a:rPr lang="en-US" dirty="0">
                <a:latin typeface="Times New Roman" panose="02020603050405020304" pitchFamily="18" charset="0"/>
                <a:cs typeface="Times New Roman" panose="02020603050405020304" pitchFamily="18" charset="0"/>
              </a:rPr>
              <a:t> et al.</a:t>
            </a:r>
            <a:r>
              <a:rPr lang="en-US" baseline="30000" dirty="0">
                <a:latin typeface="Times New Roman" panose="02020603050405020304" pitchFamily="18" charset="0"/>
                <a:cs typeface="Times New Roman" panose="02020603050405020304" pitchFamily="18" charset="0"/>
              </a:rPr>
              <a:t>3</a:t>
            </a:r>
            <a:r>
              <a:rPr lang="en-US" dirty="0">
                <a:latin typeface="Times New Roman" panose="02020603050405020304" pitchFamily="18" charset="0"/>
                <a:cs typeface="Times New Roman" panose="02020603050405020304" pitchFamily="18" charset="0"/>
              </a:rPr>
              <a:t> where nurses expressed preference for video-based CPR training over traditional lectures due to better visualization and retention</a:t>
            </a:r>
            <a:endParaRPr lang="en-US" dirty="0"/>
          </a:p>
        </p:txBody>
      </p:sp>
    </p:spTree>
    <p:extLst>
      <p:ext uri="{BB962C8B-B14F-4D97-AF65-F5344CB8AC3E}">
        <p14:creationId xmlns:p14="http://schemas.microsoft.com/office/powerpoint/2010/main" val="29683626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8085CAF-6C78-3367-887C-21A5A3190375}"/>
              </a:ext>
            </a:extLst>
          </p:cNvPr>
          <p:cNvSpPr>
            <a:spLocks noGrp="1"/>
          </p:cNvSpPr>
          <p:nvPr>
            <p:ph type="title"/>
          </p:nvPr>
        </p:nvSpPr>
        <p:spPr/>
        <p:txBody>
          <a:bodyPr/>
          <a:lstStyle/>
          <a:p>
            <a:r>
              <a:rPr lang="en-US" sz="2400" b="1" dirty="0">
                <a:latin typeface="Times New Roman" panose="02020603050405020304" pitchFamily="18" charset="0"/>
                <a:cs typeface="Times New Roman" panose="02020603050405020304" pitchFamily="18" charset="0"/>
              </a:rPr>
              <a:t>Conclusion</a:t>
            </a:r>
            <a:r>
              <a:rPr lang="en-US" b="1" dirty="0"/>
              <a:t> </a:t>
            </a:r>
          </a:p>
        </p:txBody>
      </p:sp>
      <p:sp>
        <p:nvSpPr>
          <p:cNvPr id="3" name="Content Placeholder 2">
            <a:extLst>
              <a:ext uri="{FF2B5EF4-FFF2-40B4-BE49-F238E27FC236}">
                <a16:creationId xmlns:a16="http://schemas.microsoft.com/office/drawing/2014/main" xmlns="" id="{68A8A491-38AD-A252-9033-044889079218}"/>
              </a:ext>
            </a:extLst>
          </p:cNvPr>
          <p:cNvSpPr>
            <a:spLocks noGrp="1"/>
          </p:cNvSpPr>
          <p:nvPr>
            <p:ph idx="1"/>
          </p:nvPr>
        </p:nvSpPr>
        <p:spPr/>
        <p:txBody>
          <a:bodyPr/>
          <a:lstStyle/>
          <a:p>
            <a:pPr>
              <a:lnSpc>
                <a:spcPct val="200000"/>
              </a:lnSpc>
            </a:pPr>
            <a:r>
              <a:rPr lang="en-US" dirty="0">
                <a:latin typeface="Times New Roman" panose="02020603050405020304" pitchFamily="18" charset="0"/>
                <a:cs typeface="Times New Roman" panose="02020603050405020304" pitchFamily="18" charset="0"/>
              </a:rPr>
              <a:t>This study provides robust evidence that video-assisted BLS simulation training significantly improves CPR knowledge among Nigerian health workers thus, underscoring the need to integrate regular practical BLS training into the continuing professional development of healthcare providers across Nigeria.</a:t>
            </a:r>
          </a:p>
        </p:txBody>
      </p:sp>
    </p:spTree>
    <p:extLst>
      <p:ext uri="{BB962C8B-B14F-4D97-AF65-F5344CB8AC3E}">
        <p14:creationId xmlns:p14="http://schemas.microsoft.com/office/powerpoint/2010/main" val="24492465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E5216F3-D06B-D1C1-74D7-70739B05699B}"/>
              </a:ext>
            </a:extLst>
          </p:cNvPr>
          <p:cNvSpPr>
            <a:spLocks noGrp="1"/>
          </p:cNvSpPr>
          <p:nvPr>
            <p:ph type="title"/>
          </p:nvPr>
        </p:nvSpPr>
        <p:spPr/>
        <p:txBody>
          <a:bodyPr>
            <a:normAutofit/>
          </a:bodyPr>
          <a:lstStyle/>
          <a:p>
            <a:r>
              <a:rPr lang="en-US" sz="2400" b="1" dirty="0">
                <a:latin typeface="Times New Roman" panose="02020603050405020304" pitchFamily="18" charset="0"/>
                <a:cs typeface="Times New Roman" panose="02020603050405020304" pitchFamily="18" charset="0"/>
              </a:rPr>
              <a:t>ReferenceS</a:t>
            </a:r>
          </a:p>
        </p:txBody>
      </p:sp>
      <p:sp>
        <p:nvSpPr>
          <p:cNvPr id="3" name="Content Placeholder 2">
            <a:extLst>
              <a:ext uri="{FF2B5EF4-FFF2-40B4-BE49-F238E27FC236}">
                <a16:creationId xmlns:a16="http://schemas.microsoft.com/office/drawing/2014/main" xmlns="" id="{741F4938-054D-25B1-351B-4DCBD163E919}"/>
              </a:ext>
            </a:extLst>
          </p:cNvPr>
          <p:cNvSpPr>
            <a:spLocks noGrp="1"/>
          </p:cNvSpPr>
          <p:nvPr>
            <p:ph idx="1"/>
          </p:nvPr>
        </p:nvSpPr>
        <p:spPr>
          <a:xfrm>
            <a:off x="2231136" y="2638044"/>
            <a:ext cx="7729728" cy="4067556"/>
          </a:xfrm>
        </p:spPr>
        <p:txBody>
          <a:bodyPr>
            <a:normAutofit/>
          </a:bodyPr>
          <a:lstStyle/>
          <a:p>
            <a:pPr marL="342900" marR="0" lvl="0" indent="-342900">
              <a:lnSpc>
                <a:spcPct val="200000"/>
              </a:lnSpc>
              <a:spcBef>
                <a:spcPts val="0"/>
              </a:spcBef>
              <a:spcAft>
                <a:spcPts val="800"/>
              </a:spcAft>
              <a:buFont typeface="+mj-lt"/>
              <a:buAutoNum type="arabicPeriod"/>
            </a:pP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Ajibade</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B, </a:t>
            </a: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Akintola</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F, </a:t>
            </a: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Adeleke</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O. Impact of Basic Life Support Training on Nurses’ Knowledge in </a:t>
            </a: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Osun</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State, Nigeria. </a:t>
            </a:r>
            <a:r>
              <a:rPr lang="en-US"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Nig</a:t>
            </a:r>
            <a:r>
              <a:rPr lang="en-US"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J Med. 2020;29(3):421–7.</a:t>
            </a:r>
          </a:p>
          <a:p>
            <a:pPr marL="342900" marR="0" lvl="0" indent="-342900">
              <a:lnSpc>
                <a:spcPct val="200000"/>
              </a:lnSpc>
              <a:spcBef>
                <a:spcPts val="0"/>
              </a:spcBef>
              <a:spcAft>
                <a:spcPts val="0"/>
              </a:spcAft>
              <a:buFont typeface="+mj-lt"/>
              <a:buAutoNum type="arabicPeriod"/>
            </a:pP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smtClean="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Folarin</a:t>
            </a:r>
            <a:r>
              <a:rPr lang="en-US" dirty="0">
                <a:latin typeface="Times New Roman" panose="02020603050405020304" pitchFamily="18" charset="0"/>
                <a:ea typeface="Calibri" panose="020F0502020204030204" pitchFamily="34" charset="0"/>
                <a:cs typeface="Times New Roman" panose="02020603050405020304" pitchFamily="18" charset="0"/>
              </a:rPr>
              <a:t> OI, </a:t>
            </a:r>
            <a:r>
              <a:rPr lang="en-US" dirty="0" err="1">
                <a:latin typeface="Times New Roman" panose="02020603050405020304" pitchFamily="18" charset="0"/>
                <a:ea typeface="Calibri" panose="020F0502020204030204" pitchFamily="34" charset="0"/>
                <a:cs typeface="Times New Roman" panose="02020603050405020304" pitchFamily="18" charset="0"/>
              </a:rPr>
              <a:t>Adewale</a:t>
            </a:r>
            <a:r>
              <a:rPr lang="en-US" dirty="0">
                <a:latin typeface="Times New Roman" panose="02020603050405020304" pitchFamily="18" charset="0"/>
                <a:ea typeface="Calibri" panose="020F0502020204030204" pitchFamily="34" charset="0"/>
                <a:cs typeface="Times New Roman" panose="02020603050405020304" pitchFamily="18" charset="0"/>
              </a:rPr>
              <a:t> AA, </a:t>
            </a:r>
            <a:r>
              <a:rPr lang="en-US" dirty="0" err="1">
                <a:latin typeface="Times New Roman" panose="02020603050405020304" pitchFamily="18" charset="0"/>
                <a:ea typeface="Calibri" panose="020F0502020204030204" pitchFamily="34" charset="0"/>
                <a:cs typeface="Times New Roman" panose="02020603050405020304" pitchFamily="18" charset="0"/>
              </a:rPr>
              <a:t>Fatiregun</a:t>
            </a:r>
            <a:r>
              <a:rPr lang="en-US" dirty="0">
                <a:latin typeface="Times New Roman" panose="02020603050405020304" pitchFamily="18" charset="0"/>
                <a:ea typeface="Calibri" panose="020F0502020204030204" pitchFamily="34" charset="0"/>
                <a:cs typeface="Times New Roman" panose="02020603050405020304" pitchFamily="18" charset="0"/>
              </a:rPr>
              <a:t> OO. Comparison of Basic Life Support knowledge among doctors and nurses in a tertiary hospital. </a:t>
            </a:r>
            <a:r>
              <a:rPr lang="en-US" dirty="0" err="1">
                <a:latin typeface="Times New Roman" panose="02020603050405020304" pitchFamily="18" charset="0"/>
                <a:ea typeface="Calibri" panose="020F0502020204030204" pitchFamily="34" charset="0"/>
                <a:cs typeface="Times New Roman" panose="02020603050405020304" pitchFamily="18" charset="0"/>
              </a:rPr>
              <a:t>Nig</a:t>
            </a:r>
            <a:r>
              <a:rPr lang="en-US" dirty="0">
                <a:latin typeface="Times New Roman" panose="02020603050405020304" pitchFamily="18" charset="0"/>
                <a:ea typeface="Calibri" panose="020F0502020204030204" pitchFamily="34" charset="0"/>
                <a:cs typeface="Times New Roman" panose="02020603050405020304" pitchFamily="18" charset="0"/>
              </a:rPr>
              <a:t> Med J. 2021;62(1):15–20</a:t>
            </a:r>
            <a:r>
              <a:rPr lang="en-US" dirty="0" smtClean="0">
                <a:latin typeface="Times New Roman" panose="02020603050405020304" pitchFamily="18" charset="0"/>
                <a:ea typeface="Calibri" panose="020F0502020204030204" pitchFamily="34" charset="0"/>
                <a:cs typeface="Times New Roman" panose="02020603050405020304" pitchFamily="18" charset="0"/>
              </a:rPr>
              <a:t>.</a:t>
            </a:r>
          </a:p>
          <a:p>
            <a:pPr marL="342900" marR="0" lvl="0" indent="-342900">
              <a:lnSpc>
                <a:spcPct val="200000"/>
              </a:lnSpc>
              <a:spcBef>
                <a:spcPts val="0"/>
              </a:spcBef>
              <a:spcAft>
                <a:spcPts val="0"/>
              </a:spcAft>
              <a:buFont typeface="+mj-lt"/>
              <a:buAutoNum type="arabicPeriod"/>
            </a:pPr>
            <a:r>
              <a:rPr lang="en-US" dirty="0" err="1">
                <a:latin typeface="Times New Roman" panose="02020603050405020304" pitchFamily="18" charset="0"/>
                <a:ea typeface="Calibri" panose="020F0502020204030204" pitchFamily="34" charset="0"/>
                <a:cs typeface="Times New Roman" panose="02020603050405020304" pitchFamily="18" charset="0"/>
              </a:rPr>
              <a:t>Wachira</a:t>
            </a:r>
            <a:r>
              <a:rPr lang="en-US" dirty="0">
                <a:latin typeface="Times New Roman" panose="02020603050405020304" pitchFamily="18" charset="0"/>
                <a:ea typeface="Calibri" panose="020F0502020204030204" pitchFamily="34" charset="0"/>
                <a:cs typeface="Times New Roman" panose="02020603050405020304" pitchFamily="18" charset="0"/>
              </a:rPr>
              <a:t> B, </a:t>
            </a:r>
            <a:r>
              <a:rPr lang="en-US" dirty="0" err="1">
                <a:latin typeface="Times New Roman" panose="02020603050405020304" pitchFamily="18" charset="0"/>
                <a:ea typeface="Calibri" panose="020F0502020204030204" pitchFamily="34" charset="0"/>
                <a:cs typeface="Times New Roman" panose="02020603050405020304" pitchFamily="18" charset="0"/>
              </a:rPr>
              <a:t>Kibore</a:t>
            </a:r>
            <a:r>
              <a:rPr lang="en-US" dirty="0">
                <a:latin typeface="Times New Roman" panose="02020603050405020304" pitchFamily="18" charset="0"/>
                <a:ea typeface="Calibri" panose="020F0502020204030204" pitchFamily="34" charset="0"/>
                <a:cs typeface="Times New Roman" panose="02020603050405020304" pitchFamily="18" charset="0"/>
              </a:rPr>
              <a:t> M, </a:t>
            </a:r>
            <a:r>
              <a:rPr lang="en-US" dirty="0" err="1">
                <a:latin typeface="Times New Roman" panose="02020603050405020304" pitchFamily="18" charset="0"/>
                <a:ea typeface="Calibri" panose="020F0502020204030204" pitchFamily="34" charset="0"/>
                <a:cs typeface="Times New Roman" panose="02020603050405020304" pitchFamily="18" charset="0"/>
              </a:rPr>
              <a:t>Barasa</a:t>
            </a:r>
            <a:r>
              <a:rPr lang="en-US" dirty="0">
                <a:latin typeface="Times New Roman" panose="02020603050405020304" pitchFamily="18" charset="0"/>
                <a:ea typeface="Calibri" panose="020F0502020204030204" pitchFamily="34" charset="0"/>
                <a:cs typeface="Times New Roman" panose="02020603050405020304" pitchFamily="18" charset="0"/>
              </a:rPr>
              <a:t> E. The Role of Simulation Training in Improving CPR Knowledge in Kenya. </a:t>
            </a:r>
            <a:r>
              <a:rPr lang="en-US" dirty="0" err="1">
                <a:latin typeface="Times New Roman" panose="02020603050405020304" pitchFamily="18" charset="0"/>
                <a:ea typeface="Calibri" panose="020F0502020204030204" pitchFamily="34" charset="0"/>
                <a:cs typeface="Times New Roman" panose="02020603050405020304" pitchFamily="18" charset="0"/>
              </a:rPr>
              <a:t>Afr</a:t>
            </a:r>
            <a:r>
              <a:rPr lang="en-US" dirty="0">
                <a:latin typeface="Times New Roman" panose="02020603050405020304" pitchFamily="18" charset="0"/>
                <a:ea typeface="Calibri" panose="020F0502020204030204" pitchFamily="34" charset="0"/>
                <a:cs typeface="Times New Roman" panose="02020603050405020304" pitchFamily="18" charset="0"/>
              </a:rPr>
              <a:t> J </a:t>
            </a:r>
            <a:r>
              <a:rPr lang="en-US" dirty="0" err="1">
                <a:latin typeface="Times New Roman" panose="02020603050405020304" pitchFamily="18" charset="0"/>
                <a:ea typeface="Calibri" panose="020F0502020204030204" pitchFamily="34" charset="0"/>
                <a:cs typeface="Times New Roman" panose="02020603050405020304" pitchFamily="18" charset="0"/>
              </a:rPr>
              <a:t>Emerg</a:t>
            </a:r>
            <a:r>
              <a:rPr lang="en-US" dirty="0">
                <a:latin typeface="Times New Roman" panose="02020603050405020304" pitchFamily="18" charset="0"/>
                <a:ea typeface="Calibri" panose="020F0502020204030204" pitchFamily="34" charset="0"/>
                <a:cs typeface="Times New Roman" panose="02020603050405020304" pitchFamily="18" charset="0"/>
              </a:rPr>
              <a:t> Med. 2021;11(1):28–34.</a:t>
            </a:r>
          </a:p>
          <a:p>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899423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a:latin typeface="Times New Roman" panose="02020603050405020304" pitchFamily="18" charset="0"/>
                <a:cs typeface="Times New Roman" panose="02020603050405020304" pitchFamily="18" charset="0"/>
              </a:rPr>
              <a:t>ReferenceS</a:t>
            </a:r>
            <a:endParaRPr lang="en-US" sz="2400" dirty="0"/>
          </a:p>
        </p:txBody>
      </p:sp>
      <p:sp>
        <p:nvSpPr>
          <p:cNvPr id="3" name="Content Placeholder 2"/>
          <p:cNvSpPr>
            <a:spLocks noGrp="1"/>
          </p:cNvSpPr>
          <p:nvPr>
            <p:ph idx="1"/>
          </p:nvPr>
        </p:nvSpPr>
        <p:spPr/>
        <p:txBody>
          <a:bodyPr/>
          <a:lstStyle/>
          <a:p>
            <a:pPr marL="0" indent="0">
              <a:lnSpc>
                <a:spcPct val="200000"/>
              </a:lnSpc>
              <a:buNone/>
            </a:pPr>
            <a:r>
              <a:rPr lang="en-US" dirty="0" smtClean="0">
                <a:latin typeface="Times New Roman" panose="02020603050405020304" pitchFamily="18" charset="0"/>
                <a:cs typeface="Times New Roman" panose="02020603050405020304" pitchFamily="18" charset="0"/>
              </a:rPr>
              <a:t>4. Franck</a:t>
            </a:r>
            <a:r>
              <a:rPr lang="en-US" dirty="0">
                <a:latin typeface="Times New Roman" panose="02020603050405020304" pitchFamily="18" charset="0"/>
                <a:cs typeface="Times New Roman" panose="02020603050405020304" pitchFamily="18" charset="0"/>
              </a:rPr>
              <a:t>, Linda R. </a:t>
            </a:r>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Langenkamp, Marci </a:t>
            </a:r>
            <a:r>
              <a:rPr lang="en-US" dirty="0" smtClean="0">
                <a:latin typeface="Times New Roman" panose="02020603050405020304" pitchFamily="18" charset="0"/>
                <a:cs typeface="Times New Roman" panose="02020603050405020304" pitchFamily="18" charset="0"/>
              </a:rPr>
              <a:t>L. </a:t>
            </a:r>
            <a:r>
              <a:rPr lang="en-US" dirty="0">
                <a:latin typeface="Times New Roman" panose="02020603050405020304" pitchFamily="18" charset="0"/>
                <a:cs typeface="Times New Roman" panose="02020603050405020304" pitchFamily="18" charset="0"/>
              </a:rPr>
              <a:t>MANDATORY EDUCATION VIA THE COMPUTER: COST-EFFECTIVE, CONVENIENT, AND CREATIVE. Journal for Nurses in Staff Development (JNSD</a:t>
            </a:r>
            <a:r>
              <a:rPr lang="en-US" dirty="0" smtClean="0">
                <a:latin typeface="Times New Roman" panose="02020603050405020304" pitchFamily="18" charset="0"/>
                <a:cs typeface="Times New Roman" panose="02020603050405020304" pitchFamily="18" charset="0"/>
              </a:rPr>
              <a:t>) 2000; </a:t>
            </a:r>
            <a:r>
              <a:rPr lang="en-US" dirty="0">
                <a:latin typeface="Times New Roman" panose="02020603050405020304" pitchFamily="18" charset="0"/>
                <a:cs typeface="Times New Roman" panose="02020603050405020304" pitchFamily="18" charset="0"/>
              </a:rPr>
              <a:t>16(4</a:t>
            </a:r>
            <a:r>
              <a:rPr lang="en-US" dirty="0" smtClean="0">
                <a:latin typeface="Times New Roman" panose="02020603050405020304" pitchFamily="18" charset="0"/>
                <a:cs typeface="Times New Roman" panose="02020603050405020304" pitchFamily="18" charset="0"/>
              </a:rPr>
              <a:t>):p157-163.</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925201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31136" y="964692"/>
            <a:ext cx="7729728" cy="4064508"/>
          </a:xfrm>
        </p:spPr>
        <p:txBody>
          <a:bodyPr/>
          <a:lstStyle/>
          <a:p>
            <a:r>
              <a:rPr lang="en-US" b="1" i="1" dirty="0" smtClean="0">
                <a:latin typeface="Times New Roman" panose="02020603050405020304" pitchFamily="18" charset="0"/>
                <a:cs typeface="Times New Roman" panose="02020603050405020304" pitchFamily="18" charset="0"/>
              </a:rPr>
              <a:t>THANK YOU FOR LISTENING.</a:t>
            </a:r>
            <a:endParaRPr lang="en-US" b="1"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036078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smtClean="0">
                <a:latin typeface="Times New Roman" panose="02020603050405020304" pitchFamily="18" charset="0"/>
                <a:cs typeface="Times New Roman" panose="02020603050405020304" pitchFamily="18" charset="0"/>
              </a:rPr>
              <a:t>OUTLINE</a:t>
            </a:r>
            <a:endParaRPr lang="en-US" sz="2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lstStyle/>
          <a:p>
            <a:r>
              <a:rPr lang="en-US" dirty="0" smtClean="0">
                <a:latin typeface="Times New Roman" panose="02020603050405020304" pitchFamily="18" charset="0"/>
                <a:cs typeface="Times New Roman" panose="02020603050405020304" pitchFamily="18" charset="0"/>
              </a:rPr>
              <a:t>Background</a:t>
            </a:r>
          </a:p>
          <a:p>
            <a:r>
              <a:rPr lang="en-US" dirty="0" smtClean="0">
                <a:latin typeface="Times New Roman" panose="02020603050405020304" pitchFamily="18" charset="0"/>
                <a:cs typeface="Times New Roman" panose="02020603050405020304" pitchFamily="18" charset="0"/>
              </a:rPr>
              <a:t>Aim/Objectives</a:t>
            </a:r>
          </a:p>
          <a:p>
            <a:r>
              <a:rPr lang="en-US" dirty="0" smtClean="0">
                <a:latin typeface="Times New Roman" panose="02020603050405020304" pitchFamily="18" charset="0"/>
                <a:cs typeface="Times New Roman" panose="02020603050405020304" pitchFamily="18" charset="0"/>
              </a:rPr>
              <a:t>Methodology</a:t>
            </a:r>
          </a:p>
          <a:p>
            <a:r>
              <a:rPr lang="en-US" dirty="0" smtClean="0">
                <a:latin typeface="Times New Roman" panose="02020603050405020304" pitchFamily="18" charset="0"/>
                <a:cs typeface="Times New Roman" panose="02020603050405020304" pitchFamily="18" charset="0"/>
              </a:rPr>
              <a:t>Results</a:t>
            </a:r>
          </a:p>
          <a:p>
            <a:r>
              <a:rPr lang="en-US" dirty="0" smtClean="0">
                <a:latin typeface="Times New Roman" panose="02020603050405020304" pitchFamily="18" charset="0"/>
                <a:cs typeface="Times New Roman" panose="02020603050405020304" pitchFamily="18" charset="0"/>
              </a:rPr>
              <a:t>Discussion</a:t>
            </a:r>
          </a:p>
          <a:p>
            <a:r>
              <a:rPr lang="en-US" dirty="0" smtClean="0">
                <a:latin typeface="Times New Roman" panose="02020603050405020304" pitchFamily="18" charset="0"/>
                <a:cs typeface="Times New Roman" panose="02020603050405020304" pitchFamily="18" charset="0"/>
              </a:rPr>
              <a:t>Conclusion</a:t>
            </a:r>
          </a:p>
          <a:p>
            <a:r>
              <a:rPr lang="en-US" dirty="0" smtClean="0">
                <a:latin typeface="Times New Roman" panose="02020603050405020304" pitchFamily="18" charset="0"/>
                <a:cs typeface="Times New Roman" panose="02020603050405020304" pitchFamily="18" charset="0"/>
              </a:rPr>
              <a:t>References</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368343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85333BC-064C-17EB-17E6-D6C9ABB37325}"/>
              </a:ext>
            </a:extLst>
          </p:cNvPr>
          <p:cNvSpPr>
            <a:spLocks noGrp="1"/>
          </p:cNvSpPr>
          <p:nvPr>
            <p:ph type="title"/>
          </p:nvPr>
        </p:nvSpPr>
        <p:spPr>
          <a:xfrm>
            <a:off x="2231136" y="964692"/>
            <a:ext cx="7729728" cy="716190"/>
          </a:xfrm>
        </p:spPr>
        <p:txBody>
          <a:bodyPr>
            <a:normAutofit fontScale="90000"/>
          </a:bodyPr>
          <a:lstStyle/>
          <a:p>
            <a:r>
              <a:rPr lang="en-US" b="1" dirty="0">
                <a:latin typeface="Times New Roman" panose="02020603050405020304" pitchFamily="18" charset="0"/>
                <a:cs typeface="Times New Roman" panose="02020603050405020304" pitchFamily="18" charset="0"/>
              </a:rPr>
              <a:t>BACKGROUND </a:t>
            </a:r>
          </a:p>
        </p:txBody>
      </p:sp>
      <p:sp>
        <p:nvSpPr>
          <p:cNvPr id="3" name="Content Placeholder 2">
            <a:extLst>
              <a:ext uri="{FF2B5EF4-FFF2-40B4-BE49-F238E27FC236}">
                <a16:creationId xmlns:a16="http://schemas.microsoft.com/office/drawing/2014/main" xmlns="" id="{BD859AE0-48B7-1EF8-F111-33B2F29BE530}"/>
              </a:ext>
            </a:extLst>
          </p:cNvPr>
          <p:cNvSpPr>
            <a:spLocks noGrp="1"/>
          </p:cNvSpPr>
          <p:nvPr>
            <p:ph idx="1"/>
          </p:nvPr>
        </p:nvSpPr>
        <p:spPr>
          <a:xfrm>
            <a:off x="1796143" y="1970314"/>
            <a:ext cx="8164721" cy="3769713"/>
          </a:xfrm>
        </p:spPr>
        <p:txBody>
          <a:bodyPr/>
          <a:lstStyle/>
          <a:p>
            <a:pPr>
              <a:lnSpc>
                <a:spcPct val="200000"/>
              </a:lnSpc>
            </a:pPr>
            <a:r>
              <a:rPr lang="en-US" dirty="0">
                <a:latin typeface="Times New Roman" panose="02020603050405020304" pitchFamily="18" charset="0"/>
                <a:cs typeface="Times New Roman" panose="02020603050405020304" pitchFamily="18" charset="0"/>
              </a:rPr>
              <a:t>Cardiac arrest requires prompt intervention to increase chances of survival. Basic Life Support (BLS) provides the fundamental steps in resuscitation. </a:t>
            </a:r>
          </a:p>
          <a:p>
            <a:pPr>
              <a:lnSpc>
                <a:spcPct val="200000"/>
              </a:lnSpc>
            </a:pPr>
            <a:r>
              <a:rPr lang="en-US" dirty="0">
                <a:latin typeface="Times New Roman" panose="02020603050405020304" pitchFamily="18" charset="0"/>
                <a:cs typeface="Times New Roman" panose="02020603050405020304" pitchFamily="18" charset="0"/>
              </a:rPr>
              <a:t>According to the American Heart Association (AHA), BLS is defined as: “The recognition of  cardiac arrest, and provision of high-quality chest compressions, delivery of appropriate ventilations, and early use of an automated external defibrillator (AED).</a:t>
            </a:r>
          </a:p>
        </p:txBody>
      </p:sp>
    </p:spTree>
    <p:extLst>
      <p:ext uri="{BB962C8B-B14F-4D97-AF65-F5344CB8AC3E}">
        <p14:creationId xmlns:p14="http://schemas.microsoft.com/office/powerpoint/2010/main" val="14203895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a:latin typeface="Times New Roman" panose="02020603050405020304" pitchFamily="18" charset="0"/>
                <a:cs typeface="Times New Roman" panose="02020603050405020304" pitchFamily="18" charset="0"/>
              </a:rPr>
              <a:t>BACKGROUND </a:t>
            </a:r>
            <a:endParaRPr lang="en-US" sz="2400" dirty="0"/>
          </a:p>
        </p:txBody>
      </p:sp>
      <p:sp>
        <p:nvSpPr>
          <p:cNvPr id="3" name="Content Placeholder 2"/>
          <p:cNvSpPr>
            <a:spLocks noGrp="1"/>
          </p:cNvSpPr>
          <p:nvPr>
            <p:ph idx="1"/>
          </p:nvPr>
        </p:nvSpPr>
        <p:spPr/>
        <p:txBody>
          <a:bodyPr>
            <a:normAutofit fontScale="92500" lnSpcReduction="20000"/>
          </a:bodyPr>
          <a:lstStyle/>
          <a:p>
            <a:pPr>
              <a:lnSpc>
                <a:spcPct val="200000"/>
              </a:lnSpc>
            </a:pPr>
            <a:endParaRPr lang="en-US" dirty="0">
              <a:latin typeface="Times New Roman" panose="02020603050405020304" pitchFamily="18" charset="0"/>
              <a:cs typeface="Times New Roman" panose="02020603050405020304" pitchFamily="18" charset="0"/>
            </a:endParaRPr>
          </a:p>
          <a:p>
            <a:pPr>
              <a:lnSpc>
                <a:spcPct val="200000"/>
              </a:lnSpc>
            </a:pPr>
            <a:r>
              <a:rPr lang="en-US" dirty="0">
                <a:latin typeface="Times New Roman" panose="02020603050405020304" pitchFamily="18" charset="0"/>
                <a:cs typeface="Times New Roman" panose="02020603050405020304" pitchFamily="18" charset="0"/>
              </a:rPr>
              <a:t>Although new methods of CPR training, such as video instruction and CD-ROM pre-learning, have gained acceptance, they are still integrated with a hands-on course. Health care workers have been shown to benefit from e-learning, which has the following benefits: it is affordable, flexible, self-paced, interactive, and capable of giving useful feedback.</a:t>
            </a:r>
          </a:p>
        </p:txBody>
      </p:sp>
    </p:spTree>
    <p:extLst>
      <p:ext uri="{BB962C8B-B14F-4D97-AF65-F5344CB8AC3E}">
        <p14:creationId xmlns:p14="http://schemas.microsoft.com/office/powerpoint/2010/main" val="11917339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52F5BD5-00F5-FD3C-BAD5-8E0D737C2D7B}"/>
              </a:ext>
            </a:extLst>
          </p:cNvPr>
          <p:cNvSpPr>
            <a:spLocks noGrp="1"/>
          </p:cNvSpPr>
          <p:nvPr>
            <p:ph type="title"/>
          </p:nvPr>
        </p:nvSpPr>
        <p:spPr/>
        <p:txBody>
          <a:bodyPr>
            <a:normAutofit/>
          </a:bodyPr>
          <a:lstStyle/>
          <a:p>
            <a:r>
              <a:rPr lang="en-US" sz="2400" b="1" dirty="0" smtClean="0">
                <a:latin typeface="Times New Roman" panose="02020603050405020304" pitchFamily="18" charset="0"/>
                <a:cs typeface="Times New Roman" panose="02020603050405020304" pitchFamily="18" charset="0"/>
              </a:rPr>
              <a:t>AIM</a:t>
            </a:r>
            <a:endParaRPr lang="en-US" sz="2400" b="1"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xmlns="" id="{06089ED9-EE0B-240B-96BE-CF57ED9FDEEB}"/>
              </a:ext>
            </a:extLst>
          </p:cNvPr>
          <p:cNvSpPr>
            <a:spLocks noGrp="1"/>
          </p:cNvSpPr>
          <p:nvPr>
            <p:ph idx="1"/>
          </p:nvPr>
        </p:nvSpPr>
        <p:spPr/>
        <p:txBody>
          <a:bodyPr>
            <a:normAutofit/>
          </a:bodyPr>
          <a:lstStyle/>
          <a:p>
            <a:pPr>
              <a:lnSpc>
                <a:spcPct val="200000"/>
              </a:lnSpc>
            </a:pPr>
            <a:r>
              <a:rPr lang="en-US" dirty="0">
                <a:latin typeface="Times New Roman" panose="02020603050405020304" pitchFamily="18" charset="0"/>
                <a:cs typeface="Times New Roman" panose="02020603050405020304" pitchFamily="18" charset="0"/>
              </a:rPr>
              <a:t>The aim of this study is to assess the impact of American Heart Association Video Assisted simulation Training module on the knowledge of cardiopulmonary resuscitation among health care workers.</a:t>
            </a:r>
          </a:p>
        </p:txBody>
      </p:sp>
    </p:spTree>
    <p:extLst>
      <p:ext uri="{BB962C8B-B14F-4D97-AF65-F5344CB8AC3E}">
        <p14:creationId xmlns:p14="http://schemas.microsoft.com/office/powerpoint/2010/main" val="25388808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smtClean="0">
                <a:latin typeface="Times New Roman" panose="02020603050405020304" pitchFamily="18" charset="0"/>
                <a:cs typeface="Times New Roman" panose="02020603050405020304" pitchFamily="18" charset="0"/>
              </a:rPr>
              <a:t>OBJECTIVES</a:t>
            </a:r>
            <a:endParaRPr lang="en-US" sz="2400" b="1"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pPr marL="114300" marR="0" indent="-342900">
              <a:lnSpc>
                <a:spcPct val="200000"/>
              </a:lnSpc>
              <a:spcBef>
                <a:spcPts val="0"/>
              </a:spcBef>
              <a:spcAft>
                <a:spcPts val="800"/>
              </a:spcAft>
              <a:buFont typeface="+mj-lt"/>
              <a:buAutoNum type="arabicPeriod"/>
            </a:pPr>
            <a:r>
              <a:rPr lang="en-US" dirty="0" smtClean="0">
                <a:latin typeface="Times New Roman" panose="02020603050405020304" pitchFamily="18" charset="0"/>
                <a:ea typeface="Calibri" panose="020F0502020204030204" pitchFamily="34" charset="0"/>
                <a:cs typeface="Times New Roman" panose="02020603050405020304" pitchFamily="18" charset="0"/>
              </a:rPr>
              <a:t>To </a:t>
            </a:r>
            <a:r>
              <a:rPr lang="en-US" dirty="0">
                <a:latin typeface="Times New Roman" panose="02020603050405020304" pitchFamily="18" charset="0"/>
                <a:ea typeface="Calibri" panose="020F0502020204030204" pitchFamily="34" charset="0"/>
                <a:cs typeface="Times New Roman" panose="02020603050405020304" pitchFamily="18" charset="0"/>
              </a:rPr>
              <a:t>find out the extent of improvement of the training on the knowledge of cardiopulmonary resuscitation among health care </a:t>
            </a:r>
            <a:r>
              <a:rPr lang="en-US" dirty="0" smtClean="0">
                <a:latin typeface="Times New Roman" panose="02020603050405020304" pitchFamily="18" charset="0"/>
                <a:ea typeface="Calibri" panose="020F0502020204030204" pitchFamily="34" charset="0"/>
                <a:cs typeface="Times New Roman" panose="02020603050405020304" pitchFamily="18" charset="0"/>
              </a:rPr>
              <a:t>personnel.</a:t>
            </a:r>
            <a:endParaRPr lang="en-US" sz="1600" dirty="0" smtClean="0">
              <a:latin typeface="Calibri" panose="020F0502020204030204" pitchFamily="34" charset="0"/>
              <a:ea typeface="Calibri" panose="020F0502020204030204" pitchFamily="34" charset="0"/>
              <a:cs typeface="Times New Roman" panose="02020603050405020304" pitchFamily="18" charset="0"/>
            </a:endParaRPr>
          </a:p>
          <a:p>
            <a:pPr marL="114300" marR="0" indent="-342900">
              <a:lnSpc>
                <a:spcPct val="200000"/>
              </a:lnSpc>
              <a:spcBef>
                <a:spcPts val="0"/>
              </a:spcBef>
              <a:spcAft>
                <a:spcPts val="800"/>
              </a:spcAft>
              <a:buFont typeface="+mj-lt"/>
              <a:buAutoNum type="arabicPeriod"/>
            </a:pPr>
            <a:r>
              <a:rPr lang="en-US" dirty="0" smtClean="0">
                <a:latin typeface="Times New Roman" panose="02020603050405020304" pitchFamily="18" charset="0"/>
                <a:ea typeface="Calibri" panose="020F0502020204030204" pitchFamily="34" charset="0"/>
                <a:cs typeface="Times New Roman" panose="02020603050405020304" pitchFamily="18" charset="0"/>
              </a:rPr>
              <a:t>To </a:t>
            </a:r>
            <a:r>
              <a:rPr lang="en-US" dirty="0">
                <a:latin typeface="Times New Roman" panose="02020603050405020304" pitchFamily="18" charset="0"/>
                <a:ea typeface="Calibri" panose="020F0502020204030204" pitchFamily="34" charset="0"/>
                <a:cs typeface="Times New Roman" panose="02020603050405020304" pitchFamily="18" charset="0"/>
              </a:rPr>
              <a:t>find out common difficult aspect of the basic life support after the training</a:t>
            </a:r>
            <a:r>
              <a:rPr lang="en-US" dirty="0" smtClean="0">
                <a:latin typeface="Times New Roman" panose="02020603050405020304" pitchFamily="18" charset="0"/>
                <a:ea typeface="Calibri" panose="020F0502020204030204" pitchFamily="34" charset="0"/>
                <a:cs typeface="Times New Roman" panose="02020603050405020304" pitchFamily="18" charset="0"/>
              </a:rPr>
              <a:t>.</a:t>
            </a:r>
            <a:endParaRPr lang="en-US" sz="1600" dirty="0" smtClean="0">
              <a:latin typeface="Calibri" panose="020F0502020204030204" pitchFamily="34" charset="0"/>
              <a:ea typeface="Calibri" panose="020F0502020204030204" pitchFamily="34" charset="0"/>
              <a:cs typeface="Times New Roman" panose="02020603050405020304" pitchFamily="18" charset="0"/>
            </a:endParaRPr>
          </a:p>
          <a:p>
            <a:pPr marL="114300" marR="0" indent="-342900">
              <a:lnSpc>
                <a:spcPct val="200000"/>
              </a:lnSpc>
              <a:spcBef>
                <a:spcPts val="0"/>
              </a:spcBef>
              <a:spcAft>
                <a:spcPts val="800"/>
              </a:spcAft>
              <a:buFont typeface="+mj-lt"/>
              <a:buAutoNum type="arabicPeriod"/>
            </a:pPr>
            <a:r>
              <a:rPr lang="en-US" dirty="0" smtClean="0">
                <a:latin typeface="Times New Roman" panose="02020603050405020304" pitchFamily="18" charset="0"/>
                <a:ea typeface="Calibri" panose="020F0502020204030204" pitchFamily="34" charset="0"/>
                <a:cs typeface="Times New Roman" panose="02020603050405020304" pitchFamily="18" charset="0"/>
              </a:rPr>
              <a:t> </a:t>
            </a:r>
            <a:r>
              <a:rPr lang="en-US" dirty="0">
                <a:latin typeface="Times New Roman" panose="02020603050405020304" pitchFamily="18" charset="0"/>
                <a:ea typeface="Calibri" panose="020F0502020204030204" pitchFamily="34" charset="0"/>
                <a:cs typeface="Times New Roman" panose="02020603050405020304" pitchFamily="18" charset="0"/>
              </a:rPr>
              <a:t>To assess the overall practitioners satisfaction on the training methodology.</a:t>
            </a:r>
            <a:endParaRPr lang="en-US" sz="1600" dirty="0">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200000"/>
              </a:lnSpc>
              <a:spcBef>
                <a:spcPts val="0"/>
              </a:spcBef>
              <a:spcAft>
                <a:spcPts val="800"/>
              </a:spcAft>
              <a:buNone/>
            </a:pPr>
            <a:endParaRPr lang="en-US" sz="16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42221937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240985F-F866-43D2-CF13-D0412C3B7D92}"/>
              </a:ext>
            </a:extLst>
          </p:cNvPr>
          <p:cNvSpPr>
            <a:spLocks noGrp="1"/>
          </p:cNvSpPr>
          <p:nvPr>
            <p:ph type="title"/>
          </p:nvPr>
        </p:nvSpPr>
        <p:spPr/>
        <p:txBody>
          <a:bodyPr>
            <a:normAutofit/>
          </a:bodyPr>
          <a:lstStyle/>
          <a:p>
            <a:r>
              <a:rPr lang="en-US" sz="2400" b="1" dirty="0">
                <a:latin typeface="Times New Roman" panose="02020603050405020304" pitchFamily="18" charset="0"/>
                <a:cs typeface="Times New Roman" panose="02020603050405020304" pitchFamily="18" charset="0"/>
              </a:rPr>
              <a:t>Methodology</a:t>
            </a:r>
          </a:p>
        </p:txBody>
      </p:sp>
      <p:sp>
        <p:nvSpPr>
          <p:cNvPr id="3" name="Content Placeholder 2">
            <a:extLst>
              <a:ext uri="{FF2B5EF4-FFF2-40B4-BE49-F238E27FC236}">
                <a16:creationId xmlns:a16="http://schemas.microsoft.com/office/drawing/2014/main" xmlns="" id="{9265E637-F25F-3865-BF65-6303E7AB7A76}"/>
              </a:ext>
            </a:extLst>
          </p:cNvPr>
          <p:cNvSpPr>
            <a:spLocks noGrp="1"/>
          </p:cNvSpPr>
          <p:nvPr>
            <p:ph idx="1"/>
          </p:nvPr>
        </p:nvSpPr>
        <p:spPr/>
        <p:txBody>
          <a:bodyPr/>
          <a:lstStyle/>
          <a:p>
            <a:pPr>
              <a:lnSpc>
                <a:spcPct val="200000"/>
              </a:lnSpc>
            </a:pPr>
            <a:r>
              <a:rPr lang="en-US" dirty="0">
                <a:latin typeface="Times New Roman" panose="02020603050405020304" pitchFamily="18" charset="0"/>
                <a:cs typeface="Times New Roman" panose="02020603050405020304" pitchFamily="18" charset="0"/>
              </a:rPr>
              <a:t>Pre- and post- BLS training questionnaires aimed at assessing the knowledge and satisfaction on cardiopulmonary </a:t>
            </a:r>
            <a:r>
              <a:rPr lang="en-US" dirty="0" smtClean="0">
                <a:latin typeface="Times New Roman" panose="02020603050405020304" pitchFamily="18" charset="0"/>
                <a:cs typeface="Times New Roman" panose="02020603050405020304" pitchFamily="18" charset="0"/>
              </a:rPr>
              <a:t>resuscitation </a:t>
            </a:r>
            <a:r>
              <a:rPr lang="en-US" dirty="0">
                <a:latin typeface="Times New Roman" panose="02020603050405020304" pitchFamily="18" charset="0"/>
                <a:cs typeface="Times New Roman" panose="02020603050405020304" pitchFamily="18" charset="0"/>
              </a:rPr>
              <a:t>were administered to all candidates who presented to our training and certification class of BLS between January to </a:t>
            </a:r>
            <a:r>
              <a:rPr lang="en-US" dirty="0" smtClean="0">
                <a:latin typeface="Times New Roman" panose="02020603050405020304" pitchFamily="18" charset="0"/>
                <a:cs typeface="Times New Roman" panose="02020603050405020304" pitchFamily="18" charset="0"/>
              </a:rPr>
              <a:t>June </a:t>
            </a:r>
            <a:r>
              <a:rPr lang="en-US" dirty="0">
                <a:latin typeface="Times New Roman" panose="02020603050405020304" pitchFamily="18" charset="0"/>
                <a:cs typeface="Times New Roman" panose="02020603050405020304" pitchFamily="18" charset="0"/>
              </a:rPr>
              <a:t>2025 and subsequently analyzed.</a:t>
            </a:r>
          </a:p>
        </p:txBody>
      </p:sp>
    </p:spTree>
    <p:extLst>
      <p:ext uri="{BB962C8B-B14F-4D97-AF65-F5344CB8AC3E}">
        <p14:creationId xmlns:p14="http://schemas.microsoft.com/office/powerpoint/2010/main" val="35186018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2F2B4F0-AEBE-B35B-0283-7CA5AD6BAC78}"/>
              </a:ext>
            </a:extLst>
          </p:cNvPr>
          <p:cNvSpPr>
            <a:spLocks noGrp="1"/>
          </p:cNvSpPr>
          <p:nvPr>
            <p:ph type="title"/>
          </p:nvPr>
        </p:nvSpPr>
        <p:spPr/>
        <p:txBody>
          <a:bodyPr>
            <a:normAutofit/>
          </a:bodyPr>
          <a:lstStyle/>
          <a:p>
            <a:r>
              <a:rPr lang="en-US" sz="2400" b="1" dirty="0">
                <a:latin typeface="Times New Roman" panose="02020603050405020304" pitchFamily="18" charset="0"/>
                <a:cs typeface="Times New Roman" panose="02020603050405020304" pitchFamily="18" charset="0"/>
              </a:rPr>
              <a:t>Results </a:t>
            </a:r>
          </a:p>
        </p:txBody>
      </p:sp>
      <p:sp>
        <p:nvSpPr>
          <p:cNvPr id="3" name="Content Placeholder 2">
            <a:extLst>
              <a:ext uri="{FF2B5EF4-FFF2-40B4-BE49-F238E27FC236}">
                <a16:creationId xmlns:a16="http://schemas.microsoft.com/office/drawing/2014/main" xmlns="" id="{BBA3304D-9644-9707-8810-FAACF86C9C48}"/>
              </a:ext>
            </a:extLst>
          </p:cNvPr>
          <p:cNvSpPr>
            <a:spLocks noGrp="1"/>
          </p:cNvSpPr>
          <p:nvPr>
            <p:ph idx="1"/>
          </p:nvPr>
        </p:nvSpPr>
        <p:spPr/>
        <p:txBody>
          <a:bodyPr/>
          <a:lstStyle/>
          <a:p>
            <a:r>
              <a:rPr lang="en-US" dirty="0">
                <a:latin typeface="Times New Roman" panose="02020603050405020304" pitchFamily="18" charset="0"/>
                <a:cs typeface="Times New Roman" panose="02020603050405020304" pitchFamily="18" charset="0"/>
              </a:rPr>
              <a:t>This study was conducted among 77 participants, with 61(79%) been females and 16(21%) males, 61% of the study participants were nurses, 15.6% doctors while 23.4% were other specialties (physiotherapist, pharmacists, Scientist </a:t>
            </a:r>
            <a:r>
              <a:rPr lang="en-US" dirty="0" err="1">
                <a:latin typeface="Times New Roman" panose="02020603050405020304" pitchFamily="18" charset="0"/>
                <a:cs typeface="Times New Roman" panose="02020603050405020304" pitchFamily="18" charset="0"/>
              </a:rPr>
              <a:t>etc</a:t>
            </a:r>
            <a:r>
              <a:rPr lang="en-US" dirty="0">
                <a:latin typeface="Times New Roman" panose="02020603050405020304" pitchFamily="18" charset="0"/>
                <a:cs typeface="Times New Roman" panose="02020603050405020304" pitchFamily="18" charset="0"/>
              </a:rPr>
              <a:t>). </a:t>
            </a:r>
            <a:endParaRPr lang="en-US" dirty="0" smtClean="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There </a:t>
            </a:r>
            <a:r>
              <a:rPr lang="en-US" dirty="0">
                <a:latin typeface="Times New Roman" panose="02020603050405020304" pitchFamily="18" charset="0"/>
                <a:cs typeface="Times New Roman" panose="02020603050405020304" pitchFamily="18" charset="0"/>
              </a:rPr>
              <a:t>was a significant difference from their level of knowledge of 55% before BLS training to 82% after the BLS training </a:t>
            </a:r>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p &lt; 0.001). The doctors had better knowledge followed by the nurses and other practitioners in that order before and after the training (p &lt; 0.05). A greater percentage (64%) were very satisfied with AHA training Module</a:t>
            </a:r>
            <a:r>
              <a:rPr lang="en-US" dirty="0"/>
              <a:t>.</a:t>
            </a:r>
          </a:p>
        </p:txBody>
      </p:sp>
    </p:spTree>
    <p:extLst>
      <p:ext uri="{BB962C8B-B14F-4D97-AF65-F5344CB8AC3E}">
        <p14:creationId xmlns:p14="http://schemas.microsoft.com/office/powerpoint/2010/main" val="10550690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smtClean="0">
                <a:latin typeface="Times New Roman" panose="02020603050405020304" pitchFamily="18" charset="0"/>
                <a:cs typeface="Times New Roman" panose="02020603050405020304" pitchFamily="18" charset="0"/>
              </a:rPr>
              <a:t>FIGURE 1</a:t>
            </a:r>
            <a:endParaRPr lang="en-US" sz="2400" b="1" dirty="0">
              <a:latin typeface="Times New Roman" panose="02020603050405020304" pitchFamily="18" charset="0"/>
              <a:cs typeface="Times New Roman" panose="02020603050405020304" pitchFamily="18" charset="0"/>
            </a:endParaRPr>
          </a:p>
        </p:txBody>
      </p:sp>
      <p:graphicFrame>
        <p:nvGraphicFramePr>
          <p:cNvPr id="4" name="Content Placeholder 3"/>
          <p:cNvGraphicFramePr>
            <a:graphicFrameLocks noGrp="1"/>
          </p:cNvGraphicFramePr>
          <p:nvPr>
            <p:ph idx="1"/>
          </p:nvPr>
        </p:nvGraphicFramePr>
        <p:xfrm>
          <a:off x="2230438" y="2638425"/>
          <a:ext cx="7731125" cy="3101975"/>
        </p:xfrm>
        <a:graphic>
          <a:graphicData uri="http://schemas.openxmlformats.org/drawingml/2006/chart">
            <c:chart xmlns:c="http://schemas.openxmlformats.org/drawingml/2006/chart" xmlns:r="http://schemas.openxmlformats.org/officeDocument/2006/relationships" r:id="rId2"/>
          </a:graphicData>
        </a:graphic>
      </p:graphicFrame>
      <p:pic>
        <p:nvPicPr>
          <p:cNvPr id="5" name="Picture 4"/>
          <p:cNvPicPr>
            <a:picLocks noChangeAspect="1"/>
          </p:cNvPicPr>
          <p:nvPr/>
        </p:nvPicPr>
        <p:blipFill>
          <a:blip r:embed="rId3"/>
          <a:stretch>
            <a:fillRect/>
          </a:stretch>
        </p:blipFill>
        <p:spPr>
          <a:xfrm>
            <a:off x="3243328" y="5870428"/>
            <a:ext cx="5944829" cy="276971"/>
          </a:xfrm>
          <a:prstGeom prst="rect">
            <a:avLst/>
          </a:prstGeom>
        </p:spPr>
      </p:pic>
    </p:spTree>
    <p:extLst>
      <p:ext uri="{BB962C8B-B14F-4D97-AF65-F5344CB8AC3E}">
        <p14:creationId xmlns:p14="http://schemas.microsoft.com/office/powerpoint/2010/main" val="1559599227"/>
      </p:ext>
    </p:extLst>
  </p:cSld>
  <p:clrMapOvr>
    <a:masterClrMapping/>
  </p:clrMapOvr>
</p:sld>
</file>

<file path=ppt/theme/theme1.xml><?xml version="1.0" encoding="utf-8"?>
<a:theme xmlns:a="http://schemas.openxmlformats.org/drawingml/2006/main" name="Parcel">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1584</TotalTime>
  <Words>744</Words>
  <Application>Microsoft Office PowerPoint</Application>
  <PresentationFormat>Widescreen</PresentationFormat>
  <Paragraphs>55</Paragraphs>
  <Slides>18</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Gill Sans MT</vt:lpstr>
      <vt:lpstr>Times New Roman</vt:lpstr>
      <vt:lpstr>Parcel</vt:lpstr>
      <vt:lpstr>THE IMPACT OF BASIC LIFE SUPPORT VIDEO ASSISTED SIMULATION TRAINING ON THE KNOWLEDGE OF CARDIOPULMONARY RESUCITATION AMONG HEALTH CARE WORKERS.  Authors: Okonna FG, Ogwuegbu H, Ejezie CC, Ogbodo OV  Corresponding Author: Okonna FG Anaesthesia and Intensive Care Unit, University of Nigeria Teaching Hospital (UNTH), Enugu.</vt:lpstr>
      <vt:lpstr>OUTLINE</vt:lpstr>
      <vt:lpstr>BACKGROUND </vt:lpstr>
      <vt:lpstr>BACKGROUND </vt:lpstr>
      <vt:lpstr>AIM</vt:lpstr>
      <vt:lpstr>OBJECTIVES</vt:lpstr>
      <vt:lpstr>Methodology</vt:lpstr>
      <vt:lpstr>Results </vt:lpstr>
      <vt:lpstr>FIGURE 1</vt:lpstr>
      <vt:lpstr>FIGURE 2</vt:lpstr>
      <vt:lpstr>FIGURE 3</vt:lpstr>
      <vt:lpstr>Discussion </vt:lpstr>
      <vt:lpstr>Discussion </vt:lpstr>
      <vt:lpstr>DISCUSSION</vt:lpstr>
      <vt:lpstr>Conclusion </vt:lpstr>
      <vt:lpstr>ReferenceS</vt:lpstr>
      <vt:lpstr>ReferenceS</vt:lpstr>
      <vt:lpstr>THANK YOU FOR LISTENING.</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IMPACT OF BASIC LIFE SUPPORT VIDEO ASSISTED SIMULATION TRAINING ON THE KNOWLEDGE OF CARDIOPULMONARY RESUCITATION AMONG HEALTH CARE WORKERS.  Authors: Okonna FG, Ogwuegbu H, Ejezie CC, Ogbodo OV  Corresponding Author: Okonna FG Anaesthesia and Intensive Care Unit, University of Nigeria Teaching Hospital (UNTH), Enugu.</dc:title>
  <dc:creator>Guest User</dc:creator>
  <cp:lastModifiedBy>USER</cp:lastModifiedBy>
  <cp:revision>11</cp:revision>
  <dcterms:created xsi:type="dcterms:W3CDTF">2025-07-08T17:38:55Z</dcterms:created>
  <dcterms:modified xsi:type="dcterms:W3CDTF">2025-07-09T23:08:32Z</dcterms:modified>
</cp:coreProperties>
</file>