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1" r:id="rId3"/>
    <p:sldId id="265" r:id="rId4"/>
    <p:sldId id="262" r:id="rId5"/>
    <p:sldId id="263" r:id="rId6"/>
    <p:sldId id="266" r:id="rId7"/>
    <p:sldId id="264" r:id="rId8"/>
    <p:sldId id="267"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69" autoAdjust="0"/>
    <p:restoredTop sz="94660"/>
  </p:normalViewPr>
  <p:slideViewPr>
    <p:cSldViewPr snapToGrid="0">
      <p:cViewPr varScale="1">
        <p:scale>
          <a:sx n="67" d="100"/>
          <a:sy n="67" d="100"/>
        </p:scale>
        <p:origin x="69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FFCB561-99D6-4FC0-8D41-2D2CFE12E6D9}" type="datetimeFigureOut">
              <a:rPr lang="en-GB" smtClean="0"/>
              <a:t>05/07/2025</a:t>
            </a:fld>
            <a:endParaRPr lang="en-GB"/>
          </a:p>
        </p:txBody>
      </p:sp>
      <p:sp>
        <p:nvSpPr>
          <p:cNvPr id="5" name="Footer Placeholder 4"/>
          <p:cNvSpPr>
            <a:spLocks noGrp="1"/>
          </p:cNvSpPr>
          <p:nvPr>
            <p:ph type="ftr" sz="quarter" idx="11"/>
          </p:nvPr>
        </p:nvSpPr>
        <p:spPr>
          <a:xfrm>
            <a:off x="2416500" y="329307"/>
            <a:ext cx="4973915" cy="309201"/>
          </a:xfrm>
        </p:spPr>
        <p:txBody>
          <a:bodyPr/>
          <a:lstStyle/>
          <a:p>
            <a:endParaRPr lang="en-GB"/>
          </a:p>
        </p:txBody>
      </p:sp>
      <p:sp>
        <p:nvSpPr>
          <p:cNvPr id="6" name="Slide Number Placeholder 5"/>
          <p:cNvSpPr>
            <a:spLocks noGrp="1"/>
          </p:cNvSpPr>
          <p:nvPr>
            <p:ph type="sldNum" sz="quarter" idx="12"/>
          </p:nvPr>
        </p:nvSpPr>
        <p:spPr>
          <a:xfrm>
            <a:off x="1437664" y="798973"/>
            <a:ext cx="811019" cy="503578"/>
          </a:xfrm>
        </p:spPr>
        <p:txBody>
          <a:bodyPr/>
          <a:lstStyle/>
          <a:p>
            <a:fld id="{57332526-98C4-4A78-B5AE-478E6B729ABF}" type="slidenum">
              <a:rPr lang="en-GB" smtClean="0"/>
              <a:t>‹#›</a:t>
            </a:fld>
            <a:endParaRPr lang="en-GB"/>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83527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FCB561-99D6-4FC0-8D41-2D2CFE12E6D9}" type="datetimeFigureOut">
              <a:rPr lang="en-GB" smtClean="0"/>
              <a:t>05/07/2025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332526-98C4-4A78-B5AE-478E6B729ABF}" type="slidenum">
              <a:rPr lang="en-GB" smtClean="0"/>
              <a:t>‹#›</a:t>
            </a:fld>
            <a:endParaRPr lang="en-GB"/>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11015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FCB561-99D6-4FC0-8D41-2D2CFE12E6D9}" type="datetimeFigureOut">
              <a:rPr lang="en-GB" smtClean="0"/>
              <a:t>05/07/2025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332526-98C4-4A78-B5AE-478E6B729ABF}" type="slidenum">
              <a:rPr lang="en-GB" smtClean="0"/>
              <a:t>‹#›</a:t>
            </a:fld>
            <a:endParaRPr lang="en-GB"/>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22919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FFCB561-99D6-4FC0-8D41-2D2CFE12E6D9}" type="datetimeFigureOut">
              <a:rPr lang="en-GB" smtClean="0"/>
              <a:t>05/07/2025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332526-98C4-4A78-B5AE-478E6B729ABF}" type="slidenum">
              <a:rPr lang="en-GB" smtClean="0"/>
              <a:t>‹#›</a:t>
            </a:fld>
            <a:endParaRPr lang="en-GB"/>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71896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FCB561-99D6-4FC0-8D41-2D2CFE12E6D9}" type="datetimeFigureOut">
              <a:rPr lang="en-GB" smtClean="0"/>
              <a:t>05/07/2025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7332526-98C4-4A78-B5AE-478E6B729ABF}" type="slidenum">
              <a:rPr lang="en-GB" smtClean="0"/>
              <a:t>‹#›</a:t>
            </a:fld>
            <a:endParaRPr lang="en-GB"/>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947052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FFCB561-99D6-4FC0-8D41-2D2CFE12E6D9}" type="datetimeFigureOut">
              <a:rPr lang="en-GB" smtClean="0"/>
              <a:t>05/07/2025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332526-98C4-4A78-B5AE-478E6B729ABF}" type="slidenum">
              <a:rPr lang="en-GB" smtClean="0"/>
              <a:t>‹#›</a:t>
            </a:fld>
            <a:endParaRPr lang="en-GB"/>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48812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FFCB561-99D6-4FC0-8D41-2D2CFE12E6D9}" type="datetimeFigureOut">
              <a:rPr lang="en-GB" smtClean="0"/>
              <a:t>05/07/2025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7332526-98C4-4A78-B5AE-478E6B729ABF}" type="slidenum">
              <a:rPr lang="en-GB" smtClean="0"/>
              <a:t>‹#›</a:t>
            </a:fld>
            <a:endParaRPr lang="en-GB"/>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187142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FFCB561-99D6-4FC0-8D41-2D2CFE12E6D9}" type="datetimeFigureOut">
              <a:rPr lang="en-GB" smtClean="0"/>
              <a:t>05/07/2025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7332526-98C4-4A78-B5AE-478E6B729ABF}" type="slidenum">
              <a:rPr lang="en-GB" smtClean="0"/>
              <a:t>‹#›</a:t>
            </a:fld>
            <a:endParaRPr lang="en-GB"/>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30934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FCB561-99D6-4FC0-8D41-2D2CFE12E6D9}" type="datetimeFigureOut">
              <a:rPr lang="en-GB" smtClean="0"/>
              <a:t>05/07/2025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7332526-98C4-4A78-B5AE-478E6B729ABF}" type="slidenum">
              <a:rPr lang="en-GB" smtClean="0"/>
              <a:t>‹#›</a:t>
            </a:fld>
            <a:endParaRPr lang="en-GB"/>
          </a:p>
        </p:txBody>
      </p:sp>
    </p:spTree>
    <p:extLst>
      <p:ext uri="{BB962C8B-B14F-4D97-AF65-F5344CB8AC3E}">
        <p14:creationId xmlns:p14="http://schemas.microsoft.com/office/powerpoint/2010/main" val="2081915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FCB561-99D6-4FC0-8D41-2D2CFE12E6D9}" type="datetimeFigureOut">
              <a:rPr lang="en-GB" smtClean="0"/>
              <a:t>05/07/2025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7332526-98C4-4A78-B5AE-478E6B729ABF}" type="slidenum">
              <a:rPr lang="en-GB" smtClean="0"/>
              <a:t>‹#›</a:t>
            </a:fld>
            <a:endParaRPr lang="en-GB"/>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53040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6FFCB561-99D6-4FC0-8D41-2D2CFE12E6D9}" type="datetimeFigureOut">
              <a:rPr lang="en-GB" smtClean="0"/>
              <a:t>05/07/2025</a:t>
            </a:fld>
            <a:endParaRPr lang="en-GB"/>
          </a:p>
        </p:txBody>
      </p:sp>
      <p:sp>
        <p:nvSpPr>
          <p:cNvPr id="6" name="Footer Placeholder 5"/>
          <p:cNvSpPr>
            <a:spLocks noGrp="1"/>
          </p:cNvSpPr>
          <p:nvPr>
            <p:ph type="ftr" sz="quarter" idx="11"/>
          </p:nvPr>
        </p:nvSpPr>
        <p:spPr>
          <a:xfrm>
            <a:off x="1447382" y="318640"/>
            <a:ext cx="5541004" cy="320931"/>
          </a:xfrm>
        </p:spPr>
        <p:txBody>
          <a:bodyPr/>
          <a:lstStyle/>
          <a:p>
            <a:endParaRPr lang="en-GB"/>
          </a:p>
        </p:txBody>
      </p:sp>
      <p:sp>
        <p:nvSpPr>
          <p:cNvPr id="7" name="Slide Number Placeholder 6"/>
          <p:cNvSpPr>
            <a:spLocks noGrp="1"/>
          </p:cNvSpPr>
          <p:nvPr>
            <p:ph type="sldNum" sz="quarter" idx="12"/>
          </p:nvPr>
        </p:nvSpPr>
        <p:spPr/>
        <p:txBody>
          <a:bodyPr/>
          <a:lstStyle/>
          <a:p>
            <a:fld id="{57332526-98C4-4A78-B5AE-478E6B729ABF}" type="slidenum">
              <a:rPr lang="en-GB" smtClean="0"/>
              <a:t>‹#›</a:t>
            </a:fld>
            <a:endParaRPr lang="en-GB"/>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76772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6FFCB561-99D6-4FC0-8D41-2D2CFE12E6D9}" type="datetimeFigureOut">
              <a:rPr lang="en-GB" smtClean="0"/>
              <a:t>05/07/2025</a:t>
            </a:fld>
            <a:endParaRPr lang="en-GB"/>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57332526-98C4-4A78-B5AE-478E6B729ABF}" type="slidenum">
              <a:rPr lang="en-GB" smtClean="0"/>
              <a:t>‹#›</a:t>
            </a:fld>
            <a:endParaRPr lang="en-GB"/>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74038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BF5DE-B278-5766-AA05-2A8846560E3F}"/>
              </a:ext>
            </a:extLst>
          </p:cNvPr>
          <p:cNvSpPr>
            <a:spLocks noGrp="1"/>
          </p:cNvSpPr>
          <p:nvPr>
            <p:ph type="ctrTitle"/>
          </p:nvPr>
        </p:nvSpPr>
        <p:spPr/>
        <p:txBody>
          <a:bodyPr>
            <a:normAutofit/>
          </a:bodyPr>
          <a:lstStyle/>
          <a:p>
            <a:r>
              <a:rPr lang="en-GB" sz="3600" dirty="0"/>
              <a:t>Maximising value: the effect of equipment training on resource utilisation in clinical settings</a:t>
            </a:r>
          </a:p>
        </p:txBody>
      </p:sp>
      <p:sp>
        <p:nvSpPr>
          <p:cNvPr id="3" name="Subtitle 2">
            <a:extLst>
              <a:ext uri="{FF2B5EF4-FFF2-40B4-BE49-F238E27FC236}">
                <a16:creationId xmlns:a16="http://schemas.microsoft.com/office/drawing/2014/main" id="{3FC023B3-E8DD-59E9-A0E7-4BE236448998}"/>
              </a:ext>
            </a:extLst>
          </p:cNvPr>
          <p:cNvSpPr>
            <a:spLocks noGrp="1"/>
          </p:cNvSpPr>
          <p:nvPr>
            <p:ph type="subTitle" idx="1"/>
          </p:nvPr>
        </p:nvSpPr>
        <p:spPr/>
        <p:txBody>
          <a:bodyPr>
            <a:normAutofit fontScale="62500" lnSpcReduction="20000"/>
          </a:bodyPr>
          <a:lstStyle/>
          <a:p>
            <a:r>
              <a:rPr lang="en-GB" dirty="0"/>
              <a:t>AKHIDENO II, INIAGHE PO</a:t>
            </a:r>
          </a:p>
          <a:p>
            <a:r>
              <a:rPr lang="en-GB" dirty="0"/>
              <a:t>At the 10</a:t>
            </a:r>
            <a:r>
              <a:rPr lang="en-GB" baseline="30000" dirty="0"/>
              <a:t>th</a:t>
            </a:r>
            <a:r>
              <a:rPr lang="en-GB" dirty="0"/>
              <a:t> I-CCSN CONFERENCE, ENUGU 2025 </a:t>
            </a:r>
          </a:p>
          <a:p>
            <a:r>
              <a:rPr lang="en-GB" dirty="0"/>
              <a:t>JULY 8</a:t>
            </a:r>
            <a:r>
              <a:rPr lang="en-GB" baseline="30000" dirty="0"/>
              <a:t>TH</a:t>
            </a:r>
            <a:r>
              <a:rPr lang="en-GB" dirty="0"/>
              <a:t> 2025.</a:t>
            </a:r>
          </a:p>
        </p:txBody>
      </p:sp>
      <p:pic>
        <p:nvPicPr>
          <p:cNvPr id="4" name="Picture 3" descr="Image result for irrua specialist teaching hospital logo">
            <a:extLst>
              <a:ext uri="{FF2B5EF4-FFF2-40B4-BE49-F238E27FC236}">
                <a16:creationId xmlns:a16="http://schemas.microsoft.com/office/drawing/2014/main" id="{9D2D2B47-5162-9B1C-48DE-16A9AA2965A4}"/>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pic>
        <p:nvPicPr>
          <p:cNvPr id="6" name="Picture 5">
            <a:extLst>
              <a:ext uri="{FF2B5EF4-FFF2-40B4-BE49-F238E27FC236}">
                <a16:creationId xmlns:a16="http://schemas.microsoft.com/office/drawing/2014/main" id="{D5355F67-09B2-5C75-DCCA-F3B3F52FE5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397500"/>
            <a:ext cx="3805238" cy="1460500"/>
          </a:xfrm>
          <a:prstGeom prst="rect">
            <a:avLst/>
          </a:prstGeom>
        </p:spPr>
      </p:pic>
    </p:spTree>
    <p:extLst>
      <p:ext uri="{BB962C8B-B14F-4D97-AF65-F5344CB8AC3E}">
        <p14:creationId xmlns:p14="http://schemas.microsoft.com/office/powerpoint/2010/main" val="42922421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D22DA-6531-B9A4-B2DF-4D61DAB24247}"/>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BF64103D-ED7E-46CF-3568-B08D6E316E39}"/>
              </a:ext>
            </a:extLst>
          </p:cNvPr>
          <p:cNvSpPr>
            <a:spLocks noGrp="1"/>
          </p:cNvSpPr>
          <p:nvPr>
            <p:ph idx="1"/>
          </p:nvPr>
        </p:nvSpPr>
        <p:spPr/>
        <p:txBody>
          <a:bodyPr/>
          <a:lstStyle/>
          <a:p>
            <a:r>
              <a:rPr lang="en-GB" dirty="0"/>
              <a:t>In the era of advancing technological aspect of critical patient care, the availability of medical equipment has greatly improved patient monitoring and management.</a:t>
            </a:r>
          </a:p>
          <a:p>
            <a:r>
              <a:rPr lang="en-GB" dirty="0"/>
              <a:t>However, the true importance of these equipments  are only realised when healthcare professionals are well trained to use them effectively  thereby maximising output of these expensive devices especially in resource poor settings like ours.</a:t>
            </a:r>
          </a:p>
          <a:p>
            <a:r>
              <a:rPr lang="en-GB" dirty="0"/>
              <a:t>Training is a critical component of quality patient care and safety.</a:t>
            </a:r>
          </a:p>
        </p:txBody>
      </p:sp>
      <p:pic>
        <p:nvPicPr>
          <p:cNvPr id="4" name="Content Placeholder 4">
            <a:extLst>
              <a:ext uri="{FF2B5EF4-FFF2-40B4-BE49-F238E27FC236}">
                <a16:creationId xmlns:a16="http://schemas.microsoft.com/office/drawing/2014/main" id="{7E651B93-28D8-B9B7-3139-E8FF84403E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pic>
        <p:nvPicPr>
          <p:cNvPr id="5" name="Picture 4" descr="Image result for irrua specialist teaching hospital logo">
            <a:extLst>
              <a:ext uri="{FF2B5EF4-FFF2-40B4-BE49-F238E27FC236}">
                <a16:creationId xmlns:a16="http://schemas.microsoft.com/office/drawing/2014/main" id="{B79B685F-9655-10B4-87F3-09DABC49064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spTree>
    <p:extLst>
      <p:ext uri="{BB962C8B-B14F-4D97-AF65-F5344CB8AC3E}">
        <p14:creationId xmlns:p14="http://schemas.microsoft.com/office/powerpoint/2010/main" val="3515418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EC7B1-F567-D2AA-03BE-1E3967D92591}"/>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F2E57C97-C365-D46F-B0EE-AB3CA73528C2}"/>
              </a:ext>
            </a:extLst>
          </p:cNvPr>
          <p:cNvSpPr>
            <a:spLocks noGrp="1"/>
          </p:cNvSpPr>
          <p:nvPr>
            <p:ph idx="1"/>
          </p:nvPr>
        </p:nvSpPr>
        <p:spPr/>
        <p:txBody>
          <a:bodyPr/>
          <a:lstStyle/>
          <a:p>
            <a:r>
              <a:rPr lang="en-GB" dirty="0"/>
              <a:t>Structured training has been shown to improve clinical confidence , reduce errors and enhance patient monitoring.</a:t>
            </a:r>
          </a:p>
          <a:p>
            <a:r>
              <a:rPr lang="en-GB" dirty="0"/>
              <a:t>The aim of this study was to assess the effectiveness of equipment training among healthcare staff and its influence on equipment usage and patient care.</a:t>
            </a:r>
          </a:p>
        </p:txBody>
      </p:sp>
      <p:pic>
        <p:nvPicPr>
          <p:cNvPr id="4" name="Picture 3" descr="Image result for irrua specialist teaching hospital logo">
            <a:extLst>
              <a:ext uri="{FF2B5EF4-FFF2-40B4-BE49-F238E27FC236}">
                <a16:creationId xmlns:a16="http://schemas.microsoft.com/office/drawing/2014/main" id="{37919EE0-6D30-A0E2-B203-421F2ACBB01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pic>
        <p:nvPicPr>
          <p:cNvPr id="5" name="Content Placeholder 4">
            <a:extLst>
              <a:ext uri="{FF2B5EF4-FFF2-40B4-BE49-F238E27FC236}">
                <a16:creationId xmlns:a16="http://schemas.microsoft.com/office/drawing/2014/main" id="{81A24415-26D5-5F42-6C9B-AE567B78EF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spTree>
    <p:extLst>
      <p:ext uri="{BB962C8B-B14F-4D97-AF65-F5344CB8AC3E}">
        <p14:creationId xmlns:p14="http://schemas.microsoft.com/office/powerpoint/2010/main" val="4174927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E788F-6AF5-9184-03B5-D041EA2C8A18}"/>
              </a:ext>
            </a:extLst>
          </p:cNvPr>
          <p:cNvSpPr>
            <a:spLocks noGrp="1"/>
          </p:cNvSpPr>
          <p:nvPr>
            <p:ph type="title"/>
          </p:nvPr>
        </p:nvSpPr>
        <p:spPr/>
        <p:txBody>
          <a:bodyPr/>
          <a:lstStyle/>
          <a:p>
            <a:r>
              <a:rPr lang="en-GB" dirty="0"/>
              <a:t>METHODOLOGY</a:t>
            </a:r>
          </a:p>
        </p:txBody>
      </p:sp>
      <p:sp>
        <p:nvSpPr>
          <p:cNvPr id="3" name="Content Placeholder 2">
            <a:extLst>
              <a:ext uri="{FF2B5EF4-FFF2-40B4-BE49-F238E27FC236}">
                <a16:creationId xmlns:a16="http://schemas.microsoft.com/office/drawing/2014/main" id="{226EEDF9-F59F-A499-8905-424F5193835A}"/>
              </a:ext>
            </a:extLst>
          </p:cNvPr>
          <p:cNvSpPr>
            <a:spLocks noGrp="1"/>
          </p:cNvSpPr>
          <p:nvPr>
            <p:ph idx="1"/>
          </p:nvPr>
        </p:nvSpPr>
        <p:spPr/>
        <p:txBody>
          <a:bodyPr>
            <a:normAutofit fontScale="85000" lnSpcReduction="10000"/>
          </a:bodyPr>
          <a:lstStyle/>
          <a:p>
            <a:r>
              <a:rPr lang="en-GB" dirty="0"/>
              <a:t>This was a descriptive cross-sectional survey to assess the effectiveness of formal training of healthcare staff ( doctors and nurses) prior to clinical use on the </a:t>
            </a:r>
            <a:r>
              <a:rPr lang="en-GB" dirty="0" err="1"/>
              <a:t>lassa</a:t>
            </a:r>
            <a:r>
              <a:rPr lang="en-GB" dirty="0"/>
              <a:t> ward of ISTH</a:t>
            </a:r>
          </a:p>
          <a:p>
            <a:r>
              <a:rPr lang="en-GB" dirty="0"/>
              <a:t>Equipments trained include syringe drivers, infusion pumps and multiparameter patient monitors </a:t>
            </a:r>
          </a:p>
          <a:p>
            <a:r>
              <a:rPr lang="en-GB" dirty="0"/>
              <a:t>This was a 5 month post training equipment use experience.</a:t>
            </a:r>
          </a:p>
          <a:p>
            <a:r>
              <a:rPr lang="en-GB" dirty="0"/>
              <a:t>The google form was sent electronically to all those who participated in the training and are directly involved in patient care and  monitoring.</a:t>
            </a:r>
          </a:p>
          <a:p>
            <a:r>
              <a:rPr lang="en-GB" dirty="0"/>
              <a:t>Data was collected using a structured questionnaire  assessing demographics, knowledge and confidence levels, frequency of equipment use, step down training confidence  and need for refresher training due to challenges experienced</a:t>
            </a:r>
          </a:p>
        </p:txBody>
      </p:sp>
      <p:pic>
        <p:nvPicPr>
          <p:cNvPr id="4" name="Content Placeholder 4">
            <a:extLst>
              <a:ext uri="{FF2B5EF4-FFF2-40B4-BE49-F238E27FC236}">
                <a16:creationId xmlns:a16="http://schemas.microsoft.com/office/drawing/2014/main" id="{8694E663-BEAF-1E95-35D7-90F48D8C32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pic>
        <p:nvPicPr>
          <p:cNvPr id="5" name="Picture 4" descr="Image result for irrua specialist teaching hospital logo">
            <a:extLst>
              <a:ext uri="{FF2B5EF4-FFF2-40B4-BE49-F238E27FC236}">
                <a16:creationId xmlns:a16="http://schemas.microsoft.com/office/drawing/2014/main" id="{D22EEFB2-0339-E30C-B504-F962D2E9D4D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spTree>
    <p:extLst>
      <p:ext uri="{BB962C8B-B14F-4D97-AF65-F5344CB8AC3E}">
        <p14:creationId xmlns:p14="http://schemas.microsoft.com/office/powerpoint/2010/main" val="371814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0D4E-5507-CADC-7B0F-45F6E8005E10}"/>
              </a:ext>
            </a:extLst>
          </p:cNvPr>
          <p:cNvSpPr>
            <a:spLocks noGrp="1"/>
          </p:cNvSpPr>
          <p:nvPr>
            <p:ph type="title"/>
          </p:nvPr>
        </p:nvSpPr>
        <p:spPr/>
        <p:txBody>
          <a:bodyPr/>
          <a:lstStyle/>
          <a:p>
            <a:r>
              <a:rPr lang="en-GB" dirty="0"/>
              <a:t>RESULTS</a:t>
            </a:r>
          </a:p>
        </p:txBody>
      </p:sp>
      <p:sp>
        <p:nvSpPr>
          <p:cNvPr id="3" name="Content Placeholder 2">
            <a:extLst>
              <a:ext uri="{FF2B5EF4-FFF2-40B4-BE49-F238E27FC236}">
                <a16:creationId xmlns:a16="http://schemas.microsoft.com/office/drawing/2014/main" id="{0B82268F-CC12-06C0-2B8E-08304672A6BC}"/>
              </a:ext>
            </a:extLst>
          </p:cNvPr>
          <p:cNvSpPr>
            <a:spLocks noGrp="1"/>
          </p:cNvSpPr>
          <p:nvPr>
            <p:ph idx="1"/>
          </p:nvPr>
        </p:nvSpPr>
        <p:spPr/>
        <p:txBody>
          <a:bodyPr>
            <a:normAutofit fontScale="92500"/>
          </a:bodyPr>
          <a:lstStyle/>
          <a:p>
            <a:r>
              <a:rPr lang="en-GB" dirty="0"/>
              <a:t>A total of 13 respondents.</a:t>
            </a:r>
          </a:p>
          <a:p>
            <a:r>
              <a:rPr lang="en-GB" dirty="0"/>
              <a:t>Working experience revealed 53.8% having more than 10years, 30.8%  with 1-5years  while 15.4 had between 6-10 years working experience.</a:t>
            </a:r>
          </a:p>
          <a:p>
            <a:r>
              <a:rPr lang="en-GB" dirty="0"/>
              <a:t>As regards frequency of equipment us, the multiparameter patient monitor recorded 100% , followed by infusion pump with 46.2% and syringe driver  in  38.5% of respondents.</a:t>
            </a:r>
          </a:p>
          <a:p>
            <a:r>
              <a:rPr lang="en-GB" dirty="0"/>
              <a:t>92.3% of respondents felt confident using these devices without supervision.</a:t>
            </a:r>
          </a:p>
          <a:p>
            <a:r>
              <a:rPr lang="en-GB" dirty="0"/>
              <a:t>100% of respondents had trained or supported other colleagues who didn’t attend the training in using these devices</a:t>
            </a:r>
          </a:p>
          <a:p>
            <a:endParaRPr lang="en-GB" dirty="0"/>
          </a:p>
        </p:txBody>
      </p:sp>
      <p:pic>
        <p:nvPicPr>
          <p:cNvPr id="4" name="Content Placeholder 4">
            <a:extLst>
              <a:ext uri="{FF2B5EF4-FFF2-40B4-BE49-F238E27FC236}">
                <a16:creationId xmlns:a16="http://schemas.microsoft.com/office/drawing/2014/main" id="{BD3B6940-9B59-310B-7BC0-3B7A5705FD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pic>
        <p:nvPicPr>
          <p:cNvPr id="5" name="Picture 4" descr="Image result for irrua specialist teaching hospital logo">
            <a:extLst>
              <a:ext uri="{FF2B5EF4-FFF2-40B4-BE49-F238E27FC236}">
                <a16:creationId xmlns:a16="http://schemas.microsoft.com/office/drawing/2014/main" id="{14BD8172-48A7-8853-B87C-79F91D225F7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spTree>
    <p:extLst>
      <p:ext uri="{BB962C8B-B14F-4D97-AF65-F5344CB8AC3E}">
        <p14:creationId xmlns:p14="http://schemas.microsoft.com/office/powerpoint/2010/main" val="26748550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7DD76-CC7D-6EC8-2EB8-3934DDAB5769}"/>
              </a:ext>
            </a:extLst>
          </p:cNvPr>
          <p:cNvSpPr>
            <a:spLocks noGrp="1"/>
          </p:cNvSpPr>
          <p:nvPr>
            <p:ph type="title"/>
          </p:nvPr>
        </p:nvSpPr>
        <p:spPr/>
        <p:txBody>
          <a:bodyPr/>
          <a:lstStyle/>
          <a:p>
            <a:r>
              <a:rPr lang="en-GB" dirty="0"/>
              <a:t>RESULTS</a:t>
            </a:r>
          </a:p>
        </p:txBody>
      </p:sp>
      <p:sp>
        <p:nvSpPr>
          <p:cNvPr id="3" name="Content Placeholder 2">
            <a:extLst>
              <a:ext uri="{FF2B5EF4-FFF2-40B4-BE49-F238E27FC236}">
                <a16:creationId xmlns:a16="http://schemas.microsoft.com/office/drawing/2014/main" id="{B05168E0-203A-ED9F-9B7E-64B0C733B4B5}"/>
              </a:ext>
            </a:extLst>
          </p:cNvPr>
          <p:cNvSpPr>
            <a:spLocks noGrp="1"/>
          </p:cNvSpPr>
          <p:nvPr>
            <p:ph idx="1"/>
          </p:nvPr>
        </p:nvSpPr>
        <p:spPr/>
        <p:txBody>
          <a:bodyPr/>
          <a:lstStyle/>
          <a:p>
            <a:r>
              <a:rPr lang="en-GB" dirty="0"/>
              <a:t>15.4% of respondents had encountered challenges with  these devices, with some common response being that some of the functions seem difficult to operate. </a:t>
            </a:r>
          </a:p>
          <a:p>
            <a:r>
              <a:rPr lang="en-GB" dirty="0"/>
              <a:t>There was a 100% response as regards positive changes in patient care and monitoring.</a:t>
            </a:r>
          </a:p>
          <a:p>
            <a:r>
              <a:rPr lang="en-GB" dirty="0"/>
              <a:t>88.9% felt refresher training would be necessary providing an opportunity to express challenges faced with a view to understanding the equipments better for maximal utilisation and  patient benefit.    </a:t>
            </a:r>
          </a:p>
          <a:p>
            <a:endParaRPr lang="en-GB" dirty="0"/>
          </a:p>
        </p:txBody>
      </p:sp>
      <p:pic>
        <p:nvPicPr>
          <p:cNvPr id="4" name="Picture 3" descr="Image result for irrua specialist teaching hospital logo">
            <a:extLst>
              <a:ext uri="{FF2B5EF4-FFF2-40B4-BE49-F238E27FC236}">
                <a16:creationId xmlns:a16="http://schemas.microsoft.com/office/drawing/2014/main" id="{D6F69174-8EB5-25C4-312C-E38B6099BB68}"/>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pic>
        <p:nvPicPr>
          <p:cNvPr id="5" name="Content Placeholder 4">
            <a:extLst>
              <a:ext uri="{FF2B5EF4-FFF2-40B4-BE49-F238E27FC236}">
                <a16:creationId xmlns:a16="http://schemas.microsoft.com/office/drawing/2014/main" id="{2472577E-8B1A-C0C4-D0AE-89B56A7C13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spTree>
    <p:extLst>
      <p:ext uri="{BB962C8B-B14F-4D97-AF65-F5344CB8AC3E}">
        <p14:creationId xmlns:p14="http://schemas.microsoft.com/office/powerpoint/2010/main" val="2899740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3A34A-CCCE-32EC-816C-32FB34FC75C4}"/>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3E121BB6-26A6-F522-02FF-A45CE370B644}"/>
              </a:ext>
            </a:extLst>
          </p:cNvPr>
          <p:cNvSpPr>
            <a:spLocks noGrp="1"/>
          </p:cNvSpPr>
          <p:nvPr>
            <p:ph idx="1"/>
          </p:nvPr>
        </p:nvSpPr>
        <p:spPr/>
        <p:txBody>
          <a:bodyPr>
            <a:normAutofit lnSpcReduction="10000"/>
          </a:bodyPr>
          <a:lstStyle/>
          <a:p>
            <a:r>
              <a:rPr lang="en-GB" dirty="0"/>
              <a:t>Structured equipment training is critical in enhancing healthcare workers’ ability for effective  maximisation of the devices for optimal patient care.</a:t>
            </a:r>
          </a:p>
          <a:p>
            <a:r>
              <a:rPr lang="en-GB" dirty="0"/>
              <a:t>Refresher trainings might be required in 6 months post initial training to address concerns and challenges  and sustain gains made.</a:t>
            </a:r>
          </a:p>
          <a:p>
            <a:endParaRPr lang="en-GB" dirty="0"/>
          </a:p>
          <a:p>
            <a:endParaRPr lang="en-GB" dirty="0"/>
          </a:p>
          <a:p>
            <a:endParaRPr lang="en-GB" dirty="0"/>
          </a:p>
          <a:p>
            <a:r>
              <a:rPr lang="en-GB" dirty="0"/>
              <a:t>Keywords: Medical equipment, healthcare training, patient care</a:t>
            </a:r>
          </a:p>
        </p:txBody>
      </p:sp>
      <p:pic>
        <p:nvPicPr>
          <p:cNvPr id="4" name="Content Placeholder 4">
            <a:extLst>
              <a:ext uri="{FF2B5EF4-FFF2-40B4-BE49-F238E27FC236}">
                <a16:creationId xmlns:a16="http://schemas.microsoft.com/office/drawing/2014/main" id="{A6760BA0-F592-FAF2-AE9D-61F59B3DF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5388" y="0"/>
            <a:ext cx="3376611" cy="1853754"/>
          </a:xfrm>
          <a:prstGeom prst="rect">
            <a:avLst/>
          </a:prstGeom>
        </p:spPr>
      </p:pic>
      <p:pic>
        <p:nvPicPr>
          <p:cNvPr id="5" name="Picture 4" descr="Image result for irrua specialist teaching hospital logo">
            <a:extLst>
              <a:ext uri="{FF2B5EF4-FFF2-40B4-BE49-F238E27FC236}">
                <a16:creationId xmlns:a16="http://schemas.microsoft.com/office/drawing/2014/main" id="{44711679-3E1F-0434-0523-27673446F02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spTree>
    <p:extLst>
      <p:ext uri="{BB962C8B-B14F-4D97-AF65-F5344CB8AC3E}">
        <p14:creationId xmlns:p14="http://schemas.microsoft.com/office/powerpoint/2010/main" val="2068957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85E00-77BD-0AF6-ADA7-8F3E25D4528E}"/>
              </a:ext>
            </a:extLst>
          </p:cNvPr>
          <p:cNvSpPr>
            <a:spLocks noGrp="1"/>
          </p:cNvSpPr>
          <p:nvPr>
            <p:ph type="title"/>
          </p:nvPr>
        </p:nvSpPr>
        <p:spPr/>
        <p:txBody>
          <a:bodyPr/>
          <a:lstStyle/>
          <a:p>
            <a:r>
              <a:rPr lang="en-GB" dirty="0"/>
              <a:t>references</a:t>
            </a:r>
          </a:p>
        </p:txBody>
      </p:sp>
      <p:sp>
        <p:nvSpPr>
          <p:cNvPr id="3" name="Content Placeholder 2">
            <a:extLst>
              <a:ext uri="{FF2B5EF4-FFF2-40B4-BE49-F238E27FC236}">
                <a16:creationId xmlns:a16="http://schemas.microsoft.com/office/drawing/2014/main" id="{E19A39B3-D4DA-AD41-E317-A94909795CC4}"/>
              </a:ext>
            </a:extLst>
          </p:cNvPr>
          <p:cNvSpPr>
            <a:spLocks noGrp="1"/>
          </p:cNvSpPr>
          <p:nvPr>
            <p:ph idx="1"/>
          </p:nvPr>
        </p:nvSpPr>
        <p:spPr/>
        <p:txBody>
          <a:bodyPr/>
          <a:lstStyle/>
          <a:p>
            <a:r>
              <a:rPr lang="en-GB" dirty="0"/>
              <a:t>1. </a:t>
            </a:r>
            <a:r>
              <a:rPr lang="en-GB" dirty="0" err="1"/>
              <a:t>Groombridge</a:t>
            </a:r>
            <a:r>
              <a:rPr lang="en-GB" dirty="0"/>
              <a:t> C, Kim Y, Maini A, Fitzgerald M.  The impact of structured training on critical care equipment usage. A  review .BMJ Simul </a:t>
            </a:r>
            <a:r>
              <a:rPr lang="en-GB" dirty="0" err="1"/>
              <a:t>Technol</a:t>
            </a:r>
            <a:r>
              <a:rPr lang="en-GB" dirty="0"/>
              <a:t> </a:t>
            </a:r>
            <a:r>
              <a:rPr lang="en-GB" dirty="0" err="1"/>
              <a:t>Enhanc</a:t>
            </a:r>
            <a:r>
              <a:rPr lang="en-GB" dirty="0"/>
              <a:t> Learn. 2021;7(2): 78 -84.</a:t>
            </a:r>
          </a:p>
          <a:p>
            <a:r>
              <a:rPr lang="en-GB" dirty="0"/>
              <a:t>The Joint  Commission, Hospital Accreditation Standards.  Oakbrook Terrace IL: The Joint Commission, 2021.</a:t>
            </a:r>
          </a:p>
        </p:txBody>
      </p:sp>
      <p:pic>
        <p:nvPicPr>
          <p:cNvPr id="4" name="Content Placeholder 4">
            <a:extLst>
              <a:ext uri="{FF2B5EF4-FFF2-40B4-BE49-F238E27FC236}">
                <a16:creationId xmlns:a16="http://schemas.microsoft.com/office/drawing/2014/main" id="{1BA1CFE1-426A-0F8C-632E-2C5D7BE0C6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9637" y="0"/>
            <a:ext cx="3662363" cy="1853754"/>
          </a:xfrm>
          <a:prstGeom prst="rect">
            <a:avLst/>
          </a:prstGeom>
        </p:spPr>
      </p:pic>
      <p:pic>
        <p:nvPicPr>
          <p:cNvPr id="5" name="Picture 4" descr="Image result for irrua specialist teaching hospital logo">
            <a:extLst>
              <a:ext uri="{FF2B5EF4-FFF2-40B4-BE49-F238E27FC236}">
                <a16:creationId xmlns:a16="http://schemas.microsoft.com/office/drawing/2014/main" id="{0BB7BDDB-AE8E-96EC-311C-E292E7C1540B}"/>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0740421" y="5466344"/>
            <a:ext cx="1451579" cy="1423773"/>
          </a:xfrm>
          <a:prstGeom prst="rect">
            <a:avLst/>
          </a:prstGeom>
          <a:noFill/>
          <a:ln>
            <a:noFill/>
          </a:ln>
        </p:spPr>
      </p:pic>
    </p:spTree>
    <p:extLst>
      <p:ext uri="{BB962C8B-B14F-4D97-AF65-F5344CB8AC3E}">
        <p14:creationId xmlns:p14="http://schemas.microsoft.com/office/powerpoint/2010/main" val="3878593464"/>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116</TotalTime>
  <Words>539</Words>
  <Application>Microsoft Office PowerPoint</Application>
  <PresentationFormat>Widescreen</PresentationFormat>
  <Paragraphs>37</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Gill Sans MT</vt:lpstr>
      <vt:lpstr>Gallery</vt:lpstr>
      <vt:lpstr>Maximising value: the effect of equipment training on resource utilisation in clinical settings</vt:lpstr>
      <vt:lpstr>INTRODUCTION</vt:lpstr>
      <vt:lpstr>Introduction</vt:lpstr>
      <vt:lpstr>METHODOLOGY</vt:lpstr>
      <vt:lpstr>RESULTS</vt:lpstr>
      <vt:lpstr>RESULTS</vt:lpstr>
      <vt:lpstr>CONCLUSION</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Irene Akhideno</dc:creator>
  <cp:lastModifiedBy>Irene Akhideno</cp:lastModifiedBy>
  <cp:revision>9</cp:revision>
  <dcterms:created xsi:type="dcterms:W3CDTF">2025-07-05T17:58:59Z</dcterms:created>
  <dcterms:modified xsi:type="dcterms:W3CDTF">2025-07-05T19:55:57Z</dcterms:modified>
</cp:coreProperties>
</file>