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21653"/>
            <a:ext cx="9144000" cy="2387600"/>
          </a:xfrm>
        </p:spPr>
        <p:txBody>
          <a:bodyPr/>
          <a:lstStyle/>
          <a:p>
            <a:r>
              <a:rPr lang="en-US" sz="2800" b="1" dirty="0"/>
              <a:t>PROFILE OF ADMISSIONS AND OUTCOMES AT THE INTENSIVE CARE UNIT OF IRRUA SPECIALIST TEACHING HOSPITAL: A FIVE-YEAR ANALYSIS</a:t>
            </a:r>
            <a:r>
              <a:rPr lang="en-US" sz="2800" dirty="0"/>
              <a:t> 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92855"/>
            <a:ext cx="9144000" cy="2094865"/>
          </a:xfrm>
        </p:spPr>
        <p:txBody>
          <a:bodyPr>
            <a:normAutofit fontScale="90000"/>
          </a:bodyPr>
          <a:lstStyle/>
          <a:p>
            <a:r>
              <a:rPr lang="en-US"/>
              <a:t>Iyoha EI</a:t>
            </a:r>
            <a:r>
              <a:rPr lang="en-US" baseline="30000"/>
              <a:t>1</a:t>
            </a:r>
            <a:r>
              <a:rPr lang="en-US"/>
              <a:t>, Okwilagwe H</a:t>
            </a:r>
            <a:r>
              <a:rPr lang="en-US" baseline="30000"/>
              <a:t>1</a:t>
            </a:r>
            <a:r>
              <a:rPr lang="en-US"/>
              <a:t>, Okonmah KU</a:t>
            </a:r>
            <a:r>
              <a:rPr lang="en-US" baseline="30000"/>
              <a:t>1</a:t>
            </a:r>
            <a:r>
              <a:rPr lang="en-US"/>
              <a:t>, Irabor J</a:t>
            </a:r>
            <a:r>
              <a:rPr lang="en-US" baseline="30000"/>
              <a:t>1</a:t>
            </a:r>
            <a:r>
              <a:rPr lang="en-US"/>
              <a:t>, Olowo-Samuel O</a:t>
            </a:r>
            <a:r>
              <a:rPr lang="en-US" baseline="30000"/>
              <a:t>1</a:t>
            </a:r>
            <a:r>
              <a:rPr lang="en-US"/>
              <a:t>, Aiyenuberun SV</a:t>
            </a:r>
            <a:r>
              <a:rPr lang="en-US" baseline="30000"/>
              <a:t>1</a:t>
            </a:r>
            <a:endParaRPr lang="en-US" baseline="30000"/>
          </a:p>
          <a:p>
            <a:endParaRPr lang="en-US" baseline="30000"/>
          </a:p>
          <a:p>
            <a:r>
              <a:rPr lang="en-US" baseline="30000"/>
              <a:t>1 </a:t>
            </a:r>
            <a:r>
              <a:rPr lang="en-US"/>
              <a:t>College of Medicine, Ambrose Alli University, Ekpoma, Edo State, Nigeria</a:t>
            </a:r>
            <a:endParaRPr lang="en-US"/>
          </a:p>
          <a:p>
            <a:r>
              <a:rPr lang="en-US"/>
              <a:t> 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Content Placeholder 5"/>
          <p:cNvGraphicFramePr/>
          <p:nvPr>
            <p:ph idx="1"/>
            <p:custDataLst>
              <p:tags r:id="rId1"/>
            </p:custDataLst>
          </p:nvPr>
        </p:nvGraphicFramePr>
        <p:xfrm>
          <a:off x="1203960" y="1283970"/>
          <a:ext cx="9490710" cy="577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1965"/>
                <a:gridCol w="3139440"/>
                <a:gridCol w="3329305"/>
              </a:tblGrid>
              <a:tr h="386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Variable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Category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Frequency (%)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Age Group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0 - 19 years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86 (14.9)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20 - 39 years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184 (33.0)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40 - 59 years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161 (28.0)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/>
                        <a:t>≥</a:t>
                      </a:r>
                      <a:r>
                        <a:rPr lang="en-US"/>
                        <a:t>60 years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144 (24.1)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Sex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Male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278 (48.3)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Female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297 (51.7)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Duration of ICU Stay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/>
                        <a:t>≤</a:t>
                      </a:r>
                      <a:r>
                        <a:rPr lang="en-US"/>
                        <a:t>1 day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229 (39.8)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2-7 days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273 (47.5)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&gt;7 days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73 (12.6)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Year of Admission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2019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139 (24.2)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2020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106 (18.4)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2021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94 (16.3)</a:t>
                      </a:r>
                      <a:endParaRPr lang="en-US"/>
                    </a:p>
                  </a:txBody>
                  <a:tcPr/>
                </a:tc>
              </a:tr>
              <a:tr h="38608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2022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134 (23.3)</a:t>
                      </a:r>
                      <a:endParaRPr 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2023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102 (17.7)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9230"/>
            <a:ext cx="10515600" cy="1094740"/>
          </a:xfrm>
        </p:spPr>
        <p:txBody>
          <a:bodyPr>
            <a:normAutofit fontScale="90000"/>
          </a:bodyPr>
          <a:p>
            <a:pPr algn="ctr"/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br>
              <a:rPr lang="en-US" sz="2800" dirty="0">
                <a:sym typeface="+mn-ea"/>
              </a:rPr>
            </a:br>
            <a:r>
              <a:rPr lang="en-US" sz="2800" b="1" dirty="0">
                <a:sym typeface="+mn-ea"/>
              </a:rPr>
              <a:t>SOCIODEMOGRAPHIC PROFILE OF ADMITTED  PATIENTS</a:t>
            </a:r>
            <a:endParaRPr lang="en-US" sz="2800" b="1" dirty="0"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TYPE OF ADMISSION</a:t>
            </a:r>
            <a:endParaRPr lang="en-US" b="1"/>
          </a:p>
          <a:p>
            <a:endParaRPr lang="en-US" b="1"/>
          </a:p>
        </p:txBody>
      </p:sp>
      <p:graphicFrame>
        <p:nvGraphicFramePr>
          <p:cNvPr id="4" name="Table 3"/>
          <p:cNvGraphicFramePr/>
          <p:nvPr/>
        </p:nvGraphicFramePr>
        <p:xfrm>
          <a:off x="1828800" y="2667000"/>
          <a:ext cx="8533765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4165"/>
                <a:gridCol w="2844165"/>
                <a:gridCol w="28441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Type of Admission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Frequency (%)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Deaths (%)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Surgical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333 (57.9)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164 (49.2)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Medical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149 (25.9)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90 (60.4)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Obstetric/Gynecologic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93 (16.2)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29 (31.2)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ADMISSIONS BY SUBSPECIALTY (TOP 10)</a:t>
            </a:r>
            <a:endParaRPr lang="en-US" b="1"/>
          </a:p>
          <a:p>
            <a:endParaRPr lang="en-US" b="1"/>
          </a:p>
        </p:txBody>
      </p:sp>
      <p:graphicFrame>
        <p:nvGraphicFramePr>
          <p:cNvPr id="4" name="Table 3"/>
          <p:cNvGraphicFramePr/>
          <p:nvPr/>
        </p:nvGraphicFramePr>
        <p:xfrm>
          <a:off x="1594485" y="2447290"/>
          <a:ext cx="8532495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4220"/>
                <a:gridCol w="2404110"/>
                <a:gridCol w="28441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Subspecialty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Frequency (%)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Deaths (%)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General Surgery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211 (36.7)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106 (50.2)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Obstetrics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75 (13.0)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25 (33.3)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Neurosurgery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43 (7.5)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31 (72.1)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Cardiology 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37 (6.4)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21 (56.7)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Neurology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33 (5.7)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21 (63.6)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Infectious diseases (incl. sepsis)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29 (5.0)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24 (82.7)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Gynecology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18 (3.1)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4 (22.2)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Orthopedics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18 (3.1)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 (16.7)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Plastic Surgery and Burns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17 (2.9)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8 (47.0)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ENT/Head&amp;Neck Surgery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15 (2.6)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5 (33.3)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ADMISSIONS BY PRIMARY DIAGNOSIS</a:t>
            </a:r>
            <a:endParaRPr lang="en-US" b="1"/>
          </a:p>
          <a:p>
            <a:endParaRPr lang="en-US" b="1"/>
          </a:p>
        </p:txBody>
      </p:sp>
      <p:graphicFrame>
        <p:nvGraphicFramePr>
          <p:cNvPr id="4" name="Table 3"/>
          <p:cNvGraphicFramePr/>
          <p:nvPr/>
        </p:nvGraphicFramePr>
        <p:xfrm>
          <a:off x="1828800" y="2367280"/>
          <a:ext cx="8532495" cy="406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3560"/>
                <a:gridCol w="2008505"/>
                <a:gridCol w="217043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Primary diagnosis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Frequency (%)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Deaths (%)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Generalized peritonitis secondary to perforated viscus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102 (17.7)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68 (66.7)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Bowel obstruction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40 (6.9)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17 (42.5)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Traumatic brain injury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27 (4.7)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20 (74.1)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Preeclampsia/eclampsia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28 (4.9)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11 (39.3)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Stroke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26 (4.5)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17 (65.4)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Sepsis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24 (4.2)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19 (79.2)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Abdominal trauma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23 (4.0)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19 (82.6)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Pulmonary embolism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17 (2.9)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10 (58.8)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Musculoskeletal trauma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16 (2.8)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 (12.5)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OUTCOMES OF ICU ADMISSIONS</a:t>
            </a:r>
            <a:endParaRPr lang="en-US" b="1"/>
          </a:p>
          <a:p>
            <a:endParaRPr lang="en-US" b="1"/>
          </a:p>
        </p:txBody>
      </p:sp>
      <p:graphicFrame>
        <p:nvGraphicFramePr>
          <p:cNvPr id="4" name="Table 3"/>
          <p:cNvGraphicFramePr/>
          <p:nvPr/>
        </p:nvGraphicFramePr>
        <p:xfrm>
          <a:off x="1828800" y="2607945"/>
          <a:ext cx="8533765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Outcome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Frequency (%)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Dead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283 (49.2)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Transferred to ward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265 (46.1)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Referred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14 (2.4)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Discharged home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8 (1.4)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DAMA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5 (0.9)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CHI-SQUARE ANALYSIS COMPARING MORTALITY AND SELECTED VARIABLES</a:t>
            </a:r>
            <a:endParaRPr lang="en-US" b="1"/>
          </a:p>
          <a:p>
            <a:endParaRPr lang="en-US" b="1"/>
          </a:p>
        </p:txBody>
      </p:sp>
      <p:graphicFrame>
        <p:nvGraphicFramePr>
          <p:cNvPr id="5" name="Table 4"/>
          <p:cNvGraphicFramePr/>
          <p:nvPr/>
        </p:nvGraphicFramePr>
        <p:xfrm>
          <a:off x="1828800" y="2842895"/>
          <a:ext cx="8531225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1480"/>
                <a:gridCol w="1208405"/>
                <a:gridCol w="1588770"/>
                <a:gridCol w="1487170"/>
                <a:gridCol w="129540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Variable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Categories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Mortality (%)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x</a:t>
                      </a:r>
                      <a:r>
                        <a:rPr lang="en-US" baseline="30000"/>
                        <a:t>2</a:t>
                      </a:r>
                      <a:endParaRPr lang="en-US" baseline="30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P-value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Sex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Male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132 (47.5)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Female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151 (50.8)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0.6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0.420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Age (years)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0-19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43 (50.0)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20-39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66 (36.9)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40-59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97 (58.4)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60-79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65 (54.6)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80-99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12 (48.0)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17.9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0.001*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Duration of admission (days)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&lt;2 days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125 (54.6)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en-US"/>
                        <a:t>≥</a:t>
                      </a:r>
                      <a:r>
                        <a:rPr lang="en-US"/>
                        <a:t>2 days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158 (45.7)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4.4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0.036*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CHI-SQUARE ANALYSIS COMPARING MORTALITY AND SELECTED VARIABLES</a:t>
            </a:r>
            <a:endParaRPr lang="en-US" b="1"/>
          </a:p>
          <a:p>
            <a:endParaRPr lang="en-US" b="1"/>
          </a:p>
        </p:txBody>
      </p:sp>
      <p:graphicFrame>
        <p:nvGraphicFramePr>
          <p:cNvPr id="4" name="Table 3"/>
          <p:cNvGraphicFramePr/>
          <p:nvPr/>
        </p:nvGraphicFramePr>
        <p:xfrm>
          <a:off x="1828800" y="2828290"/>
          <a:ext cx="8531225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245"/>
                <a:gridCol w="2013585"/>
                <a:gridCol w="1911350"/>
                <a:gridCol w="1193800"/>
                <a:gridCol w="170624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Variable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Category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Mortality (%)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x</a:t>
                      </a:r>
                      <a:r>
                        <a:rPr lang="en-US" baseline="30000"/>
                        <a:t>2</a:t>
                      </a:r>
                      <a:endParaRPr lang="en-US" baseline="30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P-value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Type of case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Surgical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164 (49.2)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Medical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90 (60.4)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Obs/Gyne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29 (31.2)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19.6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&lt;0.001*</a:t>
                      </a: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Subspecialty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General surgery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106 (50.2)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Obstetrics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25 (33.3)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Neurosurgery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31 (72.1)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Cardiology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21 (56.7)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Neurology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21 (63.6)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Inectious diseases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24 (82.7)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30.6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/>
                        <a:t>&lt;0.001*</a:t>
                      </a:r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en-US" b="1"/>
              <a:t>CONCLUSION</a:t>
            </a:r>
            <a:endParaRPr lang="en-US" b="1"/>
          </a:p>
          <a:p>
            <a:r>
              <a:rPr lang="en-US"/>
              <a:t>Most ICU patients were of the young and middle aged group (20-59 years)</a:t>
            </a:r>
            <a:endParaRPr lang="en-US"/>
          </a:p>
          <a:p>
            <a:r>
              <a:rPr lang="en-US"/>
              <a:t>Majority of cases were surgical</a:t>
            </a:r>
            <a:endParaRPr lang="en-US"/>
          </a:p>
          <a:p>
            <a:r>
              <a:rPr lang="en-US"/>
              <a:t>General surgery, obstetrics, neurosurgery and cardiology had the most admissions.</a:t>
            </a:r>
            <a:endParaRPr lang="en-US"/>
          </a:p>
          <a:p>
            <a:r>
              <a:rPr lang="en-US"/>
              <a:t>Abdominal trauma, sepsis, TBI, stroke and peritonitis had highest mortality.</a:t>
            </a:r>
            <a:endParaRPr lang="en-US"/>
          </a:p>
          <a:p>
            <a:r>
              <a:rPr lang="en-US"/>
              <a:t>Mortality associated with age, duration of admission, type of case and subspecialty</a:t>
            </a:r>
            <a:endParaRPr lang="en-US"/>
          </a:p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LIMITATIONS OF THE STUDY</a:t>
            </a:r>
            <a:endParaRPr lang="en-US" b="1"/>
          </a:p>
          <a:p>
            <a:r>
              <a:rPr lang="en-US"/>
              <a:t>As a single center study, findings may not be generalizable to other hospitals or different healthcare settings</a:t>
            </a:r>
            <a:endParaRPr lang="en-US"/>
          </a:p>
          <a:p>
            <a:r>
              <a:rPr lang="en-US"/>
              <a:t>The study did not take into account interventions received, socioeconomic status, comorbidities and disease severity scoring, all of which could significantly affect patients outcome.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RECOMMENDATIONS</a:t>
            </a:r>
            <a:endParaRPr lang="en-US" b="1"/>
          </a:p>
          <a:p>
            <a:r>
              <a:rPr lang="en-US"/>
              <a:t>Enhancing data through multi-centered research</a:t>
            </a:r>
            <a:endParaRPr lang="en-US"/>
          </a:p>
          <a:p>
            <a:r>
              <a:rPr lang="en-US"/>
              <a:t>Use of standard severity scores to stratify patient risk</a:t>
            </a:r>
            <a:endParaRPr lang="en-US"/>
          </a:p>
          <a:p>
            <a:r>
              <a:rPr lang="en-US"/>
              <a:t>Improved medical, surgical and ICU care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en-US" b="1"/>
              <a:t>OUTLINE</a:t>
            </a:r>
            <a:endParaRPr lang="en-US" b="1"/>
          </a:p>
          <a:p>
            <a:r>
              <a:rPr lang="en-US"/>
              <a:t>CONFLICT OF INTEREST</a:t>
            </a:r>
            <a:endParaRPr lang="en-US"/>
          </a:p>
          <a:p>
            <a:r>
              <a:rPr lang="en-US"/>
              <a:t>INTRODUCTION</a:t>
            </a:r>
            <a:endParaRPr lang="en-US"/>
          </a:p>
          <a:p>
            <a:r>
              <a:rPr lang="en-US"/>
              <a:t>OBJECTIVES</a:t>
            </a:r>
            <a:endParaRPr lang="en-US"/>
          </a:p>
          <a:p>
            <a:r>
              <a:rPr lang="en-US"/>
              <a:t>METHODOLOGY</a:t>
            </a:r>
            <a:endParaRPr lang="en-US"/>
          </a:p>
          <a:p>
            <a:r>
              <a:rPr lang="en-US"/>
              <a:t>RESULTS </a:t>
            </a:r>
            <a:endParaRPr lang="en-US"/>
          </a:p>
          <a:p>
            <a:r>
              <a:rPr lang="en-US"/>
              <a:t>CONCLUSION</a:t>
            </a:r>
            <a:endParaRPr lang="en-US"/>
          </a:p>
          <a:p>
            <a:r>
              <a:rPr lang="en-US"/>
              <a:t>LIMITATIONS</a:t>
            </a:r>
            <a:endParaRPr lang="en-US"/>
          </a:p>
          <a:p>
            <a:r>
              <a:rPr lang="en-US"/>
              <a:t>RECOMMENDATIONS</a:t>
            </a:r>
            <a:endParaRPr lang="en-US"/>
          </a:p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r>
              <a:rPr lang="en-US" sz="6600"/>
              <a:t>THANK YOU</a:t>
            </a:r>
            <a:endParaRPr lang="en-US" sz="6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CONFLICT OF INTEREST STATEMENT</a:t>
            </a:r>
            <a:endParaRPr lang="en-US" b="1"/>
          </a:p>
          <a:p>
            <a:r>
              <a:rPr lang="en-US"/>
              <a:t>There was no conflict of interest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INTRODUCTION</a:t>
            </a:r>
            <a:endParaRPr lang="en-US" b="1"/>
          </a:p>
          <a:p>
            <a:r>
              <a:rPr lang="en-US"/>
              <a:t>ICUs play a vital role in managing critically ill patients</a:t>
            </a:r>
            <a:endParaRPr lang="en-US"/>
          </a:p>
          <a:p>
            <a:r>
              <a:rPr lang="en-US" altLang="en-US"/>
              <a:t> However, little data exists on ICU admission patterns and outcomes in rural settings, particularly in Nigeria, remain limited. </a:t>
            </a:r>
            <a:endParaRPr lang="en-US" altLang="en-US"/>
          </a:p>
          <a:p>
            <a:r>
              <a:rPr lang="en-US" altLang="en-US"/>
              <a:t>Understanding these patterns is essential for improving patient care, especially in resource-limited, rural settings. </a:t>
            </a:r>
            <a:endParaRPr lang="en-US" altLang="en-US"/>
          </a:p>
          <a:p>
            <a:r>
              <a:rPr lang="en-US" altLang="en-US"/>
              <a:t>This study reviews five years of ICU admissions at Irrua Specialist Teaching Hospital (ISTH), located in a rural part of Edo State, Nigeria.</a:t>
            </a: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OBJECTIVES</a:t>
            </a:r>
            <a:endParaRPr lang="en-US" b="1"/>
          </a:p>
          <a:p>
            <a:r>
              <a:rPr lang="en-US"/>
              <a:t>To examine the pattern, sociodemographic profile, subspecialty spread and outcomes of ICU admissions in ISTH between 2019 and 2023.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METHODOLOGY</a:t>
            </a:r>
            <a:endParaRPr lang="en-US" b="1"/>
          </a:p>
          <a:p>
            <a:r>
              <a:rPr lang="en-US"/>
              <a:t>Study type: Retrospective, cross-sectional study</a:t>
            </a:r>
            <a:endParaRPr lang="en-US"/>
          </a:p>
          <a:p>
            <a:r>
              <a:rPr lang="en-US"/>
              <a:t>Study duration: Jan 1, 2019 to Dec 31, 2023</a:t>
            </a:r>
            <a:endParaRPr lang="en-US"/>
          </a:p>
          <a:p>
            <a:r>
              <a:rPr lang="en-US"/>
              <a:t>Sample size: 575</a:t>
            </a:r>
            <a:endParaRPr lang="en-US"/>
          </a:p>
          <a:p>
            <a:r>
              <a:rPr lang="en-US"/>
              <a:t>Ethical approval: Granted by ISTH HREC with protocol numbr ISTH/HREC/20243105/598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METHODOLOGY</a:t>
            </a:r>
            <a:endParaRPr lang="en-US" b="1"/>
          </a:p>
          <a:p>
            <a:r>
              <a:rPr lang="en-US"/>
              <a:t>Inclusion criteria: All patients who were admitted to the ICU during the study period</a:t>
            </a:r>
            <a:endParaRPr lang="en-US"/>
          </a:p>
          <a:p>
            <a:r>
              <a:rPr lang="en-US"/>
              <a:t>Exclusion criteria: Patients with incomplete medical records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>
              <a:buNone/>
            </a:pPr>
            <a:r>
              <a:rPr lang="en-US" b="1"/>
              <a:t>METHODOLOGY</a:t>
            </a:r>
            <a:endParaRPr lang="en-US" b="1"/>
          </a:p>
          <a:p>
            <a:pPr marL="0" indent="0">
              <a:buNone/>
            </a:pPr>
            <a:r>
              <a:rPr lang="en-US" b="1" u="sng"/>
              <a:t>Data collection and analysis</a:t>
            </a:r>
            <a:endParaRPr lang="en-US" b="1" u="sng"/>
          </a:p>
          <a:p>
            <a:r>
              <a:rPr lang="en-US"/>
              <a:t>Data was collected from the ICU admission and discharge registers</a:t>
            </a:r>
            <a:endParaRPr lang="en-US"/>
          </a:p>
          <a:p>
            <a:r>
              <a:rPr lang="en-US"/>
              <a:t>Data collected included age, sex, date of admission, duration of admission, primary diagnosis, referring specialty, and outcome of admission.</a:t>
            </a:r>
            <a:endParaRPr lang="en-US"/>
          </a:p>
          <a:p>
            <a:r>
              <a:rPr lang="en-US"/>
              <a:t>Data was presented using tables and association between variables tested for statistical significance using chi-square, with statistical significane set at p &lt; 0.05.</a:t>
            </a:r>
            <a:endParaRPr lang="en-US"/>
          </a:p>
          <a:p>
            <a:r>
              <a:rPr lang="en-US"/>
              <a:t>Data analysis was done using SPSS v26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2800" dirty="0">
                <a:sym typeface="+mn-ea"/>
              </a:rPr>
              <a:t>PROFILE OF ADMISSIONS AND OUTCOMES AT THE INTENSIVE CARE UNIT OF IRRUA SPECIALIST TEACHING HOSPITAL: A FIVE-YEAR ANALYSIS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b="1"/>
              <a:t>RESULTS</a:t>
            </a:r>
            <a:endParaRPr lang="en-US" b="1"/>
          </a:p>
          <a:p>
            <a:r>
              <a:rPr lang="en-US"/>
              <a:t>Total of 581 admissions</a:t>
            </a:r>
            <a:endParaRPr lang="en-US"/>
          </a:p>
          <a:p>
            <a:r>
              <a:rPr lang="en-US"/>
              <a:t>6 patients excluded</a:t>
            </a:r>
            <a:endParaRPr lang="en-US"/>
          </a:p>
          <a:p>
            <a:r>
              <a:rPr lang="en-US"/>
              <a:t>575 patients included</a:t>
            </a:r>
            <a:endParaRPr lang="en-US"/>
          </a:p>
          <a:p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713*425"/>
  <p:tag name="TABLE_ENDDRAG_RECT" val="94*115*713*42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7151</Words>
  <Application>WPS Presentation</Application>
  <PresentationFormat>Widescreen</PresentationFormat>
  <Paragraphs>494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Office Theme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 SOCIODEMOGRAPHIC PROFILE OF ADMITTED  PATIENTS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  <vt:lpstr>PROFILE OF ADMISSIONS AND OUTCOMES AT THE INTENSIVE CARE UNIT OF IRRUA SPECIALIST TEACHING HOSPITAL: A FIVE-YEAR ANALYSIS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PROFILE OF ADMISSIONS AND OUTCOMES AT THE INTENSIVE CARE UNIT OF IRRUA SPECIALIST TEACHING HOSPITAL: A FIVE-YEAR ANALYSIS </dc:title>
  <dc:creator/>
  <cp:lastModifiedBy>Mr. Vegas</cp:lastModifiedBy>
  <cp:revision>3</cp:revision>
  <dcterms:created xsi:type="dcterms:W3CDTF">2025-07-07T09:43:00Z</dcterms:created>
  <dcterms:modified xsi:type="dcterms:W3CDTF">2025-07-07T12:39:21Z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F731D7DF113647EFA55067D5701BA6E5_11</vt:lpwstr>
  </property>
  <property fmtid="{D5CDD505-2E9C-101B-9397-08002B2CF9AE}" pid="3" name="KSOProductBuildVer">
    <vt:lpwstr>1033-12.2.0.20326</vt:lpwstr>
  </property>
</Properties>
</file>