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9" r:id="rId23"/>
    <p:sldId id="277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4940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7150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307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8152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8332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181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722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949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4154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60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903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AA9CF-D7A8-497C-8FD8-1044E227D4A9}" type="datetimeFigureOut">
              <a:rPr lang="en-GB" smtClean="0"/>
              <a:t>09/07/2025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DFB44D-C378-4045-94E7-2EF7E025CC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541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99245"/>
            <a:ext cx="9144000" cy="2794716"/>
          </a:xfrm>
        </p:spPr>
        <p:txBody>
          <a:bodyPr>
            <a:normAutofit/>
          </a:bodyPr>
          <a:lstStyle/>
          <a:p>
            <a:r>
              <a:rPr lang="en-US" b="1" dirty="0"/>
              <a:t>ROLE OF CRITICAL CARE UNIT IN PREVENTING MATERNAL MORTALITY: A CASE REPORT</a:t>
            </a:r>
            <a:r>
              <a:rPr lang="en-US" b="1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Okonna</a:t>
            </a:r>
            <a:r>
              <a:rPr lang="en-US" dirty="0"/>
              <a:t> FG, </a:t>
            </a:r>
            <a:r>
              <a:rPr lang="en-US" dirty="0" err="1"/>
              <a:t>Ejezie</a:t>
            </a:r>
            <a:r>
              <a:rPr lang="en-US" dirty="0"/>
              <a:t> CC, </a:t>
            </a:r>
            <a:r>
              <a:rPr lang="en-US" dirty="0" err="1" smtClean="0"/>
              <a:t>Ajali</a:t>
            </a:r>
            <a:r>
              <a:rPr lang="en-US" dirty="0" smtClean="0"/>
              <a:t> </a:t>
            </a:r>
            <a:r>
              <a:rPr lang="en-US" dirty="0"/>
              <a:t>N, </a:t>
            </a:r>
            <a:r>
              <a:rPr lang="en-US" dirty="0" err="1"/>
              <a:t>Ogwuegbu</a:t>
            </a:r>
            <a:r>
              <a:rPr lang="en-US" dirty="0"/>
              <a:t> H</a:t>
            </a:r>
            <a:r>
              <a:rPr lang="en-US" dirty="0" smtClean="0"/>
              <a:t>, </a:t>
            </a:r>
            <a:r>
              <a:rPr lang="en-US" dirty="0" err="1" smtClean="0"/>
              <a:t>Ogbodo</a:t>
            </a:r>
            <a:r>
              <a:rPr lang="en-US" smtClean="0"/>
              <a:t> OV 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14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2-7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Diffuse </a:t>
            </a:r>
            <a:r>
              <a:rPr lang="en-US" dirty="0" err="1"/>
              <a:t>crepitaions</a:t>
            </a:r>
            <a:r>
              <a:rPr lang="en-US" dirty="0"/>
              <a:t> l lung &gt; r lung. </a:t>
            </a:r>
          </a:p>
          <a:p>
            <a:r>
              <a:rPr lang="en-US" dirty="0"/>
              <a:t>Had a second cardiac arrest and was resuscitated with ROSC achieved on day2</a:t>
            </a:r>
          </a:p>
          <a:p>
            <a:r>
              <a:rPr lang="en-US" dirty="0"/>
              <a:t> continued on </a:t>
            </a:r>
            <a:r>
              <a:rPr lang="en-US" dirty="0" err="1"/>
              <a:t>ionotropic</a:t>
            </a:r>
            <a:r>
              <a:rPr lang="en-US" dirty="0"/>
              <a:t> support</a:t>
            </a:r>
          </a:p>
          <a:p>
            <a:r>
              <a:rPr lang="en-US" dirty="0"/>
              <a:t>Noted to have bilateral leg edema up to mid thigh </a:t>
            </a:r>
          </a:p>
          <a:p>
            <a:r>
              <a:rPr lang="en-US" dirty="0"/>
              <a:t>Commenced enteral feeding </a:t>
            </a:r>
          </a:p>
          <a:p>
            <a:r>
              <a:rPr lang="en-US" dirty="0" err="1"/>
              <a:t>Thromboprophylaxis</a:t>
            </a:r>
            <a:r>
              <a:rPr lang="en-US" dirty="0"/>
              <a:t> using pneumatic compression device</a:t>
            </a:r>
          </a:p>
          <a:p>
            <a:r>
              <a:rPr lang="en-US" dirty="0"/>
              <a:t>Daily sedation breaks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779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Developed fever </a:t>
            </a:r>
            <a:r>
              <a:rPr lang="en-US" dirty="0" err="1" smtClean="0"/>
              <a:t>tmax</a:t>
            </a:r>
            <a:r>
              <a:rPr lang="en-US" dirty="0" smtClean="0"/>
              <a:t>; 38.3 on day 3; samples sent for septic work up and commenced on IV </a:t>
            </a:r>
            <a:r>
              <a:rPr lang="en-US" dirty="0" err="1" smtClean="0"/>
              <a:t>Meronem</a:t>
            </a:r>
            <a:r>
              <a:rPr lang="en-US" dirty="0" smtClean="0"/>
              <a:t> 500mg 8hrly</a:t>
            </a:r>
          </a:p>
          <a:p>
            <a:r>
              <a:rPr lang="en-US" dirty="0" smtClean="0"/>
              <a:t>ABG showed features of </a:t>
            </a:r>
            <a:r>
              <a:rPr lang="en-US" dirty="0" err="1" smtClean="0"/>
              <a:t>Respiratoy</a:t>
            </a:r>
            <a:r>
              <a:rPr lang="en-US" dirty="0" smtClean="0"/>
              <a:t> acidosis  </a:t>
            </a:r>
          </a:p>
          <a:p>
            <a:r>
              <a:rPr lang="en-US" dirty="0" smtClean="0"/>
              <a:t>Ventilator parameters adjusted accordingly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Chest physiotherapy and position exercises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 smtClean="0"/>
              <a:t> </a:t>
            </a:r>
          </a:p>
          <a:p>
            <a:r>
              <a:rPr lang="en-US" dirty="0" smtClean="0"/>
              <a:t>By Day 4 she had not passed stool and abdomen was distended </a:t>
            </a:r>
          </a:p>
          <a:p>
            <a:r>
              <a:rPr lang="en-US" dirty="0" smtClean="0"/>
              <a:t>She was commenced on </a:t>
            </a:r>
            <a:r>
              <a:rPr lang="en-US" dirty="0" err="1" smtClean="0"/>
              <a:t>ducolax</a:t>
            </a:r>
            <a:r>
              <a:rPr lang="en-US" dirty="0" smtClean="0"/>
              <a:t> suppository and abdominal USS requested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2729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FBC </a:t>
            </a:r>
            <a:r>
              <a:rPr lang="en-US" dirty="0" smtClean="0"/>
              <a:t>Results on Day 6-;</a:t>
            </a:r>
            <a:r>
              <a:rPr lang="en-US" dirty="0"/>
              <a:t>HB- 13.4g/dl, WBC-15.86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↑</a:t>
            </a:r>
            <a:r>
              <a:rPr lang="en-US" dirty="0"/>
              <a:t>, </a:t>
            </a:r>
            <a:r>
              <a:rPr lang="en-US" dirty="0" smtClean="0"/>
              <a:t>Neutrophils-11.32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,Lymphocytes-3.52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↑,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Platelets-134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10^₉,</a:t>
            </a:r>
            <a:r>
              <a:rPr lang="en-US" dirty="0"/>
              <a:t> MCV-78.0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Bronchial aspirate cultured organisms sensitive to </a:t>
            </a:r>
            <a:r>
              <a:rPr lang="en-US" dirty="0" err="1" smtClean="0">
                <a:cs typeface="Times New Roman" panose="02020603050405020304" pitchFamily="18" charset="0"/>
              </a:rPr>
              <a:t>meronem</a:t>
            </a:r>
            <a:r>
              <a:rPr lang="en-US" dirty="0" smtClean="0">
                <a:cs typeface="Times New Roman" panose="02020603050405020304" pitchFamily="18" charset="0"/>
              </a:rPr>
              <a:t> and </a:t>
            </a:r>
            <a:r>
              <a:rPr lang="en-US" dirty="0" err="1" smtClean="0">
                <a:cs typeface="Times New Roman" panose="02020603050405020304" pitchFamily="18" charset="0"/>
              </a:rPr>
              <a:t>amikacin</a:t>
            </a:r>
            <a:r>
              <a:rPr lang="en-US" dirty="0" smtClean="0">
                <a:cs typeface="Times New Roman" panose="02020603050405020304" pitchFamily="18" charset="0"/>
              </a:rPr>
              <a:t>.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Blood and urine culture yielded nothing 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Iv </a:t>
            </a:r>
            <a:r>
              <a:rPr lang="en-US" dirty="0" err="1">
                <a:cs typeface="Times New Roman" panose="02020603050405020304" pitchFamily="18" charset="0"/>
              </a:rPr>
              <a:t>A</a:t>
            </a:r>
            <a:r>
              <a:rPr lang="en-US" dirty="0" err="1" smtClean="0">
                <a:cs typeface="Times New Roman" panose="02020603050405020304" pitchFamily="18" charset="0"/>
              </a:rPr>
              <a:t>mikacin</a:t>
            </a:r>
            <a:r>
              <a:rPr lang="en-US" dirty="0" smtClean="0">
                <a:cs typeface="Times New Roman" panose="02020603050405020304" pitchFamily="18" charset="0"/>
              </a:rPr>
              <a:t> 15mg/kg/day(50kg) was added to her medications</a:t>
            </a:r>
          </a:p>
          <a:p>
            <a:endParaRPr lang="en-US" dirty="0" smtClean="0">
              <a:cs typeface="Times New Roman" panose="02020603050405020304" pitchFamily="18" charset="0"/>
            </a:endParaRPr>
          </a:p>
          <a:p>
            <a:endParaRPr lang="en-US" dirty="0" smtClean="0">
              <a:cs typeface="Times New Roman" panose="02020603050405020304" pitchFamily="18" charset="0"/>
            </a:endParaRPr>
          </a:p>
          <a:p>
            <a:endParaRPr lang="en-US" dirty="0" smtClean="0"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7992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8-14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Abdminal</a:t>
            </a:r>
            <a:r>
              <a:rPr lang="en-US" dirty="0" smtClean="0"/>
              <a:t> USS on day 8 showed small bowel obstruction 2⁰ ?adhesions, multiple uterine leiomyoma.</a:t>
            </a:r>
          </a:p>
          <a:p>
            <a:r>
              <a:rPr lang="en-US" dirty="0" smtClean="0"/>
              <a:t>Enteral feeding was stopped </a:t>
            </a:r>
          </a:p>
          <a:p>
            <a:r>
              <a:rPr lang="en-US" dirty="0" smtClean="0"/>
              <a:t>Patient had an exploratory </a:t>
            </a:r>
            <a:r>
              <a:rPr lang="en-US" dirty="0" err="1" smtClean="0"/>
              <a:t>laparatomy</a:t>
            </a:r>
            <a:r>
              <a:rPr lang="en-US" dirty="0" smtClean="0"/>
              <a:t> under general </a:t>
            </a:r>
            <a:r>
              <a:rPr lang="en-US" dirty="0" err="1" smtClean="0"/>
              <a:t>anaesthesia</a:t>
            </a:r>
            <a:r>
              <a:rPr lang="en-US" dirty="0" smtClean="0"/>
              <a:t>. </a:t>
            </a:r>
          </a:p>
          <a:p>
            <a:r>
              <a:rPr lang="en-US" dirty="0" smtClean="0"/>
              <a:t>Intra-op findings showed that patient had </a:t>
            </a:r>
            <a:r>
              <a:rPr lang="en-US" dirty="0" err="1" smtClean="0"/>
              <a:t>faecal</a:t>
            </a:r>
            <a:r>
              <a:rPr lang="en-US" dirty="0" smtClean="0"/>
              <a:t> impaction in her colon.</a:t>
            </a:r>
          </a:p>
          <a:p>
            <a:r>
              <a:rPr lang="en-US" dirty="0" smtClean="0"/>
              <a:t>Post-op patient was transferred back to the </a:t>
            </a:r>
            <a:r>
              <a:rPr lang="en-US" dirty="0" err="1" smtClean="0"/>
              <a:t>icu</a:t>
            </a:r>
            <a:r>
              <a:rPr lang="en-US" dirty="0" smtClean="0"/>
              <a:t> and mechanical ventilation was continued.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65786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ABG ;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ₚH- 7.754, PC</a:t>
            </a:r>
            <a:r>
              <a:rPr lang="en-US" dirty="0"/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₂- 10.02mmHg↓, HCO₃-14.75mmHg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↓,SEUC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Na- 152mmol/l ↑, k- 4.4mmol/l,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- 118.2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/l ↑ 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the 3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day post op , bowel sound were present but reduced, and she commenced on iv metoclopramide  and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lactulose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350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15-21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Abdominal swelling was noted to be regressing though Patient was febrile with  </a:t>
            </a:r>
            <a:r>
              <a:rPr lang="en-US" dirty="0" err="1" smtClean="0"/>
              <a:t>tmax</a:t>
            </a:r>
            <a:r>
              <a:rPr lang="en-US" dirty="0" smtClean="0"/>
              <a:t>- 39.1⁰c on Day 15</a:t>
            </a:r>
          </a:p>
          <a:p>
            <a:r>
              <a:rPr lang="en-US" dirty="0" smtClean="0"/>
              <a:t>Was on sedation With iv fentanyl infusion and inotropic support with noradrenaline </a:t>
            </a:r>
          </a:p>
          <a:p>
            <a:r>
              <a:rPr lang="en-US" dirty="0" smtClean="0"/>
              <a:t>ABG done on day 16  </a:t>
            </a:r>
            <a:r>
              <a:rPr lang="en-US" dirty="0"/>
              <a:t>-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ₚH- 7.5, PC</a:t>
            </a:r>
            <a:r>
              <a:rPr lang="en-US" dirty="0"/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₂- 16.5mmHg↓, HCO₃-13.4mmHg, P</a:t>
            </a:r>
            <a:r>
              <a:rPr lang="en-US" dirty="0"/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₂-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115mmHg</a:t>
            </a:r>
          </a:p>
          <a:p>
            <a:r>
              <a:rPr lang="en-US" dirty="0" smtClean="0"/>
              <a:t>Repeat bronchial aspirate m/c/s and urine m/c/s, </a:t>
            </a:r>
            <a:r>
              <a:rPr lang="en-US" dirty="0" err="1" smtClean="0"/>
              <a:t>abg</a:t>
            </a:r>
            <a:r>
              <a:rPr lang="en-US" dirty="0" smtClean="0"/>
              <a:t>, </a:t>
            </a:r>
            <a:r>
              <a:rPr lang="en-US" dirty="0" err="1" smtClean="0"/>
              <a:t>fbc</a:t>
            </a:r>
            <a:r>
              <a:rPr lang="en-US" dirty="0" smtClean="0"/>
              <a:t>, serum protein and albumin.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Tab </a:t>
            </a:r>
            <a:r>
              <a:rPr lang="en-US" dirty="0" err="1" smtClean="0">
                <a:cs typeface="Times New Roman" panose="02020603050405020304" pitchFamily="18" charset="0"/>
              </a:rPr>
              <a:t>dabigatran</a:t>
            </a:r>
            <a:r>
              <a:rPr lang="en-US" dirty="0" smtClean="0">
                <a:cs typeface="Times New Roman" panose="02020603050405020304" pitchFamily="18" charset="0"/>
              </a:rPr>
              <a:t> 110mg daily.</a:t>
            </a:r>
          </a:p>
          <a:p>
            <a:r>
              <a:rPr lang="en-US" dirty="0" err="1" smtClean="0">
                <a:cs typeface="Times New Roman" panose="02020603050405020304" pitchFamily="18" charset="0"/>
              </a:rPr>
              <a:t>Im</a:t>
            </a:r>
            <a:r>
              <a:rPr lang="en-US" dirty="0" smtClean="0"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cs typeface="Times New Roman" panose="02020603050405020304" pitchFamily="18" charset="0"/>
              </a:rPr>
              <a:t>emal</a:t>
            </a:r>
            <a:r>
              <a:rPr lang="en-US" dirty="0" smtClean="0">
                <a:cs typeface="Times New Roman" panose="02020603050405020304" pitchFamily="18" charset="0"/>
              </a:rPr>
              <a:t> 150 mg.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5389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On day 17 Sedation break attempt weaning by converting </a:t>
            </a:r>
            <a:r>
              <a:rPr lang="en-US" dirty="0" err="1" smtClean="0"/>
              <a:t>simv</a:t>
            </a:r>
            <a:r>
              <a:rPr lang="en-US" dirty="0" smtClean="0"/>
              <a:t> to spontaneous </a:t>
            </a:r>
            <a:r>
              <a:rPr lang="en-US" dirty="0" err="1" smtClean="0"/>
              <a:t>cpap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Respiratory rate- 45c/m, sweating and use of accessory muscles of respiration after some minutes necessitated converting to SIMV</a:t>
            </a:r>
          </a:p>
          <a:p>
            <a:r>
              <a:rPr lang="en-US" dirty="0" smtClean="0"/>
              <a:t>ABG by day 18 showed Compensated respiratory alkalosis and was commenced on weaning</a:t>
            </a:r>
          </a:p>
          <a:p>
            <a:r>
              <a:rPr lang="en-US" dirty="0" err="1" smtClean="0"/>
              <a:t>Ionotropes</a:t>
            </a:r>
            <a:r>
              <a:rPr lang="en-US" dirty="0" smtClean="0"/>
              <a:t> were tapered down </a:t>
            </a:r>
          </a:p>
          <a:p>
            <a:r>
              <a:rPr lang="en-US" dirty="0" smtClean="0"/>
              <a:t>By day 19 patient was </a:t>
            </a:r>
            <a:r>
              <a:rPr lang="en-US" dirty="0" err="1" smtClean="0"/>
              <a:t>extubated</a:t>
            </a:r>
            <a:r>
              <a:rPr lang="en-US" dirty="0" smtClean="0"/>
              <a:t> and placed on oxygen via non-</a:t>
            </a:r>
            <a:r>
              <a:rPr lang="en-US" dirty="0" err="1" smtClean="0"/>
              <a:t>rebreather</a:t>
            </a:r>
            <a:r>
              <a:rPr lang="en-US" dirty="0" smtClean="0"/>
              <a:t> face mask</a:t>
            </a:r>
          </a:p>
          <a:p>
            <a:r>
              <a:rPr lang="en-US" dirty="0" smtClean="0"/>
              <a:t>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06735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However patient was </a:t>
            </a:r>
            <a:r>
              <a:rPr lang="en-US" dirty="0" err="1" smtClean="0"/>
              <a:t>reintubated</a:t>
            </a:r>
            <a:r>
              <a:rPr lang="en-US" dirty="0" smtClean="0"/>
              <a:t> and mechanically ventilated few hours later as she became breathless </a:t>
            </a:r>
          </a:p>
          <a:p>
            <a:r>
              <a:rPr lang="en-US" dirty="0" smtClean="0"/>
              <a:t>Chest physiotherapy was also commenced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845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22-28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Bronchial aspirate cultured yielded an organism sensitive to levofloxacin.</a:t>
            </a:r>
          </a:p>
          <a:p>
            <a:r>
              <a:rPr lang="en-US" dirty="0" smtClean="0"/>
              <a:t>Commenced on sensitive antibiotic</a:t>
            </a:r>
          </a:p>
          <a:p>
            <a:r>
              <a:rPr lang="en-US" dirty="0" smtClean="0"/>
              <a:t>Fever now intermittent </a:t>
            </a:r>
          </a:p>
          <a:p>
            <a:r>
              <a:rPr lang="en-US" dirty="0" err="1" smtClean="0"/>
              <a:t>Ionotropes</a:t>
            </a:r>
            <a:r>
              <a:rPr lang="en-US" dirty="0" smtClean="0"/>
              <a:t> discontinued </a:t>
            </a:r>
          </a:p>
          <a:p>
            <a:r>
              <a:rPr lang="en-US" dirty="0" smtClean="0"/>
              <a:t>She was alternated between SIMV and </a:t>
            </a:r>
            <a:r>
              <a:rPr lang="en-US" dirty="0" err="1" smtClean="0"/>
              <a:t>Spont</a:t>
            </a:r>
            <a:r>
              <a:rPr lang="en-US" dirty="0" smtClean="0"/>
              <a:t>/CPAP modes as tolerated to aid weaning</a:t>
            </a:r>
          </a:p>
          <a:p>
            <a:r>
              <a:rPr lang="en-US" dirty="0" smtClean="0"/>
              <a:t>She became fever free from day 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1273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day 28 she was still </a:t>
            </a:r>
            <a:r>
              <a:rPr lang="en-US" dirty="0" err="1" smtClean="0"/>
              <a:t>haemodynamically</a:t>
            </a:r>
            <a:r>
              <a:rPr lang="en-US" dirty="0" smtClean="0"/>
              <a:t> stable with improved respiratory functions</a:t>
            </a:r>
            <a:r>
              <a:rPr lang="en-GB" dirty="0" smtClean="0"/>
              <a:t> and was subsequently </a:t>
            </a:r>
            <a:r>
              <a:rPr lang="en-GB" dirty="0" err="1" smtClean="0"/>
              <a:t>extubated</a:t>
            </a:r>
            <a:r>
              <a:rPr lang="en-GB" dirty="0" smtClean="0"/>
              <a:t> and placed on oxygen via nasal prong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20110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Pregnancy is a state of increased physiological stress, involving changes in cardiovascular, respiratory, haematological, and immunological systems. </a:t>
            </a:r>
            <a:endParaRPr lang="en-IN" dirty="0" smtClean="0"/>
          </a:p>
          <a:p>
            <a:r>
              <a:rPr lang="en-IN" dirty="0" smtClean="0"/>
              <a:t>Maternal </a:t>
            </a:r>
            <a:r>
              <a:rPr lang="en-IN" dirty="0"/>
              <a:t>death while pregnant or within 42 days of delivery from any cause related to or aggravated by pregnancy or its management is regarded as maternal mortality</a:t>
            </a:r>
            <a:r>
              <a:rPr lang="en-IN" dirty="0" smtClean="0"/>
              <a:t>.</a:t>
            </a:r>
          </a:p>
          <a:p>
            <a:r>
              <a:rPr lang="en-IN" dirty="0" smtClean="0"/>
              <a:t> </a:t>
            </a:r>
            <a:r>
              <a:rPr lang="en-IN" dirty="0"/>
              <a:t>Maternal survival and health, is a key priority across global health systems, and one of the three health-related Millennium Development Goals (MDGs) and continues to be the first target of Sustainable Development Goals-3 (SDG-3).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167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Days 29-33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Patient is off oxygen.</a:t>
            </a:r>
          </a:p>
          <a:p>
            <a:r>
              <a:rPr lang="en-US" dirty="0" smtClean="0"/>
              <a:t>Ng tube was removed and oral feeding commenced.</a:t>
            </a:r>
          </a:p>
          <a:p>
            <a:r>
              <a:rPr lang="en-US" dirty="0" smtClean="0"/>
              <a:t>Encourage patient to ambulate more.</a:t>
            </a:r>
          </a:p>
          <a:p>
            <a:r>
              <a:rPr lang="en-US" dirty="0" smtClean="0"/>
              <a:t>Patient discharged to the post- natal ward on Day 33</a:t>
            </a:r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3351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management of critically ill obstetric patients can be quite challenging due to physiologic changes in pregnancy</a:t>
            </a:r>
          </a:p>
          <a:p>
            <a:r>
              <a:rPr lang="en-US" dirty="0" smtClean="0"/>
              <a:t>Hypertensive disorders in pregnancy and mass hemorrhage are amongst commonest indication for ICU admissions</a:t>
            </a:r>
          </a:p>
          <a:p>
            <a:r>
              <a:rPr lang="en-US" dirty="0" smtClean="0"/>
              <a:t>The critical care unit plays a crucial role in the resuscitation of these patients as they may require cardiovascular and airway support</a:t>
            </a:r>
          </a:p>
          <a:p>
            <a:r>
              <a:rPr lang="en-US" dirty="0" smtClean="0"/>
              <a:t>Multidisciplinary care of patients involving the Anesthesiologist, Obstetrician, Physiotherapist, Hematologist, ICU Nurses, Internists and mental health specialists is key to improved outcome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3496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 smtClean="0"/>
              <a:t>Koukoubanis</a:t>
            </a:r>
            <a:r>
              <a:rPr lang="en-US" dirty="0" smtClean="0"/>
              <a:t> </a:t>
            </a:r>
            <a:r>
              <a:rPr lang="en-US" dirty="0" err="1" smtClean="0"/>
              <a:t>K,Prodromidou</a:t>
            </a:r>
            <a:r>
              <a:rPr lang="en-US" dirty="0" smtClean="0"/>
              <a:t> A, </a:t>
            </a:r>
            <a:r>
              <a:rPr lang="en-US" dirty="0" err="1" smtClean="0"/>
              <a:t>Stamatakis</a:t>
            </a:r>
            <a:r>
              <a:rPr lang="en-US" dirty="0" smtClean="0"/>
              <a:t> E, </a:t>
            </a:r>
            <a:r>
              <a:rPr lang="en-US" dirty="0" err="1" smtClean="0"/>
              <a:t>Valsamidis</a:t>
            </a:r>
            <a:r>
              <a:rPr lang="en-US" dirty="0" smtClean="0"/>
              <a:t> D, </a:t>
            </a:r>
            <a:r>
              <a:rPr lang="en-US" dirty="0" err="1" smtClean="0"/>
              <a:t>Thomakos</a:t>
            </a:r>
            <a:r>
              <a:rPr lang="en-US" dirty="0" smtClean="0"/>
              <a:t> N. Role of Critical care units in the management of obstetric patients(Review).BiomedRep.2021jul;15(1):58.di:10.3892/br.2021.1434.Epub 2021 May 6. PMID:34007451;PMCID: PMC8120345</a:t>
            </a:r>
          </a:p>
          <a:p>
            <a:r>
              <a:rPr lang="en-US" dirty="0" smtClean="0"/>
              <a:t>Critical care in Obstetrics: a strategy for addressing maternal mortality Padilla, Cesar et </a:t>
            </a:r>
            <a:r>
              <a:rPr lang="en-US" dirty="0" err="1" smtClean="0"/>
              <a:t>al.AJOG</a:t>
            </a:r>
            <a:r>
              <a:rPr lang="en-US" dirty="0" smtClean="0"/>
              <a:t>, vol224 issue6,567-573</a:t>
            </a:r>
          </a:p>
          <a:p>
            <a:r>
              <a:rPr lang="en-US" dirty="0" smtClean="0"/>
              <a:t>Nelson-</a:t>
            </a:r>
            <a:r>
              <a:rPr lang="en-US" dirty="0" err="1" smtClean="0"/>
              <a:t>piercy</a:t>
            </a:r>
            <a:r>
              <a:rPr lang="en-US" dirty="0" smtClean="0"/>
              <a:t>, C., </a:t>
            </a:r>
            <a:r>
              <a:rPr lang="en-US" dirty="0" err="1" smtClean="0"/>
              <a:t>Lucyckx,V.A</a:t>
            </a:r>
            <a:r>
              <a:rPr lang="en-US" dirty="0" smtClean="0"/>
              <a:t> &amp; </a:t>
            </a:r>
            <a:r>
              <a:rPr lang="en-US" dirty="0" err="1" smtClean="0"/>
              <a:t>Krawczyk</a:t>
            </a:r>
            <a:r>
              <a:rPr lang="en-US" dirty="0" smtClean="0"/>
              <a:t>, P. Maternal critical care. Intensive Care Med 50, 928-930(2024).https://doi.org/10.1007/s00134-024-07443-2</a:t>
            </a:r>
          </a:p>
          <a:p>
            <a:r>
              <a:rPr lang="en-US" dirty="0" err="1" smtClean="0"/>
              <a:t>Imarengiaye</a:t>
            </a:r>
            <a:r>
              <a:rPr lang="en-US" dirty="0" smtClean="0"/>
              <a:t>, C.O, </a:t>
            </a:r>
            <a:r>
              <a:rPr lang="en-US" dirty="0" err="1" smtClean="0"/>
              <a:t>Isesele</a:t>
            </a:r>
            <a:r>
              <a:rPr lang="en-US" dirty="0" smtClean="0"/>
              <a:t>, T. O . Intensive Care management and outcome of women with hypertensive diseases of pregnancy. Nigerian Medical Journal. 56(5):p 333-337, </a:t>
            </a:r>
            <a:r>
              <a:rPr lang="en-US" smtClean="0"/>
              <a:t>Sept- Oct 2015./DOI: 10.4103/0300-1652.170389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198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Thank you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502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Mrs</a:t>
            </a:r>
            <a:r>
              <a:rPr lang="en-US" dirty="0" smtClean="0"/>
              <a:t> S. O is a 30year old civil servants who resides in Enugu State but hails </a:t>
            </a:r>
            <a:r>
              <a:rPr lang="en-US" dirty="0" smtClean="0"/>
              <a:t>from </a:t>
            </a:r>
            <a:r>
              <a:rPr lang="en-US" dirty="0" err="1" smtClean="0"/>
              <a:t>Ebonyi</a:t>
            </a:r>
            <a:r>
              <a:rPr lang="en-US" dirty="0" smtClean="0"/>
              <a:t> State. She is a Christian of protestant denomination </a:t>
            </a:r>
          </a:p>
          <a:p>
            <a:r>
              <a:rPr lang="en-US" dirty="0" smtClean="0"/>
              <a:t>She was being managed in a peripheral hospital for severe preeclampsia and subsequently had an emergency C/S and myomectomy under SAB</a:t>
            </a:r>
          </a:p>
          <a:p>
            <a:r>
              <a:rPr lang="en-US" dirty="0" smtClean="0"/>
              <a:t>Developed PPH immediately after delivery and received about 5 units of blood.</a:t>
            </a:r>
          </a:p>
          <a:p>
            <a:r>
              <a:rPr lang="en-US" dirty="0" smtClean="0"/>
              <a:t>Was referred to our facility (UNTH) on account of deteriorating hemodynamics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46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She was wheeled into the ICU intubated and being manually ventilated using an </a:t>
            </a:r>
            <a:r>
              <a:rPr lang="en-US" dirty="0" err="1" smtClean="0"/>
              <a:t>Ambu</a:t>
            </a:r>
            <a:r>
              <a:rPr lang="en-US" dirty="0" smtClean="0"/>
              <a:t> bag and supplemental oxygen</a:t>
            </a:r>
          </a:p>
          <a:p>
            <a:r>
              <a:rPr lang="en-US" dirty="0" smtClean="0"/>
              <a:t>Her </a:t>
            </a:r>
            <a:r>
              <a:rPr lang="en-US" dirty="0" err="1" smtClean="0"/>
              <a:t>gcs</a:t>
            </a:r>
            <a:r>
              <a:rPr lang="en-US" dirty="0" smtClean="0"/>
              <a:t> was 3t/15, pupils- 3mm and sluggishly reactive to  light.</a:t>
            </a:r>
          </a:p>
          <a:p>
            <a:r>
              <a:rPr lang="en-US" dirty="0" err="1"/>
              <a:t>S</a:t>
            </a:r>
            <a:r>
              <a:rPr lang="en-US" dirty="0" err="1" smtClean="0"/>
              <a:t>po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₂; 70-80%,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- 70/35mmhg, pr-136 b/m low volume and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tready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Chest- frothy copious secretions in the ETT wide spread coarse crepitation.</a:t>
            </a:r>
            <a:endParaRPr lang="en-US" dirty="0" smtClean="0"/>
          </a:p>
          <a:p>
            <a:r>
              <a:rPr lang="en-US" dirty="0" smtClean="0"/>
              <a:t>Within a few minutes, she suffered a cardiac arrest. CPR was commenced and patient was shocked with a defibrillator following a </a:t>
            </a:r>
            <a:r>
              <a:rPr lang="en-US" dirty="0" err="1" smtClean="0"/>
              <a:t>shockable</a:t>
            </a:r>
            <a:r>
              <a:rPr lang="en-US" dirty="0" smtClean="0"/>
              <a:t> rhythm( ventricular fibrillation).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2466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Boluses of adrenaline was administered.</a:t>
            </a:r>
          </a:p>
          <a:p>
            <a:r>
              <a:rPr lang="en-US" dirty="0" err="1"/>
              <a:t>Rosc</a:t>
            </a:r>
            <a:r>
              <a:rPr lang="en-US" dirty="0"/>
              <a:t> after 20 minutes of resuscitation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Iv infusion nor- adrenaline commenced at 0.05-0.5 mcg/kg/min.</a:t>
            </a:r>
          </a:p>
          <a:p>
            <a:r>
              <a:rPr lang="en-US" dirty="0" smtClean="0"/>
              <a:t>Mechanical ventilation ; </a:t>
            </a:r>
            <a:r>
              <a:rPr lang="en-US" dirty="0" err="1" smtClean="0"/>
              <a:t>vcv</a:t>
            </a:r>
            <a:r>
              <a:rPr lang="en-US" dirty="0" smtClean="0"/>
              <a:t>, frequency-16, </a:t>
            </a:r>
            <a:r>
              <a:rPr lang="en-US" dirty="0" err="1" smtClean="0"/>
              <a:t>fio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₂-100%, peep-7cmh₂o, pressure support- 12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cmh₂o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tidal volume- 400ml.</a:t>
            </a:r>
          </a:p>
          <a:p>
            <a:endParaRPr lang="en-US" dirty="0"/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50090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Plan- FBC, SEUC, CXR, </a:t>
            </a:r>
            <a:r>
              <a:rPr lang="en-US" dirty="0" err="1" smtClean="0"/>
              <a:t>ABG,d</a:t>
            </a:r>
            <a:r>
              <a:rPr lang="en-US" dirty="0" smtClean="0"/>
              <a:t>-dimer, clotting profile, LFT, RBS, 2-D- ECHO, urinalysis</a:t>
            </a:r>
          </a:p>
          <a:p>
            <a:r>
              <a:rPr lang="en-US" dirty="0" smtClean="0"/>
              <a:t>G x m 4 units of whole blood</a:t>
            </a:r>
          </a:p>
          <a:p>
            <a:r>
              <a:rPr lang="en-US" dirty="0" smtClean="0"/>
              <a:t>Central line insertion</a:t>
            </a:r>
          </a:p>
          <a:p>
            <a:r>
              <a:rPr lang="en-US" dirty="0" smtClean="0"/>
              <a:t>Iv ceftriaxone 1g 12hourly</a:t>
            </a:r>
          </a:p>
          <a:p>
            <a:r>
              <a:rPr lang="en-US" dirty="0" smtClean="0"/>
              <a:t>Iv metronidazole 500mg 8 hourly</a:t>
            </a:r>
          </a:p>
          <a:p>
            <a:r>
              <a:rPr lang="en-US" dirty="0" smtClean="0"/>
              <a:t>Iv tramadol 1oomg 8 hourly</a:t>
            </a:r>
          </a:p>
          <a:p>
            <a:r>
              <a:rPr lang="en-US" dirty="0" smtClean="0"/>
              <a:t>Iv </a:t>
            </a:r>
            <a:r>
              <a:rPr lang="en-US" dirty="0" err="1" smtClean="0"/>
              <a:t>paracetamol</a:t>
            </a:r>
            <a:r>
              <a:rPr lang="en-US" dirty="0" smtClean="0"/>
              <a:t> 1g 6 hourly</a:t>
            </a:r>
          </a:p>
          <a:p>
            <a:r>
              <a:rPr lang="en-US" dirty="0" smtClean="0"/>
              <a:t>Iv omeprazole 20mg 12 hourly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7048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IVF normal saline 104ml/hour.</a:t>
            </a:r>
          </a:p>
          <a:p>
            <a:r>
              <a:rPr lang="en-US" dirty="0" smtClean="0"/>
              <a:t>Midazolam infusion @ o.O6mg/kg/hour</a:t>
            </a:r>
          </a:p>
          <a:p>
            <a:r>
              <a:rPr lang="en-US" dirty="0" smtClean="0"/>
              <a:t>Suction ETT prn</a:t>
            </a:r>
          </a:p>
          <a:p>
            <a:r>
              <a:rPr lang="en-US" dirty="0" smtClean="0"/>
              <a:t>Iv furosemide 20mg 12 hourly.</a:t>
            </a:r>
          </a:p>
          <a:p>
            <a:r>
              <a:rPr lang="en-US" dirty="0" smtClean="0"/>
              <a:t>Iv sodium bicarbonate 200mm0l/l </a:t>
            </a:r>
          </a:p>
          <a:p>
            <a:r>
              <a:rPr lang="en-US" dirty="0" smtClean="0"/>
              <a:t>Invite the obstetric team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8753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ABG;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ₚH- 6.93↓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    PO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₂-62mmHg ↓          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PC</a:t>
            </a:r>
            <a:r>
              <a:rPr lang="en-US" dirty="0"/>
              <a:t>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₂- 119.9mmHg↑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HCO₃-24.7mmHg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BE- -7.6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SEUC; Na- 148mmol/l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K- 6.9mmol/l ↑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Cl-115mmol/l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- 1.44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mmol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/l</a:t>
            </a:r>
          </a:p>
          <a:p>
            <a:pPr marL="0" indent="0">
              <a:buNone/>
            </a:pP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601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Iv calcium </a:t>
            </a:r>
            <a:r>
              <a:rPr lang="en-US" dirty="0" err="1" smtClean="0"/>
              <a:t>gluconate</a:t>
            </a:r>
            <a:r>
              <a:rPr lang="en-US" dirty="0" smtClean="0"/>
              <a:t> 10mg given over 10 minutes. </a:t>
            </a:r>
          </a:p>
          <a:p>
            <a:r>
              <a:rPr lang="en-US" dirty="0" smtClean="0"/>
              <a:t>Nebulize with salbutamol </a:t>
            </a:r>
          </a:p>
          <a:p>
            <a:r>
              <a:rPr lang="en-US" dirty="0" smtClean="0"/>
              <a:t>Increase respiratory rate to 25 c/m</a:t>
            </a:r>
          </a:p>
          <a:p>
            <a:r>
              <a:rPr lang="en-US" dirty="0" smtClean="0"/>
              <a:t>Increase tidal volume to 400ml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8057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1220</Words>
  <Application>Microsoft Office PowerPoint</Application>
  <PresentationFormat>Widescreen</PresentationFormat>
  <Paragraphs>130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Office Theme</vt:lpstr>
      <vt:lpstr>ROLE OF CRITICAL CARE UNIT IN PREVENTING MATERNAL MORTALITY: A CASE REPORT.</vt:lpstr>
      <vt:lpstr>Background </vt:lpstr>
      <vt:lpstr>History</vt:lpstr>
      <vt:lpstr>History</vt:lpstr>
      <vt:lpstr>History</vt:lpstr>
      <vt:lpstr>PowerPoint Presentation</vt:lpstr>
      <vt:lpstr>PowerPoint Presentation</vt:lpstr>
      <vt:lpstr>PowerPoint Presentation</vt:lpstr>
      <vt:lpstr>PowerPoint Presentation</vt:lpstr>
      <vt:lpstr>Days 2-7</vt:lpstr>
      <vt:lpstr>PowerPoint Presentation</vt:lpstr>
      <vt:lpstr>PowerPoint Presentation</vt:lpstr>
      <vt:lpstr>Days 8-14</vt:lpstr>
      <vt:lpstr>PowerPoint Presentation</vt:lpstr>
      <vt:lpstr>Days 15-21</vt:lpstr>
      <vt:lpstr>PowerPoint Presentation</vt:lpstr>
      <vt:lpstr>PowerPoint Presentation</vt:lpstr>
      <vt:lpstr>Days 22-28</vt:lpstr>
      <vt:lpstr>PowerPoint Presentation</vt:lpstr>
      <vt:lpstr>Days 29-33</vt:lpstr>
      <vt:lpstr>Conclusion</vt:lpstr>
      <vt:lpstr>References</vt:lpstr>
      <vt:lpstr>Thank you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CASE REPORT SHOWING THE ROLE OF THE ICU IN PREVENTING MATERNAL MORTALITY</dc:title>
  <dc:creator>HP</dc:creator>
  <cp:lastModifiedBy>HP</cp:lastModifiedBy>
  <cp:revision>42</cp:revision>
  <dcterms:created xsi:type="dcterms:W3CDTF">2025-07-07T04:40:41Z</dcterms:created>
  <dcterms:modified xsi:type="dcterms:W3CDTF">2025-07-09T08:34:38Z</dcterms:modified>
</cp:coreProperties>
</file>