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93"/>
  </p:notesMasterIdLst>
  <p:sldIdLst>
    <p:sldId id="256" r:id="rId2"/>
    <p:sldId id="257" r:id="rId3"/>
    <p:sldId id="258" r:id="rId4"/>
    <p:sldId id="259" r:id="rId5"/>
    <p:sldId id="286" r:id="rId6"/>
    <p:sldId id="261" r:id="rId7"/>
    <p:sldId id="262" r:id="rId8"/>
    <p:sldId id="285" r:id="rId9"/>
    <p:sldId id="364" r:id="rId10"/>
    <p:sldId id="355" r:id="rId11"/>
    <p:sldId id="356" r:id="rId12"/>
    <p:sldId id="304" r:id="rId13"/>
    <p:sldId id="380" r:id="rId14"/>
    <p:sldId id="270" r:id="rId15"/>
    <p:sldId id="272" r:id="rId16"/>
    <p:sldId id="273" r:id="rId17"/>
    <p:sldId id="276" r:id="rId18"/>
    <p:sldId id="274" r:id="rId19"/>
    <p:sldId id="278" r:id="rId20"/>
    <p:sldId id="279" r:id="rId21"/>
    <p:sldId id="281" r:id="rId22"/>
    <p:sldId id="367" r:id="rId23"/>
    <p:sldId id="305" r:id="rId24"/>
    <p:sldId id="296" r:id="rId25"/>
    <p:sldId id="385" r:id="rId26"/>
    <p:sldId id="290" r:id="rId27"/>
    <p:sldId id="318" r:id="rId28"/>
    <p:sldId id="321" r:id="rId29"/>
    <p:sldId id="322" r:id="rId30"/>
    <p:sldId id="323" r:id="rId31"/>
    <p:sldId id="324" r:id="rId32"/>
    <p:sldId id="325" r:id="rId33"/>
    <p:sldId id="357" r:id="rId34"/>
    <p:sldId id="329" r:id="rId35"/>
    <p:sldId id="358" r:id="rId36"/>
    <p:sldId id="359" r:id="rId37"/>
    <p:sldId id="360" r:id="rId38"/>
    <p:sldId id="306" r:id="rId39"/>
    <p:sldId id="307" r:id="rId40"/>
    <p:sldId id="309" r:id="rId41"/>
    <p:sldId id="308" r:id="rId42"/>
    <p:sldId id="310" r:id="rId43"/>
    <p:sldId id="375" r:id="rId44"/>
    <p:sldId id="297" r:id="rId45"/>
    <p:sldId id="298" r:id="rId46"/>
    <p:sldId id="302" r:id="rId47"/>
    <p:sldId id="300" r:id="rId48"/>
    <p:sldId id="301" r:id="rId49"/>
    <p:sldId id="295" r:id="rId50"/>
    <p:sldId id="330" r:id="rId51"/>
    <p:sldId id="333" r:id="rId52"/>
    <p:sldId id="331" r:id="rId53"/>
    <p:sldId id="334" r:id="rId54"/>
    <p:sldId id="335" r:id="rId55"/>
    <p:sldId id="336" r:id="rId56"/>
    <p:sldId id="337" r:id="rId57"/>
    <p:sldId id="338" r:id="rId58"/>
    <p:sldId id="339" r:id="rId59"/>
    <p:sldId id="340" r:id="rId60"/>
    <p:sldId id="341" r:id="rId61"/>
    <p:sldId id="345" r:id="rId62"/>
    <p:sldId id="346" r:id="rId63"/>
    <p:sldId id="347" r:id="rId64"/>
    <p:sldId id="348" r:id="rId65"/>
    <p:sldId id="349" r:id="rId66"/>
    <p:sldId id="350" r:id="rId67"/>
    <p:sldId id="351" r:id="rId68"/>
    <p:sldId id="352" r:id="rId69"/>
    <p:sldId id="353" r:id="rId70"/>
    <p:sldId id="354" r:id="rId71"/>
    <p:sldId id="374" r:id="rId72"/>
    <p:sldId id="378" r:id="rId73"/>
    <p:sldId id="376" r:id="rId74"/>
    <p:sldId id="377" r:id="rId75"/>
    <p:sldId id="368" r:id="rId76"/>
    <p:sldId id="369" r:id="rId77"/>
    <p:sldId id="370" r:id="rId78"/>
    <p:sldId id="371" r:id="rId79"/>
    <p:sldId id="379" r:id="rId80"/>
    <p:sldId id="387" r:id="rId81"/>
    <p:sldId id="388" r:id="rId82"/>
    <p:sldId id="389" r:id="rId83"/>
    <p:sldId id="390" r:id="rId84"/>
    <p:sldId id="372" r:id="rId85"/>
    <p:sldId id="373" r:id="rId86"/>
    <p:sldId id="366" r:id="rId87"/>
    <p:sldId id="271" r:id="rId88"/>
    <p:sldId id="392" r:id="rId89"/>
    <p:sldId id="393" r:id="rId90"/>
    <p:sldId id="394" r:id="rId91"/>
    <p:sldId id="386" r:id="rId9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33"/>
  </p:normalViewPr>
  <p:slideViewPr>
    <p:cSldViewPr snapToGrid="0">
      <p:cViewPr varScale="1">
        <p:scale>
          <a:sx n="76" d="100"/>
          <a:sy n="76" d="100"/>
        </p:scale>
        <p:origin x="216" y="4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viewProps" Target="viewProps.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BACA239-0D34-4547-B478-72D57E7BA052}" type="datetimeFigureOut">
              <a:rPr lang="en-US" smtClean="0"/>
              <a:t>7/8/25</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ADE3F67-6193-DE4F-95C4-91864EFB3987}" type="slidenum">
              <a:rPr lang="en-US" smtClean="0"/>
              <a:t>‹#›</a:t>
            </a:fld>
            <a:endParaRPr lang="en-US" dirty="0"/>
          </a:p>
        </p:txBody>
      </p:sp>
    </p:spTree>
    <p:extLst>
      <p:ext uri="{BB962C8B-B14F-4D97-AF65-F5344CB8AC3E}">
        <p14:creationId xmlns:p14="http://schemas.microsoft.com/office/powerpoint/2010/main" val="27314980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ADE3F67-6193-DE4F-95C4-91864EFB3987}" type="slidenum">
              <a:rPr lang="en-US" smtClean="0"/>
              <a:t>89</a:t>
            </a:fld>
            <a:endParaRPr lang="en-US" dirty="0"/>
          </a:p>
        </p:txBody>
      </p:sp>
    </p:spTree>
    <p:extLst>
      <p:ext uri="{BB962C8B-B14F-4D97-AF65-F5344CB8AC3E}">
        <p14:creationId xmlns:p14="http://schemas.microsoft.com/office/powerpoint/2010/main" val="26256557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23F3CC-2D38-D4C6-20D8-40B4DE3D6B2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25FC4C0-CF1F-7A94-9D9A-BCC37215C21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F4F92C9-C349-09BD-0E61-F7EA4246437F}"/>
              </a:ext>
            </a:extLst>
          </p:cNvPr>
          <p:cNvSpPr>
            <a:spLocks noGrp="1"/>
          </p:cNvSpPr>
          <p:nvPr>
            <p:ph type="dt" sz="half" idx="10"/>
          </p:nvPr>
        </p:nvSpPr>
        <p:spPr/>
        <p:txBody>
          <a:bodyPr/>
          <a:lstStyle/>
          <a:p>
            <a:fld id="{10C41F1B-E7D8-2444-9ACE-D7F10A5E377A}" type="datetime1">
              <a:rPr lang="en-US" smtClean="0"/>
              <a:t>7/8/25</a:t>
            </a:fld>
            <a:endParaRPr lang="en-US" dirty="0"/>
          </a:p>
        </p:txBody>
      </p:sp>
      <p:sp>
        <p:nvSpPr>
          <p:cNvPr id="5" name="Footer Placeholder 4">
            <a:extLst>
              <a:ext uri="{FF2B5EF4-FFF2-40B4-BE49-F238E27FC236}">
                <a16:creationId xmlns:a16="http://schemas.microsoft.com/office/drawing/2014/main" id="{1683387D-B408-C4A8-F5A3-3C5326E8CAFE}"/>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B71EF8D5-27DE-60BA-25CC-D88C44248975}"/>
              </a:ext>
            </a:extLst>
          </p:cNvPr>
          <p:cNvSpPr>
            <a:spLocks noGrp="1"/>
          </p:cNvSpPr>
          <p:nvPr>
            <p:ph type="sldNum" sz="quarter" idx="12"/>
          </p:nvPr>
        </p:nvSpPr>
        <p:spPr/>
        <p:txBody>
          <a:bodyPr/>
          <a:lstStyle/>
          <a:p>
            <a:fld id="{F2470D81-574F-3442-A5D6-575854D537C6}" type="slidenum">
              <a:rPr lang="en-US" smtClean="0"/>
              <a:t>‹#›</a:t>
            </a:fld>
            <a:endParaRPr lang="en-US" dirty="0"/>
          </a:p>
        </p:txBody>
      </p:sp>
    </p:spTree>
    <p:extLst>
      <p:ext uri="{BB962C8B-B14F-4D97-AF65-F5344CB8AC3E}">
        <p14:creationId xmlns:p14="http://schemas.microsoft.com/office/powerpoint/2010/main" val="983591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F7E7B5-5E5D-4C8E-DB9E-CF4D9F31793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9C58C99B-4A44-A1ED-16C8-289BC35D45C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656D30B-2B12-4B56-3009-673039B1D212}"/>
              </a:ext>
            </a:extLst>
          </p:cNvPr>
          <p:cNvSpPr>
            <a:spLocks noGrp="1"/>
          </p:cNvSpPr>
          <p:nvPr>
            <p:ph type="dt" sz="half" idx="10"/>
          </p:nvPr>
        </p:nvSpPr>
        <p:spPr/>
        <p:txBody>
          <a:bodyPr/>
          <a:lstStyle/>
          <a:p>
            <a:fld id="{5DC4917F-94A1-264B-B1AE-271711555872}" type="datetime1">
              <a:rPr lang="en-US" smtClean="0"/>
              <a:t>7/8/25</a:t>
            </a:fld>
            <a:endParaRPr lang="en-US" dirty="0"/>
          </a:p>
        </p:txBody>
      </p:sp>
      <p:sp>
        <p:nvSpPr>
          <p:cNvPr id="5" name="Footer Placeholder 4">
            <a:extLst>
              <a:ext uri="{FF2B5EF4-FFF2-40B4-BE49-F238E27FC236}">
                <a16:creationId xmlns:a16="http://schemas.microsoft.com/office/drawing/2014/main" id="{D78774A4-22B9-237E-0798-F7B77DB3E3BC}"/>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9D0E1E42-9B51-2BEF-B149-83B3F566639E}"/>
              </a:ext>
            </a:extLst>
          </p:cNvPr>
          <p:cNvSpPr>
            <a:spLocks noGrp="1"/>
          </p:cNvSpPr>
          <p:nvPr>
            <p:ph type="sldNum" sz="quarter" idx="12"/>
          </p:nvPr>
        </p:nvSpPr>
        <p:spPr/>
        <p:txBody>
          <a:bodyPr/>
          <a:lstStyle/>
          <a:p>
            <a:fld id="{F2470D81-574F-3442-A5D6-575854D537C6}" type="slidenum">
              <a:rPr lang="en-US" smtClean="0"/>
              <a:t>‹#›</a:t>
            </a:fld>
            <a:endParaRPr lang="en-US" dirty="0"/>
          </a:p>
        </p:txBody>
      </p:sp>
    </p:spTree>
    <p:extLst>
      <p:ext uri="{BB962C8B-B14F-4D97-AF65-F5344CB8AC3E}">
        <p14:creationId xmlns:p14="http://schemas.microsoft.com/office/powerpoint/2010/main" val="1407870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C6040CE-0F0B-0156-86C2-DD9F20E328EF}"/>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9CEC8FD-A817-CF8E-3377-161F4621D68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E901C16-F570-1EDD-4EF7-F8DF51B4BE6D}"/>
              </a:ext>
            </a:extLst>
          </p:cNvPr>
          <p:cNvSpPr>
            <a:spLocks noGrp="1"/>
          </p:cNvSpPr>
          <p:nvPr>
            <p:ph type="dt" sz="half" idx="10"/>
          </p:nvPr>
        </p:nvSpPr>
        <p:spPr/>
        <p:txBody>
          <a:bodyPr/>
          <a:lstStyle/>
          <a:p>
            <a:fld id="{07F3806B-E589-B44A-AD08-A58DFD0D1B7C}" type="datetime1">
              <a:rPr lang="en-US" smtClean="0"/>
              <a:t>7/8/25</a:t>
            </a:fld>
            <a:endParaRPr lang="en-US" dirty="0"/>
          </a:p>
        </p:txBody>
      </p:sp>
      <p:sp>
        <p:nvSpPr>
          <p:cNvPr id="5" name="Footer Placeholder 4">
            <a:extLst>
              <a:ext uri="{FF2B5EF4-FFF2-40B4-BE49-F238E27FC236}">
                <a16:creationId xmlns:a16="http://schemas.microsoft.com/office/drawing/2014/main" id="{B9C4598B-E35A-C09C-CFBB-F7191906777E}"/>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6A9E26E6-A37A-1227-0058-929EB3B7693D}"/>
              </a:ext>
            </a:extLst>
          </p:cNvPr>
          <p:cNvSpPr>
            <a:spLocks noGrp="1"/>
          </p:cNvSpPr>
          <p:nvPr>
            <p:ph type="sldNum" sz="quarter" idx="12"/>
          </p:nvPr>
        </p:nvSpPr>
        <p:spPr/>
        <p:txBody>
          <a:bodyPr/>
          <a:lstStyle/>
          <a:p>
            <a:fld id="{F2470D81-574F-3442-A5D6-575854D537C6}" type="slidenum">
              <a:rPr lang="en-US" smtClean="0"/>
              <a:t>‹#›</a:t>
            </a:fld>
            <a:endParaRPr lang="en-US" dirty="0"/>
          </a:p>
        </p:txBody>
      </p:sp>
    </p:spTree>
    <p:extLst>
      <p:ext uri="{BB962C8B-B14F-4D97-AF65-F5344CB8AC3E}">
        <p14:creationId xmlns:p14="http://schemas.microsoft.com/office/powerpoint/2010/main" val="18526517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C3E6E4-908B-C0BF-185D-5BD257C1A6C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54F13BB-255D-B2C3-1923-4CD7C0F0BDE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2F79717-C1CC-CE71-AE9F-BCB7BA662945}"/>
              </a:ext>
            </a:extLst>
          </p:cNvPr>
          <p:cNvSpPr>
            <a:spLocks noGrp="1"/>
          </p:cNvSpPr>
          <p:nvPr>
            <p:ph type="dt" sz="half" idx="10"/>
          </p:nvPr>
        </p:nvSpPr>
        <p:spPr/>
        <p:txBody>
          <a:bodyPr/>
          <a:lstStyle/>
          <a:p>
            <a:fld id="{A511D331-B501-914B-B3F5-23D23CE52723}" type="datetime1">
              <a:rPr lang="en-US" smtClean="0"/>
              <a:t>7/8/25</a:t>
            </a:fld>
            <a:endParaRPr lang="en-US" dirty="0"/>
          </a:p>
        </p:txBody>
      </p:sp>
      <p:sp>
        <p:nvSpPr>
          <p:cNvPr id="5" name="Footer Placeholder 4">
            <a:extLst>
              <a:ext uri="{FF2B5EF4-FFF2-40B4-BE49-F238E27FC236}">
                <a16:creationId xmlns:a16="http://schemas.microsoft.com/office/drawing/2014/main" id="{28E1A453-2A9F-E1FA-9CAF-C3DCC1648201}"/>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46697075-ACFF-D0FB-C93D-50B0B921C67A}"/>
              </a:ext>
            </a:extLst>
          </p:cNvPr>
          <p:cNvSpPr>
            <a:spLocks noGrp="1"/>
          </p:cNvSpPr>
          <p:nvPr>
            <p:ph type="sldNum" sz="quarter" idx="12"/>
          </p:nvPr>
        </p:nvSpPr>
        <p:spPr/>
        <p:txBody>
          <a:bodyPr/>
          <a:lstStyle/>
          <a:p>
            <a:fld id="{F2470D81-574F-3442-A5D6-575854D537C6}" type="slidenum">
              <a:rPr lang="en-US" smtClean="0"/>
              <a:t>‹#›</a:t>
            </a:fld>
            <a:endParaRPr lang="en-US" dirty="0"/>
          </a:p>
        </p:txBody>
      </p:sp>
    </p:spTree>
    <p:extLst>
      <p:ext uri="{BB962C8B-B14F-4D97-AF65-F5344CB8AC3E}">
        <p14:creationId xmlns:p14="http://schemas.microsoft.com/office/powerpoint/2010/main" val="8616815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BD311F-EF54-8F53-A70B-16F99E160B3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094DC9E-CFC7-E103-EF54-DA53D391767E}"/>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FCA758D-AC48-BA88-72D8-AEFF2C4E377D}"/>
              </a:ext>
            </a:extLst>
          </p:cNvPr>
          <p:cNvSpPr>
            <a:spLocks noGrp="1"/>
          </p:cNvSpPr>
          <p:nvPr>
            <p:ph type="dt" sz="half" idx="10"/>
          </p:nvPr>
        </p:nvSpPr>
        <p:spPr/>
        <p:txBody>
          <a:bodyPr/>
          <a:lstStyle/>
          <a:p>
            <a:fld id="{77485AC8-0195-7B4C-B0FD-2AA8A526B4A7}" type="datetime1">
              <a:rPr lang="en-US" smtClean="0"/>
              <a:t>7/8/25</a:t>
            </a:fld>
            <a:endParaRPr lang="en-US" dirty="0"/>
          </a:p>
        </p:txBody>
      </p:sp>
      <p:sp>
        <p:nvSpPr>
          <p:cNvPr id="5" name="Footer Placeholder 4">
            <a:extLst>
              <a:ext uri="{FF2B5EF4-FFF2-40B4-BE49-F238E27FC236}">
                <a16:creationId xmlns:a16="http://schemas.microsoft.com/office/drawing/2014/main" id="{1F9E47AC-07C6-4237-33A9-32A5AF48E167}"/>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C9151682-0BC1-83C6-89D0-0C8B3F2C4293}"/>
              </a:ext>
            </a:extLst>
          </p:cNvPr>
          <p:cNvSpPr>
            <a:spLocks noGrp="1"/>
          </p:cNvSpPr>
          <p:nvPr>
            <p:ph type="sldNum" sz="quarter" idx="12"/>
          </p:nvPr>
        </p:nvSpPr>
        <p:spPr/>
        <p:txBody>
          <a:bodyPr/>
          <a:lstStyle/>
          <a:p>
            <a:fld id="{F2470D81-574F-3442-A5D6-575854D537C6}" type="slidenum">
              <a:rPr lang="en-US" smtClean="0"/>
              <a:t>‹#›</a:t>
            </a:fld>
            <a:endParaRPr lang="en-US" dirty="0"/>
          </a:p>
        </p:txBody>
      </p:sp>
    </p:spTree>
    <p:extLst>
      <p:ext uri="{BB962C8B-B14F-4D97-AF65-F5344CB8AC3E}">
        <p14:creationId xmlns:p14="http://schemas.microsoft.com/office/powerpoint/2010/main" val="11375448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28AFC4-4A99-54C6-B417-565C98BF719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929CD6A-27E0-6817-2A53-B855D96C0EA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5E775EC-2E29-29FF-88FC-D899D5DF6CB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20B372A-80C8-12C5-C4A8-FA132F683075}"/>
              </a:ext>
            </a:extLst>
          </p:cNvPr>
          <p:cNvSpPr>
            <a:spLocks noGrp="1"/>
          </p:cNvSpPr>
          <p:nvPr>
            <p:ph type="dt" sz="half" idx="10"/>
          </p:nvPr>
        </p:nvSpPr>
        <p:spPr/>
        <p:txBody>
          <a:bodyPr/>
          <a:lstStyle/>
          <a:p>
            <a:fld id="{C522E438-EBA1-5442-BA52-2E7CD52B4906}" type="datetime1">
              <a:rPr lang="en-US" smtClean="0"/>
              <a:t>7/8/25</a:t>
            </a:fld>
            <a:endParaRPr lang="en-US" dirty="0"/>
          </a:p>
        </p:txBody>
      </p:sp>
      <p:sp>
        <p:nvSpPr>
          <p:cNvPr id="6" name="Footer Placeholder 5">
            <a:extLst>
              <a:ext uri="{FF2B5EF4-FFF2-40B4-BE49-F238E27FC236}">
                <a16:creationId xmlns:a16="http://schemas.microsoft.com/office/drawing/2014/main" id="{AA40C828-249C-DFD7-B731-DBA1D932FE88}"/>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C8F3A72B-619C-FD76-93D5-C6909856A8AA}"/>
              </a:ext>
            </a:extLst>
          </p:cNvPr>
          <p:cNvSpPr>
            <a:spLocks noGrp="1"/>
          </p:cNvSpPr>
          <p:nvPr>
            <p:ph type="sldNum" sz="quarter" idx="12"/>
          </p:nvPr>
        </p:nvSpPr>
        <p:spPr/>
        <p:txBody>
          <a:bodyPr/>
          <a:lstStyle/>
          <a:p>
            <a:fld id="{F2470D81-574F-3442-A5D6-575854D537C6}" type="slidenum">
              <a:rPr lang="en-US" smtClean="0"/>
              <a:t>‹#›</a:t>
            </a:fld>
            <a:endParaRPr lang="en-US" dirty="0"/>
          </a:p>
        </p:txBody>
      </p:sp>
    </p:spTree>
    <p:extLst>
      <p:ext uri="{BB962C8B-B14F-4D97-AF65-F5344CB8AC3E}">
        <p14:creationId xmlns:p14="http://schemas.microsoft.com/office/powerpoint/2010/main" val="27079809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02B9F8-8E5F-661B-FA48-3B682832E9A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94733EE-ABCA-0E7F-A0FE-FCFD7368EED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3D31778-76AA-006D-B61B-F668F31AAEB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D7385E4-E07E-EE47-4C07-0867DF3A931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BAA3BEB-2876-3786-18E2-DAFE9AA0BCA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BD7CEC0-92E8-5329-D35E-28C925A1FBA8}"/>
              </a:ext>
            </a:extLst>
          </p:cNvPr>
          <p:cNvSpPr>
            <a:spLocks noGrp="1"/>
          </p:cNvSpPr>
          <p:nvPr>
            <p:ph type="dt" sz="half" idx="10"/>
          </p:nvPr>
        </p:nvSpPr>
        <p:spPr/>
        <p:txBody>
          <a:bodyPr/>
          <a:lstStyle/>
          <a:p>
            <a:fld id="{AE34B8A2-D74A-BA45-AA8F-ADC99C1F74B5}" type="datetime1">
              <a:rPr lang="en-US" smtClean="0"/>
              <a:t>7/8/25</a:t>
            </a:fld>
            <a:endParaRPr lang="en-US" dirty="0"/>
          </a:p>
        </p:txBody>
      </p:sp>
      <p:sp>
        <p:nvSpPr>
          <p:cNvPr id="8" name="Footer Placeholder 7">
            <a:extLst>
              <a:ext uri="{FF2B5EF4-FFF2-40B4-BE49-F238E27FC236}">
                <a16:creationId xmlns:a16="http://schemas.microsoft.com/office/drawing/2014/main" id="{9BB5F036-F470-A8E0-E2B3-97555F9C5FF3}"/>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D8A48459-CC50-E3A4-172E-FEC952864448}"/>
              </a:ext>
            </a:extLst>
          </p:cNvPr>
          <p:cNvSpPr>
            <a:spLocks noGrp="1"/>
          </p:cNvSpPr>
          <p:nvPr>
            <p:ph type="sldNum" sz="quarter" idx="12"/>
          </p:nvPr>
        </p:nvSpPr>
        <p:spPr/>
        <p:txBody>
          <a:bodyPr/>
          <a:lstStyle/>
          <a:p>
            <a:fld id="{F2470D81-574F-3442-A5D6-575854D537C6}" type="slidenum">
              <a:rPr lang="en-US" smtClean="0"/>
              <a:t>‹#›</a:t>
            </a:fld>
            <a:endParaRPr lang="en-US" dirty="0"/>
          </a:p>
        </p:txBody>
      </p:sp>
    </p:spTree>
    <p:extLst>
      <p:ext uri="{BB962C8B-B14F-4D97-AF65-F5344CB8AC3E}">
        <p14:creationId xmlns:p14="http://schemas.microsoft.com/office/powerpoint/2010/main" val="40277717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A71EE2-E328-2338-FB74-F840B91EE01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9B0E1BB-3D63-7528-DB69-6AFA3C7EABD7}"/>
              </a:ext>
            </a:extLst>
          </p:cNvPr>
          <p:cNvSpPr>
            <a:spLocks noGrp="1"/>
          </p:cNvSpPr>
          <p:nvPr>
            <p:ph type="dt" sz="half" idx="10"/>
          </p:nvPr>
        </p:nvSpPr>
        <p:spPr/>
        <p:txBody>
          <a:bodyPr/>
          <a:lstStyle/>
          <a:p>
            <a:fld id="{920470B7-5699-4B4E-9110-22A8D8A3B906}" type="datetime1">
              <a:rPr lang="en-US" smtClean="0"/>
              <a:t>7/8/25</a:t>
            </a:fld>
            <a:endParaRPr lang="en-US" dirty="0"/>
          </a:p>
        </p:txBody>
      </p:sp>
      <p:sp>
        <p:nvSpPr>
          <p:cNvPr id="4" name="Footer Placeholder 3">
            <a:extLst>
              <a:ext uri="{FF2B5EF4-FFF2-40B4-BE49-F238E27FC236}">
                <a16:creationId xmlns:a16="http://schemas.microsoft.com/office/drawing/2014/main" id="{8555040E-0DF3-212F-47DC-877D2E45EE97}"/>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21F87C97-82BD-9FAE-1B34-C531E2431172}"/>
              </a:ext>
            </a:extLst>
          </p:cNvPr>
          <p:cNvSpPr>
            <a:spLocks noGrp="1"/>
          </p:cNvSpPr>
          <p:nvPr>
            <p:ph type="sldNum" sz="quarter" idx="12"/>
          </p:nvPr>
        </p:nvSpPr>
        <p:spPr/>
        <p:txBody>
          <a:bodyPr/>
          <a:lstStyle/>
          <a:p>
            <a:fld id="{F2470D81-574F-3442-A5D6-575854D537C6}" type="slidenum">
              <a:rPr lang="en-US" smtClean="0"/>
              <a:t>‹#›</a:t>
            </a:fld>
            <a:endParaRPr lang="en-US" dirty="0"/>
          </a:p>
        </p:txBody>
      </p:sp>
    </p:spTree>
    <p:extLst>
      <p:ext uri="{BB962C8B-B14F-4D97-AF65-F5344CB8AC3E}">
        <p14:creationId xmlns:p14="http://schemas.microsoft.com/office/powerpoint/2010/main" val="12902119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8A97831-8AF8-B992-D932-CA6390422594}"/>
              </a:ext>
            </a:extLst>
          </p:cNvPr>
          <p:cNvSpPr>
            <a:spLocks noGrp="1"/>
          </p:cNvSpPr>
          <p:nvPr>
            <p:ph type="dt" sz="half" idx="10"/>
          </p:nvPr>
        </p:nvSpPr>
        <p:spPr/>
        <p:txBody>
          <a:bodyPr/>
          <a:lstStyle/>
          <a:p>
            <a:fld id="{A30C34DF-D94E-804F-8C86-5610585D80F5}" type="datetime1">
              <a:rPr lang="en-US" smtClean="0"/>
              <a:t>7/8/25</a:t>
            </a:fld>
            <a:endParaRPr lang="en-US" dirty="0"/>
          </a:p>
        </p:txBody>
      </p:sp>
      <p:sp>
        <p:nvSpPr>
          <p:cNvPr id="3" name="Footer Placeholder 2">
            <a:extLst>
              <a:ext uri="{FF2B5EF4-FFF2-40B4-BE49-F238E27FC236}">
                <a16:creationId xmlns:a16="http://schemas.microsoft.com/office/drawing/2014/main" id="{584DBA5C-0C0C-7DB0-4D51-FAC5CB0F7483}"/>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4EF73306-CE61-7E00-035A-5294F63A5309}"/>
              </a:ext>
            </a:extLst>
          </p:cNvPr>
          <p:cNvSpPr>
            <a:spLocks noGrp="1"/>
          </p:cNvSpPr>
          <p:nvPr>
            <p:ph type="sldNum" sz="quarter" idx="12"/>
          </p:nvPr>
        </p:nvSpPr>
        <p:spPr/>
        <p:txBody>
          <a:bodyPr/>
          <a:lstStyle/>
          <a:p>
            <a:fld id="{F2470D81-574F-3442-A5D6-575854D537C6}" type="slidenum">
              <a:rPr lang="en-US" smtClean="0"/>
              <a:t>‹#›</a:t>
            </a:fld>
            <a:endParaRPr lang="en-US" dirty="0"/>
          </a:p>
        </p:txBody>
      </p:sp>
    </p:spTree>
    <p:extLst>
      <p:ext uri="{BB962C8B-B14F-4D97-AF65-F5344CB8AC3E}">
        <p14:creationId xmlns:p14="http://schemas.microsoft.com/office/powerpoint/2010/main" val="862020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9FE0D7-5C10-5FDF-DB4E-66F0C14ADC1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39B0ECE-AAB6-88CC-C4CD-6A67E5A56EB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173098F-3F7D-5D42-4D3C-CDDAF81F643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4076999-0E18-B7E7-9A83-48A0198CEDFC}"/>
              </a:ext>
            </a:extLst>
          </p:cNvPr>
          <p:cNvSpPr>
            <a:spLocks noGrp="1"/>
          </p:cNvSpPr>
          <p:nvPr>
            <p:ph type="dt" sz="half" idx="10"/>
          </p:nvPr>
        </p:nvSpPr>
        <p:spPr/>
        <p:txBody>
          <a:bodyPr/>
          <a:lstStyle/>
          <a:p>
            <a:fld id="{DF406C1E-DE1F-4841-B465-4D85DF349A64}" type="datetime1">
              <a:rPr lang="en-US" smtClean="0"/>
              <a:t>7/8/25</a:t>
            </a:fld>
            <a:endParaRPr lang="en-US" dirty="0"/>
          </a:p>
        </p:txBody>
      </p:sp>
      <p:sp>
        <p:nvSpPr>
          <p:cNvPr id="6" name="Footer Placeholder 5">
            <a:extLst>
              <a:ext uri="{FF2B5EF4-FFF2-40B4-BE49-F238E27FC236}">
                <a16:creationId xmlns:a16="http://schemas.microsoft.com/office/drawing/2014/main" id="{7086236D-B3AF-5C2F-B0E8-EAAB83F30336}"/>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FBA3B4B1-1547-CF7F-A331-488E13249E9A}"/>
              </a:ext>
            </a:extLst>
          </p:cNvPr>
          <p:cNvSpPr>
            <a:spLocks noGrp="1"/>
          </p:cNvSpPr>
          <p:nvPr>
            <p:ph type="sldNum" sz="quarter" idx="12"/>
          </p:nvPr>
        </p:nvSpPr>
        <p:spPr/>
        <p:txBody>
          <a:bodyPr/>
          <a:lstStyle/>
          <a:p>
            <a:fld id="{F2470D81-574F-3442-A5D6-575854D537C6}" type="slidenum">
              <a:rPr lang="en-US" smtClean="0"/>
              <a:t>‹#›</a:t>
            </a:fld>
            <a:endParaRPr lang="en-US" dirty="0"/>
          </a:p>
        </p:txBody>
      </p:sp>
    </p:spTree>
    <p:extLst>
      <p:ext uri="{BB962C8B-B14F-4D97-AF65-F5344CB8AC3E}">
        <p14:creationId xmlns:p14="http://schemas.microsoft.com/office/powerpoint/2010/main" val="15791570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67FCF-9ABD-8023-17A0-317B119F664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EEDC3EA-DFAA-2363-120B-DC72707798A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19FFB5BB-C9AF-2A2C-2895-3AEC6B17880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5E7C11C-E53D-E671-C241-EF91F4EB6F9A}"/>
              </a:ext>
            </a:extLst>
          </p:cNvPr>
          <p:cNvSpPr>
            <a:spLocks noGrp="1"/>
          </p:cNvSpPr>
          <p:nvPr>
            <p:ph type="dt" sz="half" idx="10"/>
          </p:nvPr>
        </p:nvSpPr>
        <p:spPr/>
        <p:txBody>
          <a:bodyPr/>
          <a:lstStyle/>
          <a:p>
            <a:fld id="{3EB292B1-8723-7341-9254-667FAFE50CFA}" type="datetime1">
              <a:rPr lang="en-US" smtClean="0"/>
              <a:t>7/8/25</a:t>
            </a:fld>
            <a:endParaRPr lang="en-US" dirty="0"/>
          </a:p>
        </p:txBody>
      </p:sp>
      <p:sp>
        <p:nvSpPr>
          <p:cNvPr id="6" name="Footer Placeholder 5">
            <a:extLst>
              <a:ext uri="{FF2B5EF4-FFF2-40B4-BE49-F238E27FC236}">
                <a16:creationId xmlns:a16="http://schemas.microsoft.com/office/drawing/2014/main" id="{80002800-354F-AC58-4A7E-54D341ED9381}"/>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CC113DA9-1369-B783-BF80-B5B37557C3D3}"/>
              </a:ext>
            </a:extLst>
          </p:cNvPr>
          <p:cNvSpPr>
            <a:spLocks noGrp="1"/>
          </p:cNvSpPr>
          <p:nvPr>
            <p:ph type="sldNum" sz="quarter" idx="12"/>
          </p:nvPr>
        </p:nvSpPr>
        <p:spPr/>
        <p:txBody>
          <a:bodyPr/>
          <a:lstStyle/>
          <a:p>
            <a:fld id="{F2470D81-574F-3442-A5D6-575854D537C6}" type="slidenum">
              <a:rPr lang="en-US" smtClean="0"/>
              <a:t>‹#›</a:t>
            </a:fld>
            <a:endParaRPr lang="en-US" dirty="0"/>
          </a:p>
        </p:txBody>
      </p:sp>
    </p:spTree>
    <p:extLst>
      <p:ext uri="{BB962C8B-B14F-4D97-AF65-F5344CB8AC3E}">
        <p14:creationId xmlns:p14="http://schemas.microsoft.com/office/powerpoint/2010/main" val="39276527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906899D-5FE0-8AD6-A33C-4F81BE31717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1DD2B84-CC58-8395-86E5-F45417A4C23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803343D-E09A-8259-79CD-D75FD674E9A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366BF00F-C86A-6743-B2F8-35339FD39A09}" type="datetime1">
              <a:rPr lang="en-US" smtClean="0"/>
              <a:t>7/8/25</a:t>
            </a:fld>
            <a:endParaRPr lang="en-US" dirty="0"/>
          </a:p>
        </p:txBody>
      </p:sp>
      <p:sp>
        <p:nvSpPr>
          <p:cNvPr id="5" name="Footer Placeholder 4">
            <a:extLst>
              <a:ext uri="{FF2B5EF4-FFF2-40B4-BE49-F238E27FC236}">
                <a16:creationId xmlns:a16="http://schemas.microsoft.com/office/drawing/2014/main" id="{DCFC44C2-9524-3BB4-61F9-81F671462B1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dirty="0"/>
          </a:p>
        </p:txBody>
      </p:sp>
      <p:sp>
        <p:nvSpPr>
          <p:cNvPr id="6" name="Slide Number Placeholder 5">
            <a:extLst>
              <a:ext uri="{FF2B5EF4-FFF2-40B4-BE49-F238E27FC236}">
                <a16:creationId xmlns:a16="http://schemas.microsoft.com/office/drawing/2014/main" id="{57CACBA0-277A-7915-707E-CACC50259A4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F2470D81-574F-3442-A5D6-575854D537C6}" type="slidenum">
              <a:rPr lang="en-US" smtClean="0"/>
              <a:t>‹#›</a:t>
            </a:fld>
            <a:endParaRPr lang="en-US" dirty="0"/>
          </a:p>
        </p:txBody>
      </p:sp>
    </p:spTree>
    <p:extLst>
      <p:ext uri="{BB962C8B-B14F-4D97-AF65-F5344CB8AC3E}">
        <p14:creationId xmlns:p14="http://schemas.microsoft.com/office/powerpoint/2010/main" val="9889071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E41DE4-F069-7977-FC19-B78EEEED5046}"/>
              </a:ext>
            </a:extLst>
          </p:cNvPr>
          <p:cNvSpPr>
            <a:spLocks noGrp="1"/>
          </p:cNvSpPr>
          <p:nvPr>
            <p:ph type="ctrTitle"/>
          </p:nvPr>
        </p:nvSpPr>
        <p:spPr/>
        <p:txBody>
          <a:bodyPr/>
          <a:lstStyle/>
          <a:p>
            <a:r>
              <a:rPr lang="en-US" dirty="0"/>
              <a:t>CARDIAC CRITICAL CARE</a:t>
            </a:r>
          </a:p>
        </p:txBody>
      </p:sp>
      <p:sp>
        <p:nvSpPr>
          <p:cNvPr id="3" name="Subtitle 2">
            <a:extLst>
              <a:ext uri="{FF2B5EF4-FFF2-40B4-BE49-F238E27FC236}">
                <a16:creationId xmlns:a16="http://schemas.microsoft.com/office/drawing/2014/main" id="{4FC08655-ED0E-30E8-EE7C-D97812659C3F}"/>
              </a:ext>
            </a:extLst>
          </p:cNvPr>
          <p:cNvSpPr>
            <a:spLocks noGrp="1"/>
          </p:cNvSpPr>
          <p:nvPr>
            <p:ph type="subTitle" idx="1"/>
          </p:nvPr>
        </p:nvSpPr>
        <p:spPr/>
        <p:txBody>
          <a:bodyPr/>
          <a:lstStyle/>
          <a:p>
            <a:r>
              <a:rPr lang="en-US" dirty="0"/>
              <a:t>DR. JONATHAN NWILOH</a:t>
            </a:r>
          </a:p>
          <a:p>
            <a:r>
              <a:rPr lang="en-US" dirty="0"/>
              <a:t>CONSULTANT CARDIOTHORACIC SURGEON</a:t>
            </a:r>
          </a:p>
        </p:txBody>
      </p:sp>
      <p:pic>
        <p:nvPicPr>
          <p:cNvPr id="10" name="Picture 9" descr="A logo for a charity&#10;&#10;Description automatically generated">
            <a:extLst>
              <a:ext uri="{FF2B5EF4-FFF2-40B4-BE49-F238E27FC236}">
                <a16:creationId xmlns:a16="http://schemas.microsoft.com/office/drawing/2014/main" id="{CA2F9842-2D90-67C5-0D4A-EFC0C1AF9BD8}"/>
              </a:ext>
            </a:extLst>
          </p:cNvPr>
          <p:cNvPicPr>
            <a:picLocks noChangeAspect="1"/>
          </p:cNvPicPr>
          <p:nvPr/>
        </p:nvPicPr>
        <p:blipFill>
          <a:blip r:embed="rId2"/>
          <a:stretch>
            <a:fillRect/>
          </a:stretch>
        </p:blipFill>
        <p:spPr>
          <a:xfrm>
            <a:off x="9268920" y="4980489"/>
            <a:ext cx="2482850" cy="1740986"/>
          </a:xfrm>
          <a:prstGeom prst="rect">
            <a:avLst/>
          </a:prstGeom>
        </p:spPr>
      </p:pic>
    </p:spTree>
    <p:extLst>
      <p:ext uri="{BB962C8B-B14F-4D97-AF65-F5344CB8AC3E}">
        <p14:creationId xmlns:p14="http://schemas.microsoft.com/office/powerpoint/2010/main" val="300721785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FC66E8CB-2A71-E2EA-16DD-26237986BD95}"/>
              </a:ext>
            </a:extLst>
          </p:cNvPr>
          <p:cNvPicPr>
            <a:picLocks noGrp="1" noChangeAspect="1"/>
          </p:cNvPicPr>
          <p:nvPr>
            <p:ph idx="1"/>
          </p:nvPr>
        </p:nvPicPr>
        <p:blipFill>
          <a:blip r:embed="rId2"/>
          <a:stretch>
            <a:fillRect/>
          </a:stretch>
        </p:blipFill>
        <p:spPr>
          <a:xfrm>
            <a:off x="838200" y="331076"/>
            <a:ext cx="10515600" cy="6526924"/>
          </a:xfrm>
          <a:prstGeom prst="rect">
            <a:avLst/>
          </a:prstGeom>
        </p:spPr>
      </p:pic>
    </p:spTree>
    <p:extLst>
      <p:ext uri="{BB962C8B-B14F-4D97-AF65-F5344CB8AC3E}">
        <p14:creationId xmlns:p14="http://schemas.microsoft.com/office/powerpoint/2010/main" val="33826012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21D6BB-234F-B3B7-9225-E8931AE7AB58}"/>
              </a:ext>
            </a:extLst>
          </p:cNvPr>
          <p:cNvSpPr>
            <a:spLocks noGrp="1"/>
          </p:cNvSpPr>
          <p:nvPr>
            <p:ph type="title"/>
          </p:nvPr>
        </p:nvSpPr>
        <p:spPr/>
        <p:txBody>
          <a:bodyPr>
            <a:normAutofit fontScale="90000"/>
          </a:bodyPr>
          <a:lstStyle/>
          <a:p>
            <a:r>
              <a:rPr lang="en-US" dirty="0"/>
              <a:t>Human Factors and Human Nature in Cardiothoracic  Surgery – Ann Thora Surg 2016</a:t>
            </a:r>
          </a:p>
        </p:txBody>
      </p:sp>
      <p:sp>
        <p:nvSpPr>
          <p:cNvPr id="3" name="Content Placeholder 2">
            <a:extLst>
              <a:ext uri="{FF2B5EF4-FFF2-40B4-BE49-F238E27FC236}">
                <a16:creationId xmlns:a16="http://schemas.microsoft.com/office/drawing/2014/main" id="{08FEA595-A8AC-AD95-466E-A6D0BE514C23}"/>
              </a:ext>
            </a:extLst>
          </p:cNvPr>
          <p:cNvSpPr>
            <a:spLocks noGrp="1"/>
          </p:cNvSpPr>
          <p:nvPr>
            <p:ph idx="1"/>
          </p:nvPr>
        </p:nvSpPr>
        <p:spPr/>
        <p:txBody>
          <a:bodyPr/>
          <a:lstStyle/>
          <a:p>
            <a:r>
              <a:rPr lang="en-US" dirty="0"/>
              <a:t>Estimated that 54% of the adverse events in patients undergoing surgery are preventable</a:t>
            </a:r>
          </a:p>
          <a:p>
            <a:r>
              <a:rPr lang="en-US" dirty="0"/>
              <a:t>Patient safety programs have targeted potential failure points within the system  such as ;</a:t>
            </a:r>
          </a:p>
          <a:p>
            <a:r>
              <a:rPr lang="en-US" dirty="0"/>
              <a:t>Operating rooms, teamwork, tools, tasks and workload, EMR and organizational processes</a:t>
            </a:r>
          </a:p>
          <a:p>
            <a:r>
              <a:rPr lang="en-US" dirty="0"/>
              <a:t>Despite publication by the Institute of Medicine report ”To err is human in 1999, and WHO guidelines in 2008 identifying multiple practices to improve safety, the pace of safety improvement has been relatively slow</a:t>
            </a:r>
          </a:p>
        </p:txBody>
      </p:sp>
    </p:spTree>
    <p:extLst>
      <p:ext uri="{BB962C8B-B14F-4D97-AF65-F5344CB8AC3E}">
        <p14:creationId xmlns:p14="http://schemas.microsoft.com/office/powerpoint/2010/main" val="411136994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5EB36BFB-5C50-3214-F14A-6F55CA9AC32E}"/>
              </a:ext>
            </a:extLst>
          </p:cNvPr>
          <p:cNvPicPr>
            <a:picLocks noGrp="1" noChangeAspect="1"/>
          </p:cNvPicPr>
          <p:nvPr>
            <p:ph idx="1"/>
          </p:nvPr>
        </p:nvPicPr>
        <p:blipFill>
          <a:blip r:embed="rId2"/>
          <a:stretch>
            <a:fillRect/>
          </a:stretch>
        </p:blipFill>
        <p:spPr>
          <a:xfrm>
            <a:off x="1811867" y="423333"/>
            <a:ext cx="7992533" cy="6028267"/>
          </a:xfrm>
          <a:prstGeom prst="rect">
            <a:avLst/>
          </a:prstGeom>
        </p:spPr>
      </p:pic>
    </p:spTree>
    <p:extLst>
      <p:ext uri="{BB962C8B-B14F-4D97-AF65-F5344CB8AC3E}">
        <p14:creationId xmlns:p14="http://schemas.microsoft.com/office/powerpoint/2010/main" val="98854711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DD064B-1297-724D-EE25-884D6ED7EA82}"/>
              </a:ext>
            </a:extLst>
          </p:cNvPr>
          <p:cNvSpPr>
            <a:spLocks noGrp="1"/>
          </p:cNvSpPr>
          <p:nvPr>
            <p:ph type="title"/>
          </p:nvPr>
        </p:nvSpPr>
        <p:spPr/>
        <p:txBody>
          <a:bodyPr/>
          <a:lstStyle/>
          <a:p>
            <a:r>
              <a:rPr lang="en-US" dirty="0"/>
              <a:t>Cardiac Surgery Mortality: Phase of Care</a:t>
            </a:r>
          </a:p>
        </p:txBody>
      </p:sp>
      <p:sp>
        <p:nvSpPr>
          <p:cNvPr id="3" name="Content Placeholder 2">
            <a:extLst>
              <a:ext uri="{FF2B5EF4-FFF2-40B4-BE49-F238E27FC236}">
                <a16:creationId xmlns:a16="http://schemas.microsoft.com/office/drawing/2014/main" id="{B4A9A96B-3AF1-6759-E0E1-FC6972A20FBF}"/>
              </a:ext>
            </a:extLst>
          </p:cNvPr>
          <p:cNvSpPr>
            <a:spLocks noGrp="1"/>
          </p:cNvSpPr>
          <p:nvPr>
            <p:ph idx="1"/>
          </p:nvPr>
        </p:nvSpPr>
        <p:spPr/>
        <p:txBody>
          <a:bodyPr>
            <a:normAutofit/>
          </a:bodyPr>
          <a:lstStyle/>
          <a:p>
            <a:r>
              <a:rPr lang="en-US" dirty="0"/>
              <a:t>53,674 adult cardiac operations 2006 – 2010 in Michigan Society of CT Surgeons database with overall mortality 3.5% (1905/53,674</a:t>
            </a:r>
          </a:p>
          <a:p>
            <a:r>
              <a:rPr lang="en-US" dirty="0"/>
              <a:t>35% (618 of 1780) were preoperative, 25% (451 of 1780) were ICU, 19% (333 of 1780) were intraoperative, 11% (198 of 1780) were floor and 10% (180 of 1780) were discharge phase</a:t>
            </a:r>
          </a:p>
          <a:p>
            <a:r>
              <a:rPr lang="en-US" dirty="0"/>
              <a:t>Avoidable mortality triggers occurred in 53% (174/333) of intraoperative phase, 41%(253/618) and (184/451) of preoperative and ICU phases, 42% (83/198) of floor and 19% (35/180) 0f discharge phases.</a:t>
            </a:r>
          </a:p>
          <a:p>
            <a:r>
              <a:rPr lang="en-US" dirty="0"/>
              <a:t>Overall potentially avoidable mortality was 41% (729/1780).</a:t>
            </a:r>
          </a:p>
        </p:txBody>
      </p:sp>
    </p:spTree>
    <p:extLst>
      <p:ext uri="{BB962C8B-B14F-4D97-AF65-F5344CB8AC3E}">
        <p14:creationId xmlns:p14="http://schemas.microsoft.com/office/powerpoint/2010/main" val="19376435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E6377A-F8A7-B2FF-E157-140DD87444F8}"/>
              </a:ext>
            </a:extLst>
          </p:cNvPr>
          <p:cNvSpPr>
            <a:spLocks noGrp="1"/>
          </p:cNvSpPr>
          <p:nvPr>
            <p:ph type="title"/>
          </p:nvPr>
        </p:nvSpPr>
        <p:spPr/>
        <p:txBody>
          <a:bodyPr/>
          <a:lstStyle/>
          <a:p>
            <a:r>
              <a:rPr lang="en-US" dirty="0"/>
              <a:t> Place of Preventable Mortalities in Cardiac Surgery </a:t>
            </a:r>
          </a:p>
        </p:txBody>
      </p:sp>
      <p:pic>
        <p:nvPicPr>
          <p:cNvPr id="4" name="Content Placeholder 3">
            <a:extLst>
              <a:ext uri="{FF2B5EF4-FFF2-40B4-BE49-F238E27FC236}">
                <a16:creationId xmlns:a16="http://schemas.microsoft.com/office/drawing/2014/main" id="{1BCED58F-7E44-5BD9-B68A-8CF4D7C90D92}"/>
              </a:ext>
            </a:extLst>
          </p:cNvPr>
          <p:cNvPicPr>
            <a:picLocks noGrp="1" noChangeAspect="1"/>
          </p:cNvPicPr>
          <p:nvPr>
            <p:ph idx="1"/>
          </p:nvPr>
        </p:nvPicPr>
        <p:blipFill>
          <a:blip r:embed="rId2"/>
          <a:stretch>
            <a:fillRect/>
          </a:stretch>
        </p:blipFill>
        <p:spPr>
          <a:xfrm>
            <a:off x="1639202" y="1970651"/>
            <a:ext cx="7975600" cy="4385733"/>
          </a:xfrm>
          <a:prstGeom prst="rect">
            <a:avLst/>
          </a:prstGeom>
        </p:spPr>
      </p:pic>
    </p:spTree>
    <p:extLst>
      <p:ext uri="{BB962C8B-B14F-4D97-AF65-F5344CB8AC3E}">
        <p14:creationId xmlns:p14="http://schemas.microsoft.com/office/powerpoint/2010/main" val="169269746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A17C35-7C10-A1EB-4D30-44F1A2671ABE}"/>
              </a:ext>
            </a:extLst>
          </p:cNvPr>
          <p:cNvSpPr>
            <a:spLocks noGrp="1"/>
          </p:cNvSpPr>
          <p:nvPr>
            <p:ph type="title"/>
          </p:nvPr>
        </p:nvSpPr>
        <p:spPr/>
        <p:txBody>
          <a:bodyPr/>
          <a:lstStyle/>
          <a:p>
            <a:r>
              <a:rPr lang="en-US" dirty="0"/>
              <a:t> FAILURE TO RESCUE</a:t>
            </a:r>
          </a:p>
        </p:txBody>
      </p:sp>
      <p:sp>
        <p:nvSpPr>
          <p:cNvPr id="3" name="Content Placeholder 2">
            <a:extLst>
              <a:ext uri="{FF2B5EF4-FFF2-40B4-BE49-F238E27FC236}">
                <a16:creationId xmlns:a16="http://schemas.microsoft.com/office/drawing/2014/main" id="{7F4E39AE-C3B3-E5AE-2C51-6FC8C9FBB618}"/>
              </a:ext>
            </a:extLst>
          </p:cNvPr>
          <p:cNvSpPr>
            <a:spLocks noGrp="1"/>
          </p:cNvSpPr>
          <p:nvPr>
            <p:ph idx="1"/>
          </p:nvPr>
        </p:nvSpPr>
        <p:spPr/>
        <p:txBody>
          <a:bodyPr/>
          <a:lstStyle/>
          <a:p>
            <a:r>
              <a:rPr lang="en-US" dirty="0"/>
              <a:t>1992 – Silber introduced the concept of FTR defined as death during an in-hospital stay among patients with a postoperative complication</a:t>
            </a:r>
          </a:p>
          <a:p>
            <a:r>
              <a:rPr lang="en-US" dirty="0"/>
              <a:t>Examined 5,972 Medicare patients undergoing elective cholecystectomy or TURP using 3 outcome measures: 1)death rate; 2) adverse occurrence rate; 3) the failure rate</a:t>
            </a:r>
          </a:p>
          <a:p>
            <a:r>
              <a:rPr lang="en-US" dirty="0"/>
              <a:t>Death rate was associated with both hospital and patient characteristics</a:t>
            </a:r>
          </a:p>
          <a:p>
            <a:r>
              <a:rPr lang="en-US" dirty="0"/>
              <a:t>Adverse occurrence was associated primarily with patient characteristics</a:t>
            </a:r>
          </a:p>
          <a:p>
            <a:pPr marL="0" indent="0">
              <a:buNone/>
            </a:pPr>
            <a:endParaRPr lang="en-US" dirty="0"/>
          </a:p>
        </p:txBody>
      </p:sp>
    </p:spTree>
    <p:extLst>
      <p:ext uri="{BB962C8B-B14F-4D97-AF65-F5344CB8AC3E}">
        <p14:creationId xmlns:p14="http://schemas.microsoft.com/office/powerpoint/2010/main" val="14678240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07B40B-3F0B-6B52-1430-0235A367B060}"/>
              </a:ext>
            </a:extLst>
          </p:cNvPr>
          <p:cNvSpPr>
            <a:spLocks noGrp="1"/>
          </p:cNvSpPr>
          <p:nvPr>
            <p:ph type="title"/>
          </p:nvPr>
        </p:nvSpPr>
        <p:spPr/>
        <p:txBody>
          <a:bodyPr/>
          <a:lstStyle/>
          <a:p>
            <a:r>
              <a:rPr lang="en-US" dirty="0"/>
              <a:t> FAILURE TO RESCUE</a:t>
            </a:r>
          </a:p>
        </p:txBody>
      </p:sp>
      <p:sp>
        <p:nvSpPr>
          <p:cNvPr id="3" name="Content Placeholder 2">
            <a:extLst>
              <a:ext uri="{FF2B5EF4-FFF2-40B4-BE49-F238E27FC236}">
                <a16:creationId xmlns:a16="http://schemas.microsoft.com/office/drawing/2014/main" id="{FAEFC013-B3D9-BBEE-7108-56C080AFF796}"/>
              </a:ext>
            </a:extLst>
          </p:cNvPr>
          <p:cNvSpPr>
            <a:spLocks noGrp="1"/>
          </p:cNvSpPr>
          <p:nvPr>
            <p:ph idx="1"/>
          </p:nvPr>
        </p:nvSpPr>
        <p:spPr/>
        <p:txBody>
          <a:bodyPr/>
          <a:lstStyle/>
          <a:p>
            <a:r>
              <a:rPr lang="en-US" dirty="0"/>
              <a:t>Failure to rescue was associated more with hospital characteristics and less influenced by patient admission severity of illness </a:t>
            </a:r>
          </a:p>
          <a:p>
            <a:r>
              <a:rPr lang="en-US" dirty="0"/>
              <a:t>Concluded that factors associated with hospital failure to rescue are different from factors associated with adverse occurrences or death.</a:t>
            </a:r>
          </a:p>
          <a:p>
            <a:r>
              <a:rPr lang="en-US" dirty="0"/>
              <a:t>Understanding the reasons behind the variation in mortality rates across hospitals should improve ability to use mortality statistics to help hospital upgrade the quality of care.</a:t>
            </a:r>
          </a:p>
        </p:txBody>
      </p:sp>
    </p:spTree>
    <p:extLst>
      <p:ext uri="{BB962C8B-B14F-4D97-AF65-F5344CB8AC3E}">
        <p14:creationId xmlns:p14="http://schemas.microsoft.com/office/powerpoint/2010/main" val="370680365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82C67C-17B2-7614-65C0-07A001B7F42F}"/>
              </a:ext>
            </a:extLst>
          </p:cNvPr>
          <p:cNvSpPr>
            <a:spLocks noGrp="1"/>
          </p:cNvSpPr>
          <p:nvPr>
            <p:ph type="title"/>
          </p:nvPr>
        </p:nvSpPr>
        <p:spPr/>
        <p:txBody>
          <a:bodyPr/>
          <a:lstStyle/>
          <a:p>
            <a:r>
              <a:rPr lang="en-US" dirty="0"/>
              <a:t>FAILURE TO RESCUE</a:t>
            </a:r>
          </a:p>
        </p:txBody>
      </p:sp>
      <p:sp>
        <p:nvSpPr>
          <p:cNvPr id="3" name="Content Placeholder 2">
            <a:extLst>
              <a:ext uri="{FF2B5EF4-FFF2-40B4-BE49-F238E27FC236}">
                <a16:creationId xmlns:a16="http://schemas.microsoft.com/office/drawing/2014/main" id="{82C72469-8510-EE6C-F2BA-4457E9612E82}"/>
              </a:ext>
            </a:extLst>
          </p:cNvPr>
          <p:cNvSpPr>
            <a:spLocks noGrp="1"/>
          </p:cNvSpPr>
          <p:nvPr>
            <p:ph idx="1"/>
          </p:nvPr>
        </p:nvSpPr>
        <p:spPr/>
        <p:txBody>
          <a:bodyPr>
            <a:normAutofit fontScale="92500"/>
          </a:bodyPr>
          <a:lstStyle/>
          <a:p>
            <a:r>
              <a:rPr lang="en-US" dirty="0"/>
              <a:t>Subsequent studies conducted to assess its value demonstrated that hospitals with lowest perioperative mortality did not necessarily have the lowest complications</a:t>
            </a:r>
          </a:p>
          <a:p>
            <a:r>
              <a:rPr lang="en-US" dirty="0"/>
              <a:t>Differences in FTR were due to successful hospitals  been more ready to efficiently manage complications.</a:t>
            </a:r>
          </a:p>
          <a:p>
            <a:r>
              <a:rPr lang="en-US" dirty="0"/>
              <a:t>Over the past 30 years a growing body of evidence across numerous surgical specialties have shown that postop mortality is more closely correlated with rates of FTR than the incidence of  complications</a:t>
            </a:r>
          </a:p>
          <a:p>
            <a:r>
              <a:rPr lang="en-US" dirty="0"/>
              <a:t>There was initial  slow adoption of FTR concept in clinical practice, but it subsequently gained increasing attention in all fields of surgery</a:t>
            </a:r>
          </a:p>
          <a:p>
            <a:endParaRPr lang="en-US" dirty="0"/>
          </a:p>
        </p:txBody>
      </p:sp>
    </p:spTree>
    <p:extLst>
      <p:ext uri="{BB962C8B-B14F-4D97-AF65-F5344CB8AC3E}">
        <p14:creationId xmlns:p14="http://schemas.microsoft.com/office/powerpoint/2010/main" val="16780417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D18257-9C4C-4B76-A232-FD8F87637C45}"/>
              </a:ext>
            </a:extLst>
          </p:cNvPr>
          <p:cNvSpPr>
            <a:spLocks noGrp="1"/>
          </p:cNvSpPr>
          <p:nvPr>
            <p:ph type="title"/>
          </p:nvPr>
        </p:nvSpPr>
        <p:spPr/>
        <p:txBody>
          <a:bodyPr/>
          <a:lstStyle/>
          <a:p>
            <a:r>
              <a:rPr lang="en-US" dirty="0"/>
              <a:t>FAILURE TO RESCUE</a:t>
            </a:r>
          </a:p>
        </p:txBody>
      </p:sp>
      <p:sp>
        <p:nvSpPr>
          <p:cNvPr id="3" name="Content Placeholder 2">
            <a:extLst>
              <a:ext uri="{FF2B5EF4-FFF2-40B4-BE49-F238E27FC236}">
                <a16:creationId xmlns:a16="http://schemas.microsoft.com/office/drawing/2014/main" id="{4ACABCA3-C3E7-81B5-8CC0-A654501280A3}"/>
              </a:ext>
            </a:extLst>
          </p:cNvPr>
          <p:cNvSpPr>
            <a:spLocks noGrp="1"/>
          </p:cNvSpPr>
          <p:nvPr>
            <p:ph idx="1"/>
          </p:nvPr>
        </p:nvSpPr>
        <p:spPr/>
        <p:txBody>
          <a:bodyPr/>
          <a:lstStyle/>
          <a:p>
            <a:r>
              <a:rPr lang="en-US" dirty="0"/>
              <a:t>FTR  was adopted consequently as a patient safety and quality metric by several agencies including National Quality Forum, Centers for Medicare &amp; Medicaid Services and Society of Thoracic Surgeons</a:t>
            </a:r>
          </a:p>
          <a:p>
            <a:r>
              <a:rPr lang="en-US" dirty="0"/>
              <a:t>The STS National Database was established in 1989 to promote safety and quality improvement is one of the largest and most highly regarded clinical data registries in healthcare </a:t>
            </a:r>
          </a:p>
        </p:txBody>
      </p:sp>
    </p:spTree>
    <p:extLst>
      <p:ext uri="{BB962C8B-B14F-4D97-AF65-F5344CB8AC3E}">
        <p14:creationId xmlns:p14="http://schemas.microsoft.com/office/powerpoint/2010/main" val="24666912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B50361-FDAF-9D71-46DA-E20E34DC0FE0}"/>
              </a:ext>
            </a:extLst>
          </p:cNvPr>
          <p:cNvSpPr>
            <a:spLocks noGrp="1"/>
          </p:cNvSpPr>
          <p:nvPr>
            <p:ph type="title"/>
          </p:nvPr>
        </p:nvSpPr>
        <p:spPr/>
        <p:txBody>
          <a:bodyPr/>
          <a:lstStyle/>
          <a:p>
            <a:r>
              <a:rPr lang="en-US" dirty="0"/>
              <a:t>QUALITY METRICS</a:t>
            </a:r>
          </a:p>
        </p:txBody>
      </p:sp>
      <p:sp>
        <p:nvSpPr>
          <p:cNvPr id="3" name="Content Placeholder 2">
            <a:extLst>
              <a:ext uri="{FF2B5EF4-FFF2-40B4-BE49-F238E27FC236}">
                <a16:creationId xmlns:a16="http://schemas.microsoft.com/office/drawing/2014/main" id="{6114DA62-995C-4139-6A6F-C47B768254D6}"/>
              </a:ext>
            </a:extLst>
          </p:cNvPr>
          <p:cNvSpPr>
            <a:spLocks noGrp="1"/>
          </p:cNvSpPr>
          <p:nvPr>
            <p:ph idx="1"/>
          </p:nvPr>
        </p:nvSpPr>
        <p:spPr>
          <a:xfrm>
            <a:off x="838199" y="1825625"/>
            <a:ext cx="11159359" cy="4667250"/>
          </a:xfrm>
        </p:spPr>
        <p:txBody>
          <a:bodyPr/>
          <a:lstStyle/>
          <a:p>
            <a:r>
              <a:rPr lang="en-US" dirty="0"/>
              <a:t>The metrics used to measure quality of care in cardiac surgery have evolved over time</a:t>
            </a:r>
          </a:p>
          <a:p>
            <a:r>
              <a:rPr lang="en-US" dirty="0"/>
              <a:t>Mortality rate the one time gold standard for hospital comparison is limited by confounders such as surgical case mix and patient disease severity</a:t>
            </a:r>
          </a:p>
          <a:p>
            <a:r>
              <a:rPr lang="en-US" dirty="0"/>
              <a:t>Complication rate is associated with comorbidities making it a poor gauge of quality of care</a:t>
            </a:r>
          </a:p>
          <a:p>
            <a:r>
              <a:rPr lang="en-US" dirty="0"/>
              <a:t>Current risk models to predict morbidity and mortality after cardiac surgery include the STS PROM and EuroSCORE II</a:t>
            </a:r>
          </a:p>
        </p:txBody>
      </p:sp>
    </p:spTree>
    <p:extLst>
      <p:ext uri="{BB962C8B-B14F-4D97-AF65-F5344CB8AC3E}">
        <p14:creationId xmlns:p14="http://schemas.microsoft.com/office/powerpoint/2010/main" val="26498739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8645AA-F06A-88BD-B82C-D9B8E85EECC6}"/>
              </a:ext>
            </a:extLst>
          </p:cNvPr>
          <p:cNvSpPr>
            <a:spLocks noGrp="1"/>
          </p:cNvSpPr>
          <p:nvPr>
            <p:ph type="title"/>
          </p:nvPr>
        </p:nvSpPr>
        <p:spPr/>
        <p:txBody>
          <a:bodyPr/>
          <a:lstStyle/>
          <a:p>
            <a:r>
              <a:rPr lang="en-US" dirty="0"/>
              <a:t>CONFLICT OF INTEREST</a:t>
            </a:r>
          </a:p>
        </p:txBody>
      </p:sp>
      <p:sp>
        <p:nvSpPr>
          <p:cNvPr id="3" name="Content Placeholder 2">
            <a:extLst>
              <a:ext uri="{FF2B5EF4-FFF2-40B4-BE49-F238E27FC236}">
                <a16:creationId xmlns:a16="http://schemas.microsoft.com/office/drawing/2014/main" id="{833649C5-AA75-B482-00DE-C7561ECAF8BC}"/>
              </a:ext>
            </a:extLst>
          </p:cNvPr>
          <p:cNvSpPr>
            <a:spLocks noGrp="1"/>
          </p:cNvSpPr>
          <p:nvPr>
            <p:ph idx="1"/>
          </p:nvPr>
        </p:nvSpPr>
        <p:spPr/>
        <p:txBody>
          <a:bodyPr/>
          <a:lstStyle/>
          <a:p>
            <a:r>
              <a:rPr lang="en-US" dirty="0"/>
              <a:t>NONE</a:t>
            </a:r>
          </a:p>
        </p:txBody>
      </p:sp>
    </p:spTree>
    <p:extLst>
      <p:ext uri="{BB962C8B-B14F-4D97-AF65-F5344CB8AC3E}">
        <p14:creationId xmlns:p14="http://schemas.microsoft.com/office/powerpoint/2010/main" val="180318917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CE8FED-02CB-52C1-9CE1-4A1DB18FE5F4}"/>
              </a:ext>
            </a:extLst>
          </p:cNvPr>
          <p:cNvSpPr>
            <a:spLocks noGrp="1"/>
          </p:cNvSpPr>
          <p:nvPr>
            <p:ph type="title"/>
          </p:nvPr>
        </p:nvSpPr>
        <p:spPr/>
        <p:txBody>
          <a:bodyPr/>
          <a:lstStyle/>
          <a:p>
            <a:r>
              <a:rPr lang="en-US" dirty="0"/>
              <a:t>QUALITY METRICS</a:t>
            </a:r>
          </a:p>
        </p:txBody>
      </p:sp>
      <p:sp>
        <p:nvSpPr>
          <p:cNvPr id="3" name="Content Placeholder 2">
            <a:extLst>
              <a:ext uri="{FF2B5EF4-FFF2-40B4-BE49-F238E27FC236}">
                <a16:creationId xmlns:a16="http://schemas.microsoft.com/office/drawing/2014/main" id="{EF36CA24-2879-DFC0-A682-76213483636E}"/>
              </a:ext>
            </a:extLst>
          </p:cNvPr>
          <p:cNvSpPr>
            <a:spLocks noGrp="1"/>
          </p:cNvSpPr>
          <p:nvPr>
            <p:ph idx="1"/>
          </p:nvPr>
        </p:nvSpPr>
        <p:spPr>
          <a:xfrm>
            <a:off x="838199" y="1825625"/>
            <a:ext cx="10828283" cy="4811658"/>
          </a:xfrm>
        </p:spPr>
        <p:txBody>
          <a:bodyPr>
            <a:normAutofit/>
          </a:bodyPr>
          <a:lstStyle/>
          <a:p>
            <a:r>
              <a:rPr lang="en-US" dirty="0"/>
              <a:t>The STS PROM and EuroSCORE II focuses more on an individual surgeon</a:t>
            </a:r>
          </a:p>
          <a:p>
            <a:r>
              <a:rPr lang="en-US" dirty="0"/>
              <a:t>Due to mounting evidence that evaluation of FTR may provide additional information not apparent in the traditional risk models, STS in 2022 developed a risk adjusted FTR metric designed to assess the efficacy of postoperative care within a health care system and to guide hospital efforts for quality improvement</a:t>
            </a:r>
          </a:p>
          <a:p>
            <a:r>
              <a:rPr lang="en-US" dirty="0"/>
              <a:t>Combining FTR with other performance metrics helps identify shortcomings in processes of care for targeted improvement.</a:t>
            </a:r>
          </a:p>
          <a:p>
            <a:endParaRPr lang="en-US" dirty="0"/>
          </a:p>
          <a:p>
            <a:endParaRPr lang="en-US" dirty="0"/>
          </a:p>
        </p:txBody>
      </p:sp>
    </p:spTree>
    <p:extLst>
      <p:ext uri="{BB962C8B-B14F-4D97-AF65-F5344CB8AC3E}">
        <p14:creationId xmlns:p14="http://schemas.microsoft.com/office/powerpoint/2010/main" val="37494189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C441D4-C36B-5593-B580-D901AF61D821}"/>
              </a:ext>
            </a:extLst>
          </p:cNvPr>
          <p:cNvSpPr>
            <a:spLocks noGrp="1"/>
          </p:cNvSpPr>
          <p:nvPr>
            <p:ph type="title"/>
          </p:nvPr>
        </p:nvSpPr>
        <p:spPr/>
        <p:txBody>
          <a:bodyPr/>
          <a:lstStyle/>
          <a:p>
            <a:r>
              <a:rPr lang="en-US" dirty="0"/>
              <a:t>Criteria for Complications  Used In FTR Metrics</a:t>
            </a:r>
          </a:p>
        </p:txBody>
      </p:sp>
      <p:sp>
        <p:nvSpPr>
          <p:cNvPr id="3" name="Content Placeholder 2">
            <a:extLst>
              <a:ext uri="{FF2B5EF4-FFF2-40B4-BE49-F238E27FC236}">
                <a16:creationId xmlns:a16="http://schemas.microsoft.com/office/drawing/2014/main" id="{4CF18807-2C07-94D2-F52E-CA5EFD9D0E11}"/>
              </a:ext>
            </a:extLst>
          </p:cNvPr>
          <p:cNvSpPr>
            <a:spLocks noGrp="1"/>
          </p:cNvSpPr>
          <p:nvPr>
            <p:ph idx="1"/>
          </p:nvPr>
        </p:nvSpPr>
        <p:spPr/>
        <p:txBody>
          <a:bodyPr>
            <a:normAutofit lnSpcReduction="10000"/>
          </a:bodyPr>
          <a:lstStyle/>
          <a:p>
            <a:r>
              <a:rPr lang="en-US" dirty="0"/>
              <a:t>FTR in cardiac surgery has been examined using a broad scope of complications and a more standard definition is needed</a:t>
            </a:r>
          </a:p>
          <a:p>
            <a:r>
              <a:rPr lang="en-US" dirty="0"/>
              <a:t>Nearly all postoperative mortalities are preceded by at least one complication</a:t>
            </a:r>
          </a:p>
          <a:p>
            <a:r>
              <a:rPr lang="en-US" dirty="0"/>
              <a:t>1. Complication must have a potential to cause mortality</a:t>
            </a:r>
          </a:p>
          <a:p>
            <a:r>
              <a:rPr lang="en-US" dirty="0"/>
              <a:t>2. Complication must be rescuable. If there exists no established treatment, then there is no opportunity to rescue</a:t>
            </a:r>
          </a:p>
          <a:p>
            <a:r>
              <a:rPr lang="en-US" dirty="0"/>
              <a:t>3. Complication must be a new problem not present preoperatively</a:t>
            </a:r>
          </a:p>
          <a:p>
            <a:r>
              <a:rPr lang="en-US" dirty="0"/>
              <a:t>4. Complication must be objective and unambiguous </a:t>
            </a:r>
          </a:p>
          <a:p>
            <a:endParaRPr lang="en-US" dirty="0"/>
          </a:p>
        </p:txBody>
      </p:sp>
    </p:spTree>
    <p:extLst>
      <p:ext uri="{BB962C8B-B14F-4D97-AF65-F5344CB8AC3E}">
        <p14:creationId xmlns:p14="http://schemas.microsoft.com/office/powerpoint/2010/main" val="117951851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2B386A-F0AF-9DBF-7E3D-714F12B537E1}"/>
            </a:ext>
          </a:extLst>
        </p:cNvPr>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59EC36EF-6F87-C5E9-9255-879BEB7D2C39}"/>
              </a:ext>
            </a:extLst>
          </p:cNvPr>
          <p:cNvPicPr>
            <a:picLocks noGrp="1" noChangeAspect="1"/>
          </p:cNvPicPr>
          <p:nvPr>
            <p:ph idx="1"/>
          </p:nvPr>
        </p:nvPicPr>
        <p:blipFill>
          <a:blip r:embed="rId2"/>
          <a:stretch>
            <a:fillRect/>
          </a:stretch>
        </p:blipFill>
        <p:spPr>
          <a:xfrm>
            <a:off x="1529255" y="283779"/>
            <a:ext cx="8749862" cy="6022428"/>
          </a:xfrm>
          <a:prstGeom prst="rect">
            <a:avLst/>
          </a:prstGeom>
        </p:spPr>
      </p:pic>
    </p:spTree>
    <p:extLst>
      <p:ext uri="{BB962C8B-B14F-4D97-AF65-F5344CB8AC3E}">
        <p14:creationId xmlns:p14="http://schemas.microsoft.com/office/powerpoint/2010/main" val="326898472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79103C4F-58CE-BF9A-B715-85EB06B23A2F}"/>
              </a:ext>
            </a:extLst>
          </p:cNvPr>
          <p:cNvPicPr>
            <a:picLocks noGrp="1" noChangeAspect="1"/>
          </p:cNvPicPr>
          <p:nvPr>
            <p:ph idx="1"/>
          </p:nvPr>
        </p:nvPicPr>
        <p:blipFill>
          <a:blip r:embed="rId2"/>
          <a:stretch>
            <a:fillRect/>
          </a:stretch>
        </p:blipFill>
        <p:spPr>
          <a:xfrm>
            <a:off x="1185333" y="406400"/>
            <a:ext cx="9059333" cy="6028267"/>
          </a:xfrm>
          <a:prstGeom prst="rect">
            <a:avLst/>
          </a:prstGeom>
        </p:spPr>
      </p:pic>
    </p:spTree>
    <p:extLst>
      <p:ext uri="{BB962C8B-B14F-4D97-AF65-F5344CB8AC3E}">
        <p14:creationId xmlns:p14="http://schemas.microsoft.com/office/powerpoint/2010/main" val="224026079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4CC584-656C-434A-486C-014518B9A4AF}"/>
              </a:ext>
            </a:extLst>
          </p:cNvPr>
          <p:cNvSpPr>
            <a:spLocks noGrp="1"/>
          </p:cNvSpPr>
          <p:nvPr>
            <p:ph type="title"/>
          </p:nvPr>
        </p:nvSpPr>
        <p:spPr/>
        <p:txBody>
          <a:bodyPr/>
          <a:lstStyle/>
          <a:p>
            <a:r>
              <a:rPr lang="en-US" dirty="0"/>
              <a:t>SHOCK TEAMS </a:t>
            </a:r>
          </a:p>
        </p:txBody>
      </p:sp>
      <p:sp>
        <p:nvSpPr>
          <p:cNvPr id="3" name="Content Placeholder 2">
            <a:extLst>
              <a:ext uri="{FF2B5EF4-FFF2-40B4-BE49-F238E27FC236}">
                <a16:creationId xmlns:a16="http://schemas.microsoft.com/office/drawing/2014/main" id="{BCB63CA4-0A3C-51AD-2F12-70A0C97F7188}"/>
              </a:ext>
            </a:extLst>
          </p:cNvPr>
          <p:cNvSpPr>
            <a:spLocks noGrp="1"/>
          </p:cNvSpPr>
          <p:nvPr>
            <p:ph idx="1"/>
          </p:nvPr>
        </p:nvSpPr>
        <p:spPr/>
        <p:txBody>
          <a:bodyPr/>
          <a:lstStyle/>
          <a:p>
            <a:r>
              <a:rPr lang="en-US" dirty="0"/>
              <a:t>Rapidly evolving field</a:t>
            </a:r>
          </a:p>
          <a:p>
            <a:r>
              <a:rPr lang="en-US" dirty="0"/>
              <a:t>Multiple providers and specialties involved</a:t>
            </a:r>
          </a:p>
          <a:p>
            <a:r>
              <a:rPr lang="en-US" dirty="0"/>
              <a:t>Cardiogenic shock is resource intensive (ICU space, OR, personnel)</a:t>
            </a:r>
          </a:p>
          <a:p>
            <a:r>
              <a:rPr lang="en-US" dirty="0"/>
              <a:t>Increasing number of advanced mechanical circulatory support options</a:t>
            </a:r>
          </a:p>
          <a:p>
            <a:r>
              <a:rPr lang="en-US" dirty="0"/>
              <a:t>High level of training and coordination required to improve outcomes</a:t>
            </a:r>
          </a:p>
        </p:txBody>
      </p:sp>
    </p:spTree>
    <p:extLst>
      <p:ext uri="{BB962C8B-B14F-4D97-AF65-F5344CB8AC3E}">
        <p14:creationId xmlns:p14="http://schemas.microsoft.com/office/powerpoint/2010/main" val="297475575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57CE37-A576-1B76-3C50-274F5BCCC33A}"/>
            </a:ext>
          </a:extLst>
        </p:cNvPr>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72657AC9-23D7-1633-9FF1-61BD62159F59}"/>
              </a:ext>
            </a:extLst>
          </p:cNvPr>
          <p:cNvPicPr>
            <a:picLocks noGrp="1" noChangeAspect="1"/>
          </p:cNvPicPr>
          <p:nvPr>
            <p:ph idx="1"/>
          </p:nvPr>
        </p:nvPicPr>
        <p:blipFill>
          <a:blip r:embed="rId2"/>
          <a:stretch>
            <a:fillRect/>
          </a:stretch>
        </p:blipFill>
        <p:spPr>
          <a:xfrm>
            <a:off x="1126435" y="166847"/>
            <a:ext cx="9435548" cy="6691153"/>
          </a:xfrm>
          <a:prstGeom prst="rect">
            <a:avLst/>
          </a:prstGeom>
        </p:spPr>
      </p:pic>
    </p:spTree>
    <p:extLst>
      <p:ext uri="{BB962C8B-B14F-4D97-AF65-F5344CB8AC3E}">
        <p14:creationId xmlns:p14="http://schemas.microsoft.com/office/powerpoint/2010/main" val="249500249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0EFD519A-FD74-AECC-1542-1ECD9FE6AEA9}"/>
              </a:ext>
            </a:extLst>
          </p:cNvPr>
          <p:cNvPicPr>
            <a:picLocks noGrp="1" noChangeAspect="1"/>
          </p:cNvPicPr>
          <p:nvPr>
            <p:ph idx="1"/>
          </p:nvPr>
        </p:nvPicPr>
        <p:blipFill>
          <a:blip r:embed="rId2"/>
          <a:stretch>
            <a:fillRect/>
          </a:stretch>
        </p:blipFill>
        <p:spPr>
          <a:xfrm>
            <a:off x="1109271" y="268014"/>
            <a:ext cx="10210370" cy="6353503"/>
          </a:xfrm>
          <a:prstGeom prst="rect">
            <a:avLst/>
          </a:prstGeom>
        </p:spPr>
      </p:pic>
    </p:spTree>
    <p:extLst>
      <p:ext uri="{BB962C8B-B14F-4D97-AF65-F5344CB8AC3E}">
        <p14:creationId xmlns:p14="http://schemas.microsoft.com/office/powerpoint/2010/main" val="124049041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70CF6943-755B-9321-F98B-36DD8A694BD9}"/>
              </a:ext>
            </a:extLst>
          </p:cNvPr>
          <p:cNvPicPr>
            <a:picLocks noGrp="1" noChangeAspect="1"/>
          </p:cNvPicPr>
          <p:nvPr>
            <p:ph idx="1"/>
          </p:nvPr>
        </p:nvPicPr>
        <p:blipFill>
          <a:blip r:embed="rId2"/>
          <a:stretch>
            <a:fillRect/>
          </a:stretch>
        </p:blipFill>
        <p:spPr>
          <a:xfrm>
            <a:off x="693683" y="189186"/>
            <a:ext cx="10972800" cy="6526924"/>
          </a:xfrm>
          <a:prstGeom prst="rect">
            <a:avLst/>
          </a:prstGeom>
        </p:spPr>
      </p:pic>
    </p:spTree>
    <p:extLst>
      <p:ext uri="{BB962C8B-B14F-4D97-AF65-F5344CB8AC3E}">
        <p14:creationId xmlns:p14="http://schemas.microsoft.com/office/powerpoint/2010/main" val="362109807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D9E2F84F-CF2F-A251-AFB4-23A9CC972D6B}"/>
              </a:ext>
            </a:extLst>
          </p:cNvPr>
          <p:cNvPicPr>
            <a:picLocks noGrp="1" noChangeAspect="1"/>
          </p:cNvPicPr>
          <p:nvPr>
            <p:ph idx="1"/>
          </p:nvPr>
        </p:nvPicPr>
        <p:blipFill>
          <a:blip r:embed="rId2"/>
          <a:stretch>
            <a:fillRect/>
          </a:stretch>
        </p:blipFill>
        <p:spPr>
          <a:xfrm>
            <a:off x="1860331" y="832397"/>
            <a:ext cx="6905297" cy="5221561"/>
          </a:xfrm>
          <a:prstGeom prst="rect">
            <a:avLst/>
          </a:prstGeom>
        </p:spPr>
      </p:pic>
    </p:spTree>
    <p:extLst>
      <p:ext uri="{BB962C8B-B14F-4D97-AF65-F5344CB8AC3E}">
        <p14:creationId xmlns:p14="http://schemas.microsoft.com/office/powerpoint/2010/main" val="32979720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1F238211-285F-3842-556B-85494AC22452}"/>
              </a:ext>
            </a:extLst>
          </p:cNvPr>
          <p:cNvPicPr>
            <a:picLocks noGrp="1" noChangeAspect="1"/>
          </p:cNvPicPr>
          <p:nvPr>
            <p:ph idx="1"/>
          </p:nvPr>
        </p:nvPicPr>
        <p:blipFill>
          <a:blip r:embed="rId2"/>
          <a:stretch>
            <a:fillRect/>
          </a:stretch>
        </p:blipFill>
        <p:spPr>
          <a:xfrm>
            <a:off x="867104" y="315310"/>
            <a:ext cx="10089930" cy="6306207"/>
          </a:xfrm>
          <a:prstGeom prst="rect">
            <a:avLst/>
          </a:prstGeom>
        </p:spPr>
      </p:pic>
    </p:spTree>
    <p:extLst>
      <p:ext uri="{BB962C8B-B14F-4D97-AF65-F5344CB8AC3E}">
        <p14:creationId xmlns:p14="http://schemas.microsoft.com/office/powerpoint/2010/main" val="5178953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1B9435-808E-FDDC-8A6F-EE564D3E64CF}"/>
              </a:ext>
            </a:extLst>
          </p:cNvPr>
          <p:cNvSpPr>
            <a:spLocks noGrp="1"/>
          </p:cNvSpPr>
          <p:nvPr>
            <p:ph type="title"/>
          </p:nvPr>
        </p:nvSpPr>
        <p:spPr/>
        <p:txBody>
          <a:bodyPr/>
          <a:lstStyle/>
          <a:p>
            <a:r>
              <a:rPr lang="en-US" dirty="0"/>
              <a:t>EVOLUTION OF CARDIAC ICU</a:t>
            </a:r>
          </a:p>
        </p:txBody>
      </p:sp>
      <p:sp>
        <p:nvSpPr>
          <p:cNvPr id="3" name="Content Placeholder 2">
            <a:extLst>
              <a:ext uri="{FF2B5EF4-FFF2-40B4-BE49-F238E27FC236}">
                <a16:creationId xmlns:a16="http://schemas.microsoft.com/office/drawing/2014/main" id="{B983415A-C372-CE0B-76DD-96C4884596F8}"/>
              </a:ext>
            </a:extLst>
          </p:cNvPr>
          <p:cNvSpPr>
            <a:spLocks noGrp="1"/>
          </p:cNvSpPr>
          <p:nvPr>
            <p:ph idx="1"/>
          </p:nvPr>
        </p:nvSpPr>
        <p:spPr/>
        <p:txBody>
          <a:bodyPr/>
          <a:lstStyle/>
          <a:p>
            <a:r>
              <a:rPr lang="en-US" dirty="0"/>
              <a:t>1960s:  Concept of specialized unit for post MI patients due to high mortality from lethal arrythmias -  continuous ECG monitoring, defibrillators and external pacing</a:t>
            </a:r>
          </a:p>
          <a:p>
            <a:r>
              <a:rPr lang="en-US" dirty="0"/>
              <a:t>1970s – 1980s: CCU to CICU - Expansion to managing complex cardiovascular conditions including cardiogenic shock, APE, post cardiac surgery care</a:t>
            </a:r>
          </a:p>
          <a:p>
            <a:r>
              <a:rPr lang="en-US" dirty="0"/>
              <a:t>1990s – 2000s: Integration with critical care as cardiac patients increasingly had multiorgan dysfunction requiring multidisciplinary teams – Intensivists, cardiologists, cardiac surgeons, respiratory therapists, nurses trained in critical care</a:t>
            </a:r>
          </a:p>
        </p:txBody>
      </p:sp>
    </p:spTree>
    <p:extLst>
      <p:ext uri="{BB962C8B-B14F-4D97-AF65-F5344CB8AC3E}">
        <p14:creationId xmlns:p14="http://schemas.microsoft.com/office/powerpoint/2010/main" val="173355377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1813CCC9-0833-04FD-E381-7479CC68FC4D}"/>
              </a:ext>
            </a:extLst>
          </p:cNvPr>
          <p:cNvPicPr>
            <a:picLocks noGrp="1" noChangeAspect="1"/>
          </p:cNvPicPr>
          <p:nvPr>
            <p:ph idx="1"/>
          </p:nvPr>
        </p:nvPicPr>
        <p:blipFill>
          <a:blip r:embed="rId2"/>
          <a:stretch>
            <a:fillRect/>
          </a:stretch>
        </p:blipFill>
        <p:spPr>
          <a:xfrm>
            <a:off x="1277007" y="564382"/>
            <a:ext cx="8891752" cy="5568403"/>
          </a:xfrm>
          <a:prstGeom prst="rect">
            <a:avLst/>
          </a:prstGeom>
        </p:spPr>
      </p:pic>
    </p:spTree>
    <p:extLst>
      <p:ext uri="{BB962C8B-B14F-4D97-AF65-F5344CB8AC3E}">
        <p14:creationId xmlns:p14="http://schemas.microsoft.com/office/powerpoint/2010/main" val="323389958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2175177A-4FB5-3354-97FE-EFF693042A7E}"/>
              </a:ext>
            </a:extLst>
          </p:cNvPr>
          <p:cNvPicPr>
            <a:picLocks noGrp="1" noChangeAspect="1"/>
          </p:cNvPicPr>
          <p:nvPr>
            <p:ph idx="1"/>
          </p:nvPr>
        </p:nvPicPr>
        <p:blipFill>
          <a:blip r:embed="rId2"/>
          <a:stretch>
            <a:fillRect/>
          </a:stretch>
        </p:blipFill>
        <p:spPr>
          <a:xfrm>
            <a:off x="725214" y="394138"/>
            <a:ext cx="10720552" cy="6069724"/>
          </a:xfrm>
          <a:prstGeom prst="rect">
            <a:avLst/>
          </a:prstGeom>
        </p:spPr>
      </p:pic>
    </p:spTree>
    <p:extLst>
      <p:ext uri="{BB962C8B-B14F-4D97-AF65-F5344CB8AC3E}">
        <p14:creationId xmlns:p14="http://schemas.microsoft.com/office/powerpoint/2010/main" val="212264508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378FD309-2354-E758-721C-72A1C08C121A}"/>
              </a:ext>
            </a:extLst>
          </p:cNvPr>
          <p:cNvPicPr>
            <a:picLocks noGrp="1" noChangeAspect="1"/>
          </p:cNvPicPr>
          <p:nvPr>
            <p:ph idx="1"/>
          </p:nvPr>
        </p:nvPicPr>
        <p:blipFill>
          <a:blip r:embed="rId2"/>
          <a:stretch>
            <a:fillRect/>
          </a:stretch>
        </p:blipFill>
        <p:spPr>
          <a:xfrm>
            <a:off x="963238" y="832396"/>
            <a:ext cx="10230279" cy="5552637"/>
          </a:xfrm>
          <a:prstGeom prst="rect">
            <a:avLst/>
          </a:prstGeom>
        </p:spPr>
      </p:pic>
    </p:spTree>
    <p:extLst>
      <p:ext uri="{BB962C8B-B14F-4D97-AF65-F5344CB8AC3E}">
        <p14:creationId xmlns:p14="http://schemas.microsoft.com/office/powerpoint/2010/main" val="237732290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C10EC4-3762-B3C1-81FD-37A9A34950E0}"/>
              </a:ext>
            </a:extLst>
          </p:cNvPr>
          <p:cNvSpPr>
            <a:spLocks noGrp="1"/>
          </p:cNvSpPr>
          <p:nvPr>
            <p:ph type="title"/>
          </p:nvPr>
        </p:nvSpPr>
        <p:spPr/>
        <p:txBody>
          <a:bodyPr/>
          <a:lstStyle/>
          <a:p>
            <a:r>
              <a:rPr lang="en-US" dirty="0"/>
              <a:t>Temporary MCS Options in Cardiogenic Shock</a:t>
            </a:r>
          </a:p>
        </p:txBody>
      </p:sp>
      <p:sp>
        <p:nvSpPr>
          <p:cNvPr id="3" name="Content Placeholder 2">
            <a:extLst>
              <a:ext uri="{FF2B5EF4-FFF2-40B4-BE49-F238E27FC236}">
                <a16:creationId xmlns:a16="http://schemas.microsoft.com/office/drawing/2014/main" id="{1B198912-6431-E9EB-D9EE-5D34DF7C9980}"/>
              </a:ext>
            </a:extLst>
          </p:cNvPr>
          <p:cNvSpPr>
            <a:spLocks noGrp="1"/>
          </p:cNvSpPr>
          <p:nvPr>
            <p:ph idx="1"/>
          </p:nvPr>
        </p:nvSpPr>
        <p:spPr/>
        <p:txBody>
          <a:bodyPr/>
          <a:lstStyle/>
          <a:p>
            <a:r>
              <a:rPr lang="en-US" dirty="0"/>
              <a:t>VA ECMO with or without a vent</a:t>
            </a:r>
          </a:p>
          <a:p>
            <a:r>
              <a:rPr lang="en-US" dirty="0"/>
              <a:t>Impella</a:t>
            </a:r>
          </a:p>
          <a:p>
            <a:r>
              <a:rPr lang="en-US" dirty="0"/>
              <a:t>IABP</a:t>
            </a:r>
          </a:p>
          <a:p>
            <a:r>
              <a:rPr lang="en-US" dirty="0"/>
              <a:t>TandemHeart</a:t>
            </a:r>
          </a:p>
          <a:p>
            <a:r>
              <a:rPr lang="en-US" dirty="0"/>
              <a:t>Centrimag LVAD</a:t>
            </a:r>
          </a:p>
          <a:p>
            <a:r>
              <a:rPr lang="en-US" dirty="0"/>
              <a:t>RVAD – percutaneous or surgical</a:t>
            </a:r>
          </a:p>
        </p:txBody>
      </p:sp>
    </p:spTree>
    <p:extLst>
      <p:ext uri="{BB962C8B-B14F-4D97-AF65-F5344CB8AC3E}">
        <p14:creationId xmlns:p14="http://schemas.microsoft.com/office/powerpoint/2010/main" val="355208011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5C9A01B7-5057-007F-5854-2F5905C0902E}"/>
              </a:ext>
            </a:extLst>
          </p:cNvPr>
          <p:cNvPicPr>
            <a:picLocks noGrp="1" noChangeAspect="1"/>
          </p:cNvPicPr>
          <p:nvPr>
            <p:ph idx="1"/>
          </p:nvPr>
        </p:nvPicPr>
        <p:blipFill>
          <a:blip r:embed="rId2"/>
          <a:stretch>
            <a:fillRect/>
          </a:stretch>
        </p:blipFill>
        <p:spPr>
          <a:xfrm>
            <a:off x="898635" y="517086"/>
            <a:ext cx="10594428" cy="6025603"/>
          </a:xfrm>
          <a:prstGeom prst="rect">
            <a:avLst/>
          </a:prstGeom>
        </p:spPr>
      </p:pic>
    </p:spTree>
    <p:extLst>
      <p:ext uri="{BB962C8B-B14F-4D97-AF65-F5344CB8AC3E}">
        <p14:creationId xmlns:p14="http://schemas.microsoft.com/office/powerpoint/2010/main" val="231536605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517EBC-CA5B-D47B-E213-74625F99AAD2}"/>
              </a:ext>
            </a:extLst>
          </p:cNvPr>
          <p:cNvSpPr>
            <a:spLocks noGrp="1"/>
          </p:cNvSpPr>
          <p:nvPr>
            <p:ph type="title"/>
          </p:nvPr>
        </p:nvSpPr>
        <p:spPr/>
        <p:txBody>
          <a:bodyPr/>
          <a:lstStyle/>
          <a:p>
            <a:r>
              <a:rPr lang="en-US" dirty="0"/>
              <a:t>WHEN TO USE VA ECMO</a:t>
            </a:r>
          </a:p>
        </p:txBody>
      </p:sp>
      <p:sp>
        <p:nvSpPr>
          <p:cNvPr id="3" name="Content Placeholder 2">
            <a:extLst>
              <a:ext uri="{FF2B5EF4-FFF2-40B4-BE49-F238E27FC236}">
                <a16:creationId xmlns:a16="http://schemas.microsoft.com/office/drawing/2014/main" id="{272029D4-0607-B9EC-AB78-6606F6404350}"/>
              </a:ext>
            </a:extLst>
          </p:cNvPr>
          <p:cNvSpPr>
            <a:spLocks noGrp="1"/>
          </p:cNvSpPr>
          <p:nvPr>
            <p:ph idx="1"/>
          </p:nvPr>
        </p:nvSpPr>
        <p:spPr/>
        <p:txBody>
          <a:bodyPr/>
          <a:lstStyle/>
          <a:p>
            <a:r>
              <a:rPr lang="en-US" dirty="0"/>
              <a:t>Good for supporting patients in severe shock, preserves end organ function and immediately replaces cardiac output</a:t>
            </a:r>
          </a:p>
          <a:p>
            <a:r>
              <a:rPr lang="en-US" dirty="0"/>
              <a:t>Allows kidneys to recover, avoids liver dysfunction, avoids high doses of inotropes or pressors</a:t>
            </a:r>
          </a:p>
          <a:p>
            <a:r>
              <a:rPr lang="en-US" dirty="0"/>
              <a:t>Provides right sided support as well by decompressing the right heart</a:t>
            </a:r>
          </a:p>
          <a:p>
            <a:r>
              <a:rPr lang="en-US" dirty="0"/>
              <a:t>Can be used in setting of acute LV thrombus when Impella cannot be used</a:t>
            </a:r>
          </a:p>
        </p:txBody>
      </p:sp>
    </p:spTree>
    <p:extLst>
      <p:ext uri="{BB962C8B-B14F-4D97-AF65-F5344CB8AC3E}">
        <p14:creationId xmlns:p14="http://schemas.microsoft.com/office/powerpoint/2010/main" val="141748766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889BC8-40CA-73A0-A9F4-9585D27EE480}"/>
              </a:ext>
            </a:extLst>
          </p:cNvPr>
          <p:cNvSpPr>
            <a:spLocks noGrp="1"/>
          </p:cNvSpPr>
          <p:nvPr>
            <p:ph type="title"/>
          </p:nvPr>
        </p:nvSpPr>
        <p:spPr/>
        <p:txBody>
          <a:bodyPr/>
          <a:lstStyle/>
          <a:p>
            <a:r>
              <a:rPr lang="en-US" dirty="0"/>
              <a:t>WHEN TO USE ECMO</a:t>
            </a:r>
          </a:p>
        </p:txBody>
      </p:sp>
      <p:sp>
        <p:nvSpPr>
          <p:cNvPr id="3" name="Content Placeholder 2">
            <a:extLst>
              <a:ext uri="{FF2B5EF4-FFF2-40B4-BE49-F238E27FC236}">
                <a16:creationId xmlns:a16="http://schemas.microsoft.com/office/drawing/2014/main" id="{7001D399-2834-9F09-6E26-FFB49F0B0876}"/>
              </a:ext>
            </a:extLst>
          </p:cNvPr>
          <p:cNvSpPr>
            <a:spLocks noGrp="1"/>
          </p:cNvSpPr>
          <p:nvPr>
            <p:ph idx="1"/>
          </p:nvPr>
        </p:nvSpPr>
        <p:spPr/>
        <p:txBody>
          <a:bodyPr/>
          <a:lstStyle/>
          <a:p>
            <a:r>
              <a:rPr lang="en-US" dirty="0"/>
              <a:t>Increases afterload, increases wedge pressure, can cause LV distension making bridge to recovery difficult</a:t>
            </a:r>
          </a:p>
          <a:p>
            <a:r>
              <a:rPr lang="en-US" dirty="0"/>
              <a:t>If pulsatility is not maintained particularly with full flow ECMO there is risk of intracardiac or root thrombus or stasis</a:t>
            </a:r>
          </a:p>
          <a:p>
            <a:r>
              <a:rPr lang="en-US" dirty="0"/>
              <a:t>Use low dose inotropes and partial flow ECMO to avoid intracardiac stasis</a:t>
            </a:r>
          </a:p>
          <a:p>
            <a:r>
              <a:rPr lang="en-US" dirty="0"/>
              <a:t>Need to maintain some amount of flow through the heart (especially in the setting of a prosthetic valve) and allow the heart to eject</a:t>
            </a:r>
          </a:p>
        </p:txBody>
      </p:sp>
    </p:spTree>
    <p:extLst>
      <p:ext uri="{BB962C8B-B14F-4D97-AF65-F5344CB8AC3E}">
        <p14:creationId xmlns:p14="http://schemas.microsoft.com/office/powerpoint/2010/main" val="158543307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D19BD1-F8AB-9611-56C1-3FE13C511492}"/>
              </a:ext>
            </a:extLst>
          </p:cNvPr>
          <p:cNvSpPr>
            <a:spLocks noGrp="1"/>
          </p:cNvSpPr>
          <p:nvPr>
            <p:ph type="title"/>
          </p:nvPr>
        </p:nvSpPr>
        <p:spPr/>
        <p:txBody>
          <a:bodyPr/>
          <a:lstStyle/>
          <a:p>
            <a:r>
              <a:rPr lang="en-US" dirty="0"/>
              <a:t>WHEN TO USE IMPELLA</a:t>
            </a:r>
          </a:p>
        </p:txBody>
      </p:sp>
      <p:sp>
        <p:nvSpPr>
          <p:cNvPr id="3" name="Content Placeholder 2">
            <a:extLst>
              <a:ext uri="{FF2B5EF4-FFF2-40B4-BE49-F238E27FC236}">
                <a16:creationId xmlns:a16="http://schemas.microsoft.com/office/drawing/2014/main" id="{14A6F2E3-EB7A-BD89-F282-3FF2E0F3F34D}"/>
              </a:ext>
            </a:extLst>
          </p:cNvPr>
          <p:cNvSpPr>
            <a:spLocks noGrp="1"/>
          </p:cNvSpPr>
          <p:nvPr>
            <p:ph idx="1"/>
          </p:nvPr>
        </p:nvSpPr>
        <p:spPr/>
        <p:txBody>
          <a:bodyPr/>
          <a:lstStyle/>
          <a:p>
            <a:r>
              <a:rPr lang="en-US" dirty="0"/>
              <a:t>CABG for Low EF patients – can get patients to heart recovery</a:t>
            </a:r>
          </a:p>
          <a:p>
            <a:r>
              <a:rPr lang="en-US" dirty="0"/>
              <a:t>Shock patients – allows LV unloading and myocardial recovery</a:t>
            </a:r>
          </a:p>
          <a:p>
            <a:r>
              <a:rPr lang="en-US" dirty="0"/>
              <a:t>Decreases high dose inotropes/pressors requirement (rocket fuel), end organs damage and risk of CVVH</a:t>
            </a:r>
          </a:p>
          <a:p>
            <a:r>
              <a:rPr lang="en-US" dirty="0"/>
              <a:t>Minimal histocompatibility issues – no oxygenator, less bleeding and clotting</a:t>
            </a:r>
          </a:p>
          <a:p>
            <a:r>
              <a:rPr lang="en-US" dirty="0"/>
              <a:t>Ambulate with device – Impella 5.5</a:t>
            </a:r>
          </a:p>
          <a:p>
            <a:r>
              <a:rPr lang="en-US" dirty="0"/>
              <a:t>Minimal complication profile – near zero risk of limb ischemia versus ECMO</a:t>
            </a:r>
          </a:p>
        </p:txBody>
      </p:sp>
    </p:spTree>
    <p:extLst>
      <p:ext uri="{BB962C8B-B14F-4D97-AF65-F5344CB8AC3E}">
        <p14:creationId xmlns:p14="http://schemas.microsoft.com/office/powerpoint/2010/main" val="56316456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9289A8E3-EAF6-E0E9-9265-7ED303923A3D}"/>
              </a:ext>
            </a:extLst>
          </p:cNvPr>
          <p:cNvPicPr>
            <a:picLocks noGrp="1" noChangeAspect="1"/>
          </p:cNvPicPr>
          <p:nvPr>
            <p:ph idx="1"/>
          </p:nvPr>
        </p:nvPicPr>
        <p:blipFill>
          <a:blip r:embed="rId2"/>
          <a:stretch>
            <a:fillRect/>
          </a:stretch>
        </p:blipFill>
        <p:spPr>
          <a:xfrm>
            <a:off x="835572" y="304799"/>
            <a:ext cx="9616966" cy="6553201"/>
          </a:xfrm>
          <a:prstGeom prst="rect">
            <a:avLst/>
          </a:prstGeom>
        </p:spPr>
      </p:pic>
    </p:spTree>
    <p:extLst>
      <p:ext uri="{BB962C8B-B14F-4D97-AF65-F5344CB8AC3E}">
        <p14:creationId xmlns:p14="http://schemas.microsoft.com/office/powerpoint/2010/main" val="131340030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A6F452EA-9F00-7F42-360D-3F472B81D196}"/>
              </a:ext>
            </a:extLst>
          </p:cNvPr>
          <p:cNvPicPr>
            <a:picLocks noGrp="1" noChangeAspect="1"/>
          </p:cNvPicPr>
          <p:nvPr>
            <p:ph idx="1"/>
          </p:nvPr>
        </p:nvPicPr>
        <p:blipFill>
          <a:blip r:embed="rId2"/>
          <a:stretch>
            <a:fillRect/>
          </a:stretch>
        </p:blipFill>
        <p:spPr>
          <a:xfrm>
            <a:off x="756744" y="186268"/>
            <a:ext cx="10152993" cy="6383866"/>
          </a:xfrm>
          <a:prstGeom prst="rect">
            <a:avLst/>
          </a:prstGeom>
        </p:spPr>
      </p:pic>
    </p:spTree>
    <p:extLst>
      <p:ext uri="{BB962C8B-B14F-4D97-AF65-F5344CB8AC3E}">
        <p14:creationId xmlns:p14="http://schemas.microsoft.com/office/powerpoint/2010/main" val="35749781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C5D4DE-6646-C824-1CF8-5B4E8CEC4391}"/>
              </a:ext>
            </a:extLst>
          </p:cNvPr>
          <p:cNvSpPr>
            <a:spLocks noGrp="1"/>
          </p:cNvSpPr>
          <p:nvPr>
            <p:ph type="title"/>
          </p:nvPr>
        </p:nvSpPr>
        <p:spPr/>
        <p:txBody>
          <a:bodyPr/>
          <a:lstStyle/>
          <a:p>
            <a:r>
              <a:rPr lang="en-US" dirty="0"/>
              <a:t>EVOLUTION OF CARDIAC ICU</a:t>
            </a:r>
          </a:p>
        </p:txBody>
      </p:sp>
      <p:sp>
        <p:nvSpPr>
          <p:cNvPr id="3" name="Content Placeholder 2">
            <a:extLst>
              <a:ext uri="{FF2B5EF4-FFF2-40B4-BE49-F238E27FC236}">
                <a16:creationId xmlns:a16="http://schemas.microsoft.com/office/drawing/2014/main" id="{9B129D6D-4BE5-209B-7E1B-F00BC06A6564}"/>
              </a:ext>
            </a:extLst>
          </p:cNvPr>
          <p:cNvSpPr>
            <a:spLocks noGrp="1"/>
          </p:cNvSpPr>
          <p:nvPr>
            <p:ph idx="1"/>
          </p:nvPr>
        </p:nvSpPr>
        <p:spPr/>
        <p:txBody>
          <a:bodyPr/>
          <a:lstStyle/>
          <a:p>
            <a:r>
              <a:rPr lang="en-US" dirty="0"/>
              <a:t>2010s – Present: Tiered levels of care based on patient complexities and institutional resources, with advanced cardiac technologies now common place</a:t>
            </a:r>
          </a:p>
          <a:p>
            <a:r>
              <a:rPr lang="en-US" dirty="0"/>
              <a:t>Advanced heart failure and Mechanical Circulatory support: IABP, Impella, ECMO, LVADs, RVADs</a:t>
            </a:r>
          </a:p>
        </p:txBody>
      </p:sp>
    </p:spTree>
    <p:extLst>
      <p:ext uri="{BB962C8B-B14F-4D97-AF65-F5344CB8AC3E}">
        <p14:creationId xmlns:p14="http://schemas.microsoft.com/office/powerpoint/2010/main" val="246147229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13C8B50D-46AE-0042-B774-169F43CF1DFC}"/>
              </a:ext>
            </a:extLst>
          </p:cNvPr>
          <p:cNvPicPr>
            <a:picLocks noGrp="1" noChangeAspect="1"/>
          </p:cNvPicPr>
          <p:nvPr>
            <p:ph idx="1"/>
          </p:nvPr>
        </p:nvPicPr>
        <p:blipFill>
          <a:blip r:embed="rId2"/>
          <a:stretch>
            <a:fillRect/>
          </a:stretch>
        </p:blipFill>
        <p:spPr>
          <a:xfrm>
            <a:off x="1723869" y="449705"/>
            <a:ext cx="8469442" cy="5711251"/>
          </a:xfrm>
          <a:prstGeom prst="rect">
            <a:avLst/>
          </a:prstGeom>
        </p:spPr>
      </p:pic>
    </p:spTree>
    <p:extLst>
      <p:ext uri="{BB962C8B-B14F-4D97-AF65-F5344CB8AC3E}">
        <p14:creationId xmlns:p14="http://schemas.microsoft.com/office/powerpoint/2010/main" val="399461339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5CAAA15C-6F3C-7A76-E879-2EBCF64E085B}"/>
              </a:ext>
            </a:extLst>
          </p:cNvPr>
          <p:cNvPicPr>
            <a:picLocks noGrp="1" noChangeAspect="1"/>
          </p:cNvPicPr>
          <p:nvPr>
            <p:ph idx="1"/>
          </p:nvPr>
        </p:nvPicPr>
        <p:blipFill>
          <a:blip r:embed="rId2"/>
          <a:stretch>
            <a:fillRect/>
          </a:stretch>
        </p:blipFill>
        <p:spPr>
          <a:xfrm>
            <a:off x="1168401" y="541867"/>
            <a:ext cx="8009466" cy="5791199"/>
          </a:xfrm>
          <a:prstGeom prst="rect">
            <a:avLst/>
          </a:prstGeom>
        </p:spPr>
      </p:pic>
    </p:spTree>
    <p:extLst>
      <p:ext uri="{BB962C8B-B14F-4D97-AF65-F5344CB8AC3E}">
        <p14:creationId xmlns:p14="http://schemas.microsoft.com/office/powerpoint/2010/main" val="175947223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B021D05B-3321-FB9F-97B1-4CED4B8EF8E7}"/>
              </a:ext>
            </a:extLst>
          </p:cNvPr>
          <p:cNvPicPr>
            <a:picLocks noGrp="1" noChangeAspect="1"/>
          </p:cNvPicPr>
          <p:nvPr>
            <p:ph idx="1"/>
          </p:nvPr>
        </p:nvPicPr>
        <p:blipFill>
          <a:blip r:embed="rId2"/>
          <a:stretch>
            <a:fillRect/>
          </a:stretch>
        </p:blipFill>
        <p:spPr>
          <a:xfrm>
            <a:off x="1124262" y="449705"/>
            <a:ext cx="8694295" cy="5801193"/>
          </a:xfrm>
          <a:prstGeom prst="rect">
            <a:avLst/>
          </a:prstGeom>
        </p:spPr>
      </p:pic>
    </p:spTree>
    <p:extLst>
      <p:ext uri="{BB962C8B-B14F-4D97-AF65-F5344CB8AC3E}">
        <p14:creationId xmlns:p14="http://schemas.microsoft.com/office/powerpoint/2010/main" val="83786362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8DAA21-DC31-213F-5369-C6D9E99B5AAA}"/>
              </a:ext>
            </a:extLst>
          </p:cNvPr>
          <p:cNvSpPr>
            <a:spLocks noGrp="1"/>
          </p:cNvSpPr>
          <p:nvPr>
            <p:ph type="title"/>
          </p:nvPr>
        </p:nvSpPr>
        <p:spPr/>
        <p:txBody>
          <a:bodyPr/>
          <a:lstStyle/>
          <a:p>
            <a:r>
              <a:rPr lang="en-US" dirty="0"/>
              <a:t>CONCLUSIONS</a:t>
            </a:r>
          </a:p>
        </p:txBody>
      </p:sp>
      <p:sp>
        <p:nvSpPr>
          <p:cNvPr id="3" name="Content Placeholder 2">
            <a:extLst>
              <a:ext uri="{FF2B5EF4-FFF2-40B4-BE49-F238E27FC236}">
                <a16:creationId xmlns:a16="http://schemas.microsoft.com/office/drawing/2014/main" id="{BA8098C8-6DD4-9E50-0B9C-3A9DB07CE680}"/>
              </a:ext>
            </a:extLst>
          </p:cNvPr>
          <p:cNvSpPr>
            <a:spLocks noGrp="1"/>
          </p:cNvSpPr>
          <p:nvPr>
            <p:ph idx="1"/>
          </p:nvPr>
        </p:nvSpPr>
        <p:spPr/>
        <p:txBody>
          <a:bodyPr/>
          <a:lstStyle/>
          <a:p>
            <a:r>
              <a:rPr lang="en-US" dirty="0"/>
              <a:t>Implementation of a shock team predicated on a  multidisciplinary standardized protocol emphasizing timely diagnosis, mandatory invasive hemodynamics and appropriate use of MCS  may improve CS outcomes</a:t>
            </a:r>
          </a:p>
          <a:p>
            <a:r>
              <a:rPr lang="en-US" dirty="0"/>
              <a:t>A validated score incorporating demographic, laboratory and hemodynamic markers can help to stratify risk and guide clinical decision making in patients with all phenotypes of CS. </a:t>
            </a:r>
          </a:p>
        </p:txBody>
      </p:sp>
      <p:sp>
        <p:nvSpPr>
          <p:cNvPr id="4" name="Footer Placeholder 3">
            <a:extLst>
              <a:ext uri="{FF2B5EF4-FFF2-40B4-BE49-F238E27FC236}">
                <a16:creationId xmlns:a16="http://schemas.microsoft.com/office/drawing/2014/main" id="{A37567DB-3E3B-9F53-581A-90F3BF1BAAC9}"/>
              </a:ext>
            </a:extLst>
          </p:cNvPr>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200420095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D58C27B4-8375-0E8F-5D40-EB771556EE39}"/>
              </a:ext>
            </a:extLst>
          </p:cNvPr>
          <p:cNvPicPr>
            <a:picLocks noGrp="1" noChangeAspect="1"/>
          </p:cNvPicPr>
          <p:nvPr>
            <p:ph idx="1"/>
          </p:nvPr>
        </p:nvPicPr>
        <p:blipFill>
          <a:blip r:embed="rId2"/>
          <a:stretch>
            <a:fillRect/>
          </a:stretch>
        </p:blipFill>
        <p:spPr>
          <a:xfrm>
            <a:off x="1072055" y="331076"/>
            <a:ext cx="9459311" cy="6258910"/>
          </a:xfrm>
          <a:prstGeom prst="rect">
            <a:avLst/>
          </a:prstGeom>
        </p:spPr>
      </p:pic>
    </p:spTree>
    <p:extLst>
      <p:ext uri="{BB962C8B-B14F-4D97-AF65-F5344CB8AC3E}">
        <p14:creationId xmlns:p14="http://schemas.microsoft.com/office/powerpoint/2010/main" val="71502175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1A315599-FAF0-406A-6326-6F512BCDFC90}"/>
              </a:ext>
            </a:extLst>
          </p:cNvPr>
          <p:cNvPicPr>
            <a:picLocks noGrp="1" noChangeAspect="1"/>
          </p:cNvPicPr>
          <p:nvPr>
            <p:ph idx="1"/>
          </p:nvPr>
        </p:nvPicPr>
        <p:blipFill>
          <a:blip r:embed="rId2"/>
          <a:stretch>
            <a:fillRect/>
          </a:stretch>
        </p:blipFill>
        <p:spPr>
          <a:xfrm>
            <a:off x="1639614" y="394139"/>
            <a:ext cx="8623737" cy="6243144"/>
          </a:xfrm>
          <a:prstGeom prst="rect">
            <a:avLst/>
          </a:prstGeom>
        </p:spPr>
      </p:pic>
    </p:spTree>
    <p:extLst>
      <p:ext uri="{BB962C8B-B14F-4D97-AF65-F5344CB8AC3E}">
        <p14:creationId xmlns:p14="http://schemas.microsoft.com/office/powerpoint/2010/main" val="391247229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A00192C0-FABD-0E46-B1DE-F7851DDC9D3E}"/>
              </a:ext>
            </a:extLst>
          </p:cNvPr>
          <p:cNvPicPr>
            <a:picLocks noGrp="1" noChangeAspect="1"/>
          </p:cNvPicPr>
          <p:nvPr>
            <p:ph idx="1"/>
          </p:nvPr>
        </p:nvPicPr>
        <p:blipFill>
          <a:blip r:embed="rId2"/>
          <a:stretch>
            <a:fillRect/>
          </a:stretch>
        </p:blipFill>
        <p:spPr>
          <a:xfrm>
            <a:off x="1185333" y="558801"/>
            <a:ext cx="8771467" cy="5952358"/>
          </a:xfrm>
          <a:prstGeom prst="rect">
            <a:avLst/>
          </a:prstGeom>
        </p:spPr>
      </p:pic>
    </p:spTree>
    <p:extLst>
      <p:ext uri="{BB962C8B-B14F-4D97-AF65-F5344CB8AC3E}">
        <p14:creationId xmlns:p14="http://schemas.microsoft.com/office/powerpoint/2010/main" val="280463992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CA08158B-4BA8-ECC9-B7D6-126E55D13216}"/>
              </a:ext>
            </a:extLst>
          </p:cNvPr>
          <p:cNvPicPr>
            <a:picLocks noGrp="1" noChangeAspect="1"/>
          </p:cNvPicPr>
          <p:nvPr>
            <p:ph idx="1"/>
          </p:nvPr>
        </p:nvPicPr>
        <p:blipFill>
          <a:blip r:embed="rId2"/>
          <a:stretch>
            <a:fillRect/>
          </a:stretch>
        </p:blipFill>
        <p:spPr>
          <a:xfrm>
            <a:off x="1388533" y="157655"/>
            <a:ext cx="9363549" cy="6526924"/>
          </a:xfrm>
          <a:prstGeom prst="rect">
            <a:avLst/>
          </a:prstGeom>
        </p:spPr>
      </p:pic>
    </p:spTree>
    <p:extLst>
      <p:ext uri="{BB962C8B-B14F-4D97-AF65-F5344CB8AC3E}">
        <p14:creationId xmlns:p14="http://schemas.microsoft.com/office/powerpoint/2010/main" val="203399920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96769D-C035-0C1A-E69D-918617F0A4E1}"/>
              </a:ext>
            </a:extLst>
          </p:cNvPr>
          <p:cNvSpPr>
            <a:spLocks noGrp="1"/>
          </p:cNvSpPr>
          <p:nvPr>
            <p:ph type="title"/>
          </p:nvPr>
        </p:nvSpPr>
        <p:spPr/>
        <p:txBody>
          <a:bodyPr/>
          <a:lstStyle/>
          <a:p>
            <a:r>
              <a:rPr lang="en-US" dirty="0"/>
              <a:t>STUDY CONCLUSION</a:t>
            </a:r>
          </a:p>
        </p:txBody>
      </p:sp>
      <p:sp>
        <p:nvSpPr>
          <p:cNvPr id="3" name="Content Placeholder 2">
            <a:extLst>
              <a:ext uri="{FF2B5EF4-FFF2-40B4-BE49-F238E27FC236}">
                <a16:creationId xmlns:a16="http://schemas.microsoft.com/office/drawing/2014/main" id="{778B9630-28DD-8A27-566C-265978339221}"/>
              </a:ext>
            </a:extLst>
          </p:cNvPr>
          <p:cNvSpPr>
            <a:spLocks noGrp="1"/>
          </p:cNvSpPr>
          <p:nvPr>
            <p:ph idx="1"/>
          </p:nvPr>
        </p:nvSpPr>
        <p:spPr/>
        <p:txBody>
          <a:bodyPr/>
          <a:lstStyle/>
          <a:p>
            <a:r>
              <a:rPr lang="en-US" dirty="0"/>
              <a:t>Centers with Shock teams –</a:t>
            </a:r>
          </a:p>
          <a:p>
            <a:r>
              <a:rPr lang="en-US" dirty="0"/>
              <a:t>More likely to use PAC</a:t>
            </a:r>
          </a:p>
          <a:p>
            <a:r>
              <a:rPr lang="en-US" dirty="0"/>
              <a:t>Less Inotropes</a:t>
            </a:r>
          </a:p>
          <a:p>
            <a:r>
              <a:rPr lang="en-US" dirty="0"/>
              <a:t>Less likely to need mechanical ventilation</a:t>
            </a:r>
          </a:p>
          <a:p>
            <a:r>
              <a:rPr lang="en-US" dirty="0"/>
              <a:t>Less likely to need renal replacement therapy</a:t>
            </a:r>
          </a:p>
          <a:p>
            <a:r>
              <a:rPr lang="en-US" dirty="0"/>
              <a:t>Shorter ICU days</a:t>
            </a:r>
          </a:p>
          <a:p>
            <a:r>
              <a:rPr lang="en-US" dirty="0"/>
              <a:t>Lower mortality – 28% lower risk of ICU mortality</a:t>
            </a:r>
          </a:p>
        </p:txBody>
      </p:sp>
    </p:spTree>
    <p:extLst>
      <p:ext uri="{BB962C8B-B14F-4D97-AF65-F5344CB8AC3E}">
        <p14:creationId xmlns:p14="http://schemas.microsoft.com/office/powerpoint/2010/main" val="299773454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D413E6F9-0EA9-06DB-2006-00C5F22CF06D}"/>
              </a:ext>
            </a:extLst>
          </p:cNvPr>
          <p:cNvPicPr>
            <a:picLocks noGrp="1" noChangeAspect="1"/>
          </p:cNvPicPr>
          <p:nvPr>
            <p:ph idx="1"/>
          </p:nvPr>
        </p:nvPicPr>
        <p:blipFill>
          <a:blip r:embed="rId2"/>
          <a:stretch>
            <a:fillRect/>
          </a:stretch>
        </p:blipFill>
        <p:spPr>
          <a:xfrm>
            <a:off x="914399" y="136524"/>
            <a:ext cx="10011103" cy="6548055"/>
          </a:xfrm>
          <a:prstGeom prst="rect">
            <a:avLst/>
          </a:prstGeom>
        </p:spPr>
      </p:pic>
    </p:spTree>
    <p:extLst>
      <p:ext uri="{BB962C8B-B14F-4D97-AF65-F5344CB8AC3E}">
        <p14:creationId xmlns:p14="http://schemas.microsoft.com/office/powerpoint/2010/main" val="877910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94D811C7-68EB-A04F-911D-0CC7FAA8693F}"/>
              </a:ext>
            </a:extLst>
          </p:cNvPr>
          <p:cNvPicPr>
            <a:picLocks noGrp="1" noChangeAspect="1"/>
          </p:cNvPicPr>
          <p:nvPr>
            <p:ph idx="1"/>
          </p:nvPr>
        </p:nvPicPr>
        <p:blipFill>
          <a:blip r:embed="rId2"/>
          <a:stretch>
            <a:fillRect/>
          </a:stretch>
        </p:blipFill>
        <p:spPr>
          <a:xfrm>
            <a:off x="3166533" y="270933"/>
            <a:ext cx="5249334" cy="6197600"/>
          </a:xfrm>
          <a:prstGeom prst="rect">
            <a:avLst/>
          </a:prstGeom>
        </p:spPr>
      </p:pic>
    </p:spTree>
    <p:extLst>
      <p:ext uri="{BB962C8B-B14F-4D97-AF65-F5344CB8AC3E}">
        <p14:creationId xmlns:p14="http://schemas.microsoft.com/office/powerpoint/2010/main" val="269712786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D20B27CF-FB27-320F-1FD1-59480DA93936}"/>
              </a:ext>
            </a:extLst>
          </p:cNvPr>
          <p:cNvPicPr>
            <a:picLocks noGrp="1" noChangeAspect="1"/>
          </p:cNvPicPr>
          <p:nvPr>
            <p:ph idx="1"/>
          </p:nvPr>
        </p:nvPicPr>
        <p:blipFill>
          <a:blip r:embed="rId2"/>
          <a:stretch>
            <a:fillRect/>
          </a:stretch>
        </p:blipFill>
        <p:spPr>
          <a:xfrm>
            <a:off x="838200" y="740979"/>
            <a:ext cx="10515600" cy="5358451"/>
          </a:xfrm>
          <a:prstGeom prst="rect">
            <a:avLst/>
          </a:prstGeom>
        </p:spPr>
      </p:pic>
    </p:spTree>
    <p:extLst>
      <p:ext uri="{BB962C8B-B14F-4D97-AF65-F5344CB8AC3E}">
        <p14:creationId xmlns:p14="http://schemas.microsoft.com/office/powerpoint/2010/main" val="18256105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4F6E04D6-2657-A722-8151-BCE84DE21C63}"/>
              </a:ext>
            </a:extLst>
          </p:cNvPr>
          <p:cNvPicPr>
            <a:picLocks noGrp="1" noChangeAspect="1"/>
          </p:cNvPicPr>
          <p:nvPr>
            <p:ph idx="1"/>
          </p:nvPr>
        </p:nvPicPr>
        <p:blipFill>
          <a:blip r:embed="rId2"/>
          <a:stretch>
            <a:fillRect/>
          </a:stretch>
        </p:blipFill>
        <p:spPr>
          <a:xfrm>
            <a:off x="1050970" y="1825625"/>
            <a:ext cx="10090059" cy="4351338"/>
          </a:xfrm>
          <a:prstGeom prst="rect">
            <a:avLst/>
          </a:prstGeom>
        </p:spPr>
      </p:pic>
      <p:pic>
        <p:nvPicPr>
          <p:cNvPr id="5" name="Content Placeholder 3">
            <a:extLst>
              <a:ext uri="{FF2B5EF4-FFF2-40B4-BE49-F238E27FC236}">
                <a16:creationId xmlns:a16="http://schemas.microsoft.com/office/drawing/2014/main" id="{74A7528D-05B4-F339-9D7B-9E6D23949D9E}"/>
              </a:ext>
            </a:extLst>
          </p:cNvPr>
          <p:cNvPicPr>
            <a:picLocks noChangeAspect="1"/>
          </p:cNvPicPr>
          <p:nvPr/>
        </p:nvPicPr>
        <p:blipFill>
          <a:blip r:embed="rId2"/>
          <a:stretch>
            <a:fillRect/>
          </a:stretch>
        </p:blipFill>
        <p:spPr>
          <a:xfrm>
            <a:off x="1050970" y="816631"/>
            <a:ext cx="10090059" cy="5016609"/>
          </a:xfrm>
          <a:prstGeom prst="rect">
            <a:avLst/>
          </a:prstGeom>
        </p:spPr>
      </p:pic>
    </p:spTree>
    <p:extLst>
      <p:ext uri="{BB962C8B-B14F-4D97-AF65-F5344CB8AC3E}">
        <p14:creationId xmlns:p14="http://schemas.microsoft.com/office/powerpoint/2010/main" val="423581218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6C5750BC-5866-B218-04AA-73400A2A8D05}"/>
              </a:ext>
            </a:extLst>
          </p:cNvPr>
          <p:cNvPicPr>
            <a:picLocks noGrp="1" noChangeAspect="1"/>
          </p:cNvPicPr>
          <p:nvPr>
            <p:ph idx="1"/>
          </p:nvPr>
        </p:nvPicPr>
        <p:blipFill>
          <a:blip r:embed="rId2"/>
          <a:stretch>
            <a:fillRect/>
          </a:stretch>
        </p:blipFill>
        <p:spPr>
          <a:xfrm>
            <a:off x="1720644" y="785100"/>
            <a:ext cx="8463880" cy="5473810"/>
          </a:xfrm>
          <a:prstGeom prst="rect">
            <a:avLst/>
          </a:prstGeom>
        </p:spPr>
      </p:pic>
    </p:spTree>
    <p:extLst>
      <p:ext uri="{BB962C8B-B14F-4D97-AF65-F5344CB8AC3E}">
        <p14:creationId xmlns:p14="http://schemas.microsoft.com/office/powerpoint/2010/main" val="147540945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F212ADAB-0F4D-7EC5-3C2E-24F5D58A15D7}"/>
              </a:ext>
            </a:extLst>
          </p:cNvPr>
          <p:cNvPicPr>
            <a:picLocks noGrp="1" noChangeAspect="1"/>
          </p:cNvPicPr>
          <p:nvPr>
            <p:ph idx="1"/>
          </p:nvPr>
        </p:nvPicPr>
        <p:blipFill>
          <a:blip r:embed="rId2"/>
          <a:stretch>
            <a:fillRect/>
          </a:stretch>
        </p:blipFill>
        <p:spPr>
          <a:xfrm>
            <a:off x="1558254" y="829249"/>
            <a:ext cx="8484380" cy="5199501"/>
          </a:xfrm>
          <a:prstGeom prst="rect">
            <a:avLst/>
          </a:prstGeom>
        </p:spPr>
      </p:pic>
    </p:spTree>
    <p:extLst>
      <p:ext uri="{BB962C8B-B14F-4D97-AF65-F5344CB8AC3E}">
        <p14:creationId xmlns:p14="http://schemas.microsoft.com/office/powerpoint/2010/main" val="415056585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EB136D8D-D0A4-4EC5-5DA7-D1B1A6E5167A}"/>
              </a:ext>
            </a:extLst>
          </p:cNvPr>
          <p:cNvPicPr>
            <a:picLocks noGrp="1" noChangeAspect="1"/>
          </p:cNvPicPr>
          <p:nvPr>
            <p:ph idx="1"/>
          </p:nvPr>
        </p:nvPicPr>
        <p:blipFill>
          <a:blip r:embed="rId2"/>
          <a:stretch>
            <a:fillRect/>
          </a:stretch>
        </p:blipFill>
        <p:spPr>
          <a:xfrm>
            <a:off x="1169117" y="674742"/>
            <a:ext cx="9317738" cy="5521106"/>
          </a:xfrm>
          <a:prstGeom prst="rect">
            <a:avLst/>
          </a:prstGeom>
        </p:spPr>
      </p:pic>
    </p:spTree>
    <p:extLst>
      <p:ext uri="{BB962C8B-B14F-4D97-AF65-F5344CB8AC3E}">
        <p14:creationId xmlns:p14="http://schemas.microsoft.com/office/powerpoint/2010/main" val="307241206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0B5EA445-2EBE-4E4C-D545-9E646B910674}"/>
              </a:ext>
            </a:extLst>
          </p:cNvPr>
          <p:cNvPicPr>
            <a:picLocks noGrp="1" noChangeAspect="1"/>
          </p:cNvPicPr>
          <p:nvPr>
            <p:ph idx="1"/>
          </p:nvPr>
        </p:nvPicPr>
        <p:blipFill>
          <a:blip r:embed="rId2"/>
          <a:stretch>
            <a:fillRect/>
          </a:stretch>
        </p:blipFill>
        <p:spPr>
          <a:xfrm>
            <a:off x="882062" y="1116176"/>
            <a:ext cx="10427876" cy="5221561"/>
          </a:xfrm>
          <a:prstGeom prst="rect">
            <a:avLst/>
          </a:prstGeom>
        </p:spPr>
      </p:pic>
    </p:spTree>
    <p:extLst>
      <p:ext uri="{BB962C8B-B14F-4D97-AF65-F5344CB8AC3E}">
        <p14:creationId xmlns:p14="http://schemas.microsoft.com/office/powerpoint/2010/main" val="344823112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54A20578-B726-D19D-ED67-93F87EC6D15C}"/>
              </a:ext>
            </a:extLst>
          </p:cNvPr>
          <p:cNvPicPr>
            <a:picLocks noGrp="1" noChangeAspect="1"/>
          </p:cNvPicPr>
          <p:nvPr>
            <p:ph idx="1"/>
          </p:nvPr>
        </p:nvPicPr>
        <p:blipFill>
          <a:blip r:embed="rId2"/>
          <a:stretch>
            <a:fillRect/>
          </a:stretch>
        </p:blipFill>
        <p:spPr>
          <a:xfrm>
            <a:off x="1438915" y="848162"/>
            <a:ext cx="9030391" cy="5174265"/>
          </a:xfrm>
          <a:prstGeom prst="rect">
            <a:avLst/>
          </a:prstGeom>
        </p:spPr>
      </p:pic>
    </p:spTree>
    <p:extLst>
      <p:ext uri="{BB962C8B-B14F-4D97-AF65-F5344CB8AC3E}">
        <p14:creationId xmlns:p14="http://schemas.microsoft.com/office/powerpoint/2010/main" val="337792182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90CD7D6C-B363-8D5A-93C8-3BD456C20726}"/>
              </a:ext>
            </a:extLst>
          </p:cNvPr>
          <p:cNvPicPr>
            <a:picLocks noGrp="1" noChangeAspect="1"/>
          </p:cNvPicPr>
          <p:nvPr>
            <p:ph idx="1"/>
          </p:nvPr>
        </p:nvPicPr>
        <p:blipFill>
          <a:blip r:embed="rId2"/>
          <a:stretch>
            <a:fillRect/>
          </a:stretch>
        </p:blipFill>
        <p:spPr>
          <a:xfrm>
            <a:off x="696875" y="722038"/>
            <a:ext cx="10073036" cy="5741823"/>
          </a:xfrm>
          <a:prstGeom prst="rect">
            <a:avLst/>
          </a:prstGeom>
        </p:spPr>
      </p:pic>
      <p:sp>
        <p:nvSpPr>
          <p:cNvPr id="5" name="Footer Placeholder 4">
            <a:extLst>
              <a:ext uri="{FF2B5EF4-FFF2-40B4-BE49-F238E27FC236}">
                <a16:creationId xmlns:a16="http://schemas.microsoft.com/office/drawing/2014/main" id="{52A7372A-15C9-6D6D-83BA-EBA7909913D5}"/>
              </a:ext>
            </a:extLst>
          </p:cNvPr>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154099286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4B1F7F25-BA43-C176-4230-3E1407D6F312}"/>
              </a:ext>
            </a:extLst>
          </p:cNvPr>
          <p:cNvPicPr>
            <a:picLocks noGrp="1" noChangeAspect="1"/>
          </p:cNvPicPr>
          <p:nvPr>
            <p:ph idx="1"/>
          </p:nvPr>
        </p:nvPicPr>
        <p:blipFill>
          <a:blip r:embed="rId2"/>
          <a:stretch>
            <a:fillRect/>
          </a:stretch>
        </p:blipFill>
        <p:spPr>
          <a:xfrm>
            <a:off x="1913775" y="753569"/>
            <a:ext cx="8034266" cy="5237328"/>
          </a:xfrm>
          <a:prstGeom prst="rect">
            <a:avLst/>
          </a:prstGeom>
        </p:spPr>
      </p:pic>
    </p:spTree>
    <p:extLst>
      <p:ext uri="{BB962C8B-B14F-4D97-AF65-F5344CB8AC3E}">
        <p14:creationId xmlns:p14="http://schemas.microsoft.com/office/powerpoint/2010/main" val="31146809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F8C68813-9A36-6E81-35FE-93DAC5D99489}"/>
              </a:ext>
            </a:extLst>
          </p:cNvPr>
          <p:cNvPicPr>
            <a:picLocks noGrp="1" noChangeAspect="1"/>
          </p:cNvPicPr>
          <p:nvPr>
            <p:ph idx="1"/>
          </p:nvPr>
        </p:nvPicPr>
        <p:blipFill>
          <a:blip r:embed="rId2"/>
          <a:stretch>
            <a:fillRect/>
          </a:stretch>
        </p:blipFill>
        <p:spPr>
          <a:xfrm>
            <a:off x="1162403" y="627445"/>
            <a:ext cx="9268104" cy="5599934"/>
          </a:xfrm>
          <a:prstGeom prst="rect">
            <a:avLst/>
          </a:prstGeom>
        </p:spPr>
      </p:pic>
    </p:spTree>
    <p:extLst>
      <p:ext uri="{BB962C8B-B14F-4D97-AF65-F5344CB8AC3E}">
        <p14:creationId xmlns:p14="http://schemas.microsoft.com/office/powerpoint/2010/main" val="27470298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3FF5B6-B5A5-AF09-7AD1-71793AF89FA3}"/>
              </a:ext>
            </a:extLst>
          </p:cNvPr>
          <p:cNvSpPr>
            <a:spLocks noGrp="1"/>
          </p:cNvSpPr>
          <p:nvPr>
            <p:ph type="title"/>
          </p:nvPr>
        </p:nvSpPr>
        <p:spPr/>
        <p:txBody>
          <a:bodyPr/>
          <a:lstStyle/>
          <a:p>
            <a:r>
              <a:rPr lang="en-US" dirty="0"/>
              <a:t>EVOLUTION OF CARDIAC CRITICAL CARE IN NIGERIA</a:t>
            </a:r>
          </a:p>
        </p:txBody>
      </p:sp>
      <p:sp>
        <p:nvSpPr>
          <p:cNvPr id="3" name="Content Placeholder 2">
            <a:extLst>
              <a:ext uri="{FF2B5EF4-FFF2-40B4-BE49-F238E27FC236}">
                <a16:creationId xmlns:a16="http://schemas.microsoft.com/office/drawing/2014/main" id="{760C72B3-FA99-634E-AE99-BE45B92E0BC4}"/>
              </a:ext>
            </a:extLst>
          </p:cNvPr>
          <p:cNvSpPr>
            <a:spLocks noGrp="1"/>
          </p:cNvSpPr>
          <p:nvPr>
            <p:ph idx="1"/>
          </p:nvPr>
        </p:nvSpPr>
        <p:spPr/>
        <p:txBody>
          <a:bodyPr/>
          <a:lstStyle/>
          <a:p>
            <a:r>
              <a:rPr lang="en-US" dirty="0"/>
              <a:t>Pre-1980s: Almost non-existent, limited cardiac care</a:t>
            </a:r>
          </a:p>
          <a:p>
            <a:r>
              <a:rPr lang="en-US" dirty="0"/>
              <a:t>1980s-1990s: Limited ICU infrastructures, patients post CS or MI often managed in general ICUs lacking specialized care. Establishment of basic CCUs in select hospitals in Lagos, Abuja and Ibadan</a:t>
            </a:r>
          </a:p>
          <a:p>
            <a:r>
              <a:rPr lang="en-US" dirty="0"/>
              <a:t>2000s-2010s: Dedicated Cardiac ICUs in a few hospitals -  National Hospital Abuja, LUTH, UCH, UNTH and more cardiac surgery programs emerged</a:t>
            </a:r>
          </a:p>
        </p:txBody>
      </p:sp>
    </p:spTree>
    <p:extLst>
      <p:ext uri="{BB962C8B-B14F-4D97-AF65-F5344CB8AC3E}">
        <p14:creationId xmlns:p14="http://schemas.microsoft.com/office/powerpoint/2010/main" val="30630575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2C85053F-577A-EB69-0C46-68AE26B92159}"/>
              </a:ext>
            </a:extLst>
          </p:cNvPr>
          <p:cNvPicPr>
            <a:picLocks noGrp="1" noChangeAspect="1"/>
          </p:cNvPicPr>
          <p:nvPr>
            <p:ph idx="1"/>
          </p:nvPr>
        </p:nvPicPr>
        <p:blipFill>
          <a:blip r:embed="rId2"/>
          <a:stretch>
            <a:fillRect/>
          </a:stretch>
        </p:blipFill>
        <p:spPr>
          <a:xfrm>
            <a:off x="1106214" y="958521"/>
            <a:ext cx="10515600" cy="5079671"/>
          </a:xfrm>
          <a:prstGeom prst="rect">
            <a:avLst/>
          </a:prstGeom>
        </p:spPr>
      </p:pic>
    </p:spTree>
    <p:extLst>
      <p:ext uri="{BB962C8B-B14F-4D97-AF65-F5344CB8AC3E}">
        <p14:creationId xmlns:p14="http://schemas.microsoft.com/office/powerpoint/2010/main" val="382767442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01874F-7E2B-7B51-3885-10C9621DBCE3}"/>
              </a:ext>
            </a:extLst>
          </p:cNvPr>
          <p:cNvSpPr>
            <a:spLocks noGrp="1"/>
          </p:cNvSpPr>
          <p:nvPr>
            <p:ph type="title"/>
          </p:nvPr>
        </p:nvSpPr>
        <p:spPr/>
        <p:txBody>
          <a:bodyPr/>
          <a:lstStyle/>
          <a:p>
            <a:r>
              <a:rPr lang="en-US" dirty="0"/>
              <a:t>IABP</a:t>
            </a:r>
          </a:p>
        </p:txBody>
      </p:sp>
      <p:pic>
        <p:nvPicPr>
          <p:cNvPr id="4" name="Content Placeholder 3">
            <a:extLst>
              <a:ext uri="{FF2B5EF4-FFF2-40B4-BE49-F238E27FC236}">
                <a16:creationId xmlns:a16="http://schemas.microsoft.com/office/drawing/2014/main" id="{8347B615-A327-E311-2185-652E14443807}"/>
              </a:ext>
            </a:extLst>
          </p:cNvPr>
          <p:cNvPicPr>
            <a:picLocks noGrp="1" noChangeAspect="1"/>
          </p:cNvPicPr>
          <p:nvPr>
            <p:ph idx="1"/>
          </p:nvPr>
        </p:nvPicPr>
        <p:blipFill>
          <a:blip r:embed="rId2"/>
          <a:stretch>
            <a:fillRect/>
          </a:stretch>
        </p:blipFill>
        <p:spPr>
          <a:xfrm>
            <a:off x="965952" y="1825625"/>
            <a:ext cx="10260096" cy="4351338"/>
          </a:xfrm>
          <a:prstGeom prst="rect">
            <a:avLst/>
          </a:prstGeom>
        </p:spPr>
      </p:pic>
    </p:spTree>
    <p:extLst>
      <p:ext uri="{BB962C8B-B14F-4D97-AF65-F5344CB8AC3E}">
        <p14:creationId xmlns:p14="http://schemas.microsoft.com/office/powerpoint/2010/main" val="176649519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C154A6-D92A-1C33-8012-DF2674753560}"/>
              </a:ext>
            </a:extLst>
          </p:cNvPr>
          <p:cNvSpPr>
            <a:spLocks noGrp="1"/>
          </p:cNvSpPr>
          <p:nvPr>
            <p:ph type="title"/>
          </p:nvPr>
        </p:nvSpPr>
        <p:spPr/>
        <p:txBody>
          <a:bodyPr/>
          <a:lstStyle/>
          <a:p>
            <a:r>
              <a:rPr lang="en-US" dirty="0"/>
              <a:t>VA ECMO</a:t>
            </a:r>
          </a:p>
        </p:txBody>
      </p:sp>
      <p:pic>
        <p:nvPicPr>
          <p:cNvPr id="4" name="Content Placeholder 3">
            <a:extLst>
              <a:ext uri="{FF2B5EF4-FFF2-40B4-BE49-F238E27FC236}">
                <a16:creationId xmlns:a16="http://schemas.microsoft.com/office/drawing/2014/main" id="{266615FD-438E-2AA6-5A64-4EEC2104B608}"/>
              </a:ext>
            </a:extLst>
          </p:cNvPr>
          <p:cNvPicPr>
            <a:picLocks noGrp="1" noChangeAspect="1"/>
          </p:cNvPicPr>
          <p:nvPr>
            <p:ph idx="1"/>
          </p:nvPr>
        </p:nvPicPr>
        <p:blipFill>
          <a:blip r:embed="rId2"/>
          <a:stretch>
            <a:fillRect/>
          </a:stretch>
        </p:blipFill>
        <p:spPr>
          <a:xfrm>
            <a:off x="2594533" y="1825625"/>
            <a:ext cx="7002934" cy="4351338"/>
          </a:xfrm>
          <a:prstGeom prst="rect">
            <a:avLst/>
          </a:prstGeom>
        </p:spPr>
      </p:pic>
    </p:spTree>
    <p:extLst>
      <p:ext uri="{BB962C8B-B14F-4D97-AF65-F5344CB8AC3E}">
        <p14:creationId xmlns:p14="http://schemas.microsoft.com/office/powerpoint/2010/main" val="313754988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44FB37-7877-6C39-28F4-7C11942E4FB9}"/>
              </a:ext>
            </a:extLst>
          </p:cNvPr>
          <p:cNvSpPr>
            <a:spLocks noGrp="1"/>
          </p:cNvSpPr>
          <p:nvPr>
            <p:ph type="title"/>
          </p:nvPr>
        </p:nvSpPr>
        <p:spPr/>
        <p:txBody>
          <a:bodyPr/>
          <a:lstStyle/>
          <a:p>
            <a:r>
              <a:rPr lang="en-US" dirty="0"/>
              <a:t>Direct RV Support/Bypass</a:t>
            </a:r>
          </a:p>
        </p:txBody>
      </p:sp>
      <p:pic>
        <p:nvPicPr>
          <p:cNvPr id="4" name="Content Placeholder 3">
            <a:extLst>
              <a:ext uri="{FF2B5EF4-FFF2-40B4-BE49-F238E27FC236}">
                <a16:creationId xmlns:a16="http://schemas.microsoft.com/office/drawing/2014/main" id="{AB7E0C9A-1CDE-18D5-DC11-2CE3C4E84684}"/>
              </a:ext>
            </a:extLst>
          </p:cNvPr>
          <p:cNvPicPr>
            <a:picLocks noGrp="1" noChangeAspect="1"/>
          </p:cNvPicPr>
          <p:nvPr>
            <p:ph idx="1"/>
          </p:nvPr>
        </p:nvPicPr>
        <p:blipFill>
          <a:blip r:embed="rId2"/>
          <a:stretch>
            <a:fillRect/>
          </a:stretch>
        </p:blipFill>
        <p:spPr>
          <a:xfrm>
            <a:off x="1818126" y="1825625"/>
            <a:ext cx="8555747" cy="4351338"/>
          </a:xfrm>
          <a:prstGeom prst="rect">
            <a:avLst/>
          </a:prstGeom>
        </p:spPr>
      </p:pic>
    </p:spTree>
    <p:extLst>
      <p:ext uri="{BB962C8B-B14F-4D97-AF65-F5344CB8AC3E}">
        <p14:creationId xmlns:p14="http://schemas.microsoft.com/office/powerpoint/2010/main" val="414138372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9367C2-DA90-EFEF-7166-294BF4520FE6}"/>
              </a:ext>
            </a:extLst>
          </p:cNvPr>
          <p:cNvSpPr>
            <a:spLocks noGrp="1"/>
          </p:cNvSpPr>
          <p:nvPr>
            <p:ph type="title"/>
          </p:nvPr>
        </p:nvSpPr>
        <p:spPr/>
        <p:txBody>
          <a:bodyPr/>
          <a:lstStyle/>
          <a:p>
            <a:r>
              <a:rPr lang="en-US" dirty="0"/>
              <a:t>Hemodynamic Effects</a:t>
            </a:r>
          </a:p>
        </p:txBody>
      </p:sp>
      <p:pic>
        <p:nvPicPr>
          <p:cNvPr id="4" name="Content Placeholder 3">
            <a:extLst>
              <a:ext uri="{FF2B5EF4-FFF2-40B4-BE49-F238E27FC236}">
                <a16:creationId xmlns:a16="http://schemas.microsoft.com/office/drawing/2014/main" id="{E10C25D3-D252-6D45-7FCA-D39ACCCDCC01}"/>
              </a:ext>
            </a:extLst>
          </p:cNvPr>
          <p:cNvPicPr>
            <a:picLocks noGrp="1" noChangeAspect="1"/>
          </p:cNvPicPr>
          <p:nvPr>
            <p:ph idx="1"/>
          </p:nvPr>
        </p:nvPicPr>
        <p:blipFill>
          <a:blip r:embed="rId2"/>
          <a:stretch>
            <a:fillRect/>
          </a:stretch>
        </p:blipFill>
        <p:spPr>
          <a:xfrm>
            <a:off x="2644514" y="1825625"/>
            <a:ext cx="6902972" cy="4351338"/>
          </a:xfrm>
          <a:prstGeom prst="rect">
            <a:avLst/>
          </a:prstGeom>
        </p:spPr>
      </p:pic>
    </p:spTree>
    <p:extLst>
      <p:ext uri="{BB962C8B-B14F-4D97-AF65-F5344CB8AC3E}">
        <p14:creationId xmlns:p14="http://schemas.microsoft.com/office/powerpoint/2010/main" val="130080343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B2F716-A076-E494-E82F-B34CE443B5A4}"/>
              </a:ext>
            </a:extLst>
          </p:cNvPr>
          <p:cNvSpPr>
            <a:spLocks noGrp="1"/>
          </p:cNvSpPr>
          <p:nvPr>
            <p:ph type="title"/>
          </p:nvPr>
        </p:nvSpPr>
        <p:spPr/>
        <p:txBody>
          <a:bodyPr/>
          <a:lstStyle/>
          <a:p>
            <a:r>
              <a:rPr lang="en-US" dirty="0"/>
              <a:t>Impella RP</a:t>
            </a:r>
          </a:p>
        </p:txBody>
      </p:sp>
      <p:pic>
        <p:nvPicPr>
          <p:cNvPr id="4" name="Content Placeholder 3">
            <a:extLst>
              <a:ext uri="{FF2B5EF4-FFF2-40B4-BE49-F238E27FC236}">
                <a16:creationId xmlns:a16="http://schemas.microsoft.com/office/drawing/2014/main" id="{3BBB762B-C9D5-91DA-F4B5-F862BC1B822A}"/>
              </a:ext>
            </a:extLst>
          </p:cNvPr>
          <p:cNvPicPr>
            <a:picLocks noGrp="1" noChangeAspect="1"/>
          </p:cNvPicPr>
          <p:nvPr>
            <p:ph idx="1"/>
          </p:nvPr>
        </p:nvPicPr>
        <p:blipFill>
          <a:blip r:embed="rId2"/>
          <a:stretch>
            <a:fillRect/>
          </a:stretch>
        </p:blipFill>
        <p:spPr>
          <a:xfrm>
            <a:off x="838200" y="1989697"/>
            <a:ext cx="10515600" cy="4023194"/>
          </a:xfrm>
          <a:prstGeom prst="rect">
            <a:avLst/>
          </a:prstGeom>
        </p:spPr>
      </p:pic>
    </p:spTree>
    <p:extLst>
      <p:ext uri="{BB962C8B-B14F-4D97-AF65-F5344CB8AC3E}">
        <p14:creationId xmlns:p14="http://schemas.microsoft.com/office/powerpoint/2010/main" val="370195461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503F31-8307-281A-9BBF-655B91BFD384}"/>
              </a:ext>
            </a:extLst>
          </p:cNvPr>
          <p:cNvSpPr>
            <a:spLocks noGrp="1"/>
          </p:cNvSpPr>
          <p:nvPr>
            <p:ph type="title"/>
          </p:nvPr>
        </p:nvSpPr>
        <p:spPr/>
        <p:txBody>
          <a:bodyPr/>
          <a:lstStyle/>
          <a:p>
            <a:r>
              <a:rPr lang="en-US" dirty="0"/>
              <a:t>Central RVAD</a:t>
            </a:r>
          </a:p>
        </p:txBody>
      </p:sp>
      <p:pic>
        <p:nvPicPr>
          <p:cNvPr id="4" name="Content Placeholder 3">
            <a:extLst>
              <a:ext uri="{FF2B5EF4-FFF2-40B4-BE49-F238E27FC236}">
                <a16:creationId xmlns:a16="http://schemas.microsoft.com/office/drawing/2014/main" id="{4EED0FB1-8B0E-F026-B4A3-176B45AB81E1}"/>
              </a:ext>
            </a:extLst>
          </p:cNvPr>
          <p:cNvPicPr>
            <a:picLocks noGrp="1" noChangeAspect="1"/>
          </p:cNvPicPr>
          <p:nvPr>
            <p:ph idx="1"/>
          </p:nvPr>
        </p:nvPicPr>
        <p:blipFill>
          <a:blip r:embed="rId2"/>
          <a:stretch>
            <a:fillRect/>
          </a:stretch>
        </p:blipFill>
        <p:spPr>
          <a:xfrm>
            <a:off x="2299771" y="1825625"/>
            <a:ext cx="7592458" cy="4351338"/>
          </a:xfrm>
          <a:prstGeom prst="rect">
            <a:avLst/>
          </a:prstGeom>
        </p:spPr>
      </p:pic>
      <p:sp>
        <p:nvSpPr>
          <p:cNvPr id="5" name="Footer Placeholder 4">
            <a:extLst>
              <a:ext uri="{FF2B5EF4-FFF2-40B4-BE49-F238E27FC236}">
                <a16:creationId xmlns:a16="http://schemas.microsoft.com/office/drawing/2014/main" id="{46CE987A-587B-5EF8-9D44-C4DCE90C72B3}"/>
              </a:ext>
            </a:extLst>
          </p:cNvPr>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306194433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4A180-37EC-1177-65DC-F417DC82DD50}"/>
              </a:ext>
            </a:extLst>
          </p:cNvPr>
          <p:cNvSpPr>
            <a:spLocks noGrp="1"/>
          </p:cNvSpPr>
          <p:nvPr>
            <p:ph type="title"/>
          </p:nvPr>
        </p:nvSpPr>
        <p:spPr/>
        <p:txBody>
          <a:bodyPr/>
          <a:lstStyle/>
          <a:p>
            <a:r>
              <a:rPr lang="en-US" dirty="0"/>
              <a:t>Percutaneous RVAD</a:t>
            </a:r>
          </a:p>
        </p:txBody>
      </p:sp>
      <p:pic>
        <p:nvPicPr>
          <p:cNvPr id="4" name="Content Placeholder 3">
            <a:extLst>
              <a:ext uri="{FF2B5EF4-FFF2-40B4-BE49-F238E27FC236}">
                <a16:creationId xmlns:a16="http://schemas.microsoft.com/office/drawing/2014/main" id="{6B87EB6B-4ECB-005E-CB78-A98D2FD0B5C9}"/>
              </a:ext>
            </a:extLst>
          </p:cNvPr>
          <p:cNvPicPr>
            <a:picLocks noGrp="1" noChangeAspect="1"/>
          </p:cNvPicPr>
          <p:nvPr>
            <p:ph idx="1"/>
          </p:nvPr>
        </p:nvPicPr>
        <p:blipFill>
          <a:blip r:embed="rId2"/>
          <a:stretch>
            <a:fillRect/>
          </a:stretch>
        </p:blipFill>
        <p:spPr>
          <a:xfrm>
            <a:off x="2114989" y="1825625"/>
            <a:ext cx="7962022" cy="4351338"/>
          </a:xfrm>
          <a:prstGeom prst="rect">
            <a:avLst/>
          </a:prstGeom>
        </p:spPr>
      </p:pic>
    </p:spTree>
    <p:extLst>
      <p:ext uri="{BB962C8B-B14F-4D97-AF65-F5344CB8AC3E}">
        <p14:creationId xmlns:p14="http://schemas.microsoft.com/office/powerpoint/2010/main" val="122081931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3AC0FE-3F93-F6B6-D2BA-D8256A361829}"/>
              </a:ext>
            </a:extLst>
          </p:cNvPr>
          <p:cNvSpPr>
            <a:spLocks noGrp="1"/>
          </p:cNvSpPr>
          <p:nvPr>
            <p:ph type="title"/>
          </p:nvPr>
        </p:nvSpPr>
        <p:spPr/>
        <p:txBody>
          <a:bodyPr/>
          <a:lstStyle/>
          <a:p>
            <a:r>
              <a:rPr lang="en-US" dirty="0"/>
              <a:t>SS Percutaneous RVAD</a:t>
            </a:r>
          </a:p>
        </p:txBody>
      </p:sp>
      <p:pic>
        <p:nvPicPr>
          <p:cNvPr id="4" name="Content Placeholder 3">
            <a:extLst>
              <a:ext uri="{FF2B5EF4-FFF2-40B4-BE49-F238E27FC236}">
                <a16:creationId xmlns:a16="http://schemas.microsoft.com/office/drawing/2014/main" id="{738B41BA-032F-2486-65CD-8AD4889408DB}"/>
              </a:ext>
            </a:extLst>
          </p:cNvPr>
          <p:cNvPicPr>
            <a:picLocks noGrp="1" noChangeAspect="1"/>
          </p:cNvPicPr>
          <p:nvPr>
            <p:ph idx="1"/>
          </p:nvPr>
        </p:nvPicPr>
        <p:blipFill>
          <a:blip r:embed="rId2"/>
          <a:stretch>
            <a:fillRect/>
          </a:stretch>
        </p:blipFill>
        <p:spPr>
          <a:xfrm>
            <a:off x="1238797" y="1825625"/>
            <a:ext cx="9714406" cy="4351338"/>
          </a:xfrm>
          <a:prstGeom prst="rect">
            <a:avLst/>
          </a:prstGeom>
        </p:spPr>
      </p:pic>
      <p:sp>
        <p:nvSpPr>
          <p:cNvPr id="5" name="Footer Placeholder 4">
            <a:extLst>
              <a:ext uri="{FF2B5EF4-FFF2-40B4-BE49-F238E27FC236}">
                <a16:creationId xmlns:a16="http://schemas.microsoft.com/office/drawing/2014/main" id="{8280A6AC-EF44-D0BC-9E46-ADC2A18D4A89}"/>
              </a:ext>
            </a:extLst>
          </p:cNvPr>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170701791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C92DF9-F7C5-DF73-2808-596F9EFC1262}"/>
              </a:ext>
            </a:extLst>
          </p:cNvPr>
          <p:cNvSpPr>
            <a:spLocks noGrp="1"/>
          </p:cNvSpPr>
          <p:nvPr>
            <p:ph type="title"/>
          </p:nvPr>
        </p:nvSpPr>
        <p:spPr/>
        <p:txBody>
          <a:bodyPr/>
          <a:lstStyle/>
          <a:p>
            <a:r>
              <a:rPr lang="en-US" dirty="0"/>
              <a:t>DS Percutaneous RVAD</a:t>
            </a:r>
          </a:p>
        </p:txBody>
      </p:sp>
      <p:pic>
        <p:nvPicPr>
          <p:cNvPr id="4" name="Content Placeholder 3">
            <a:extLst>
              <a:ext uri="{FF2B5EF4-FFF2-40B4-BE49-F238E27FC236}">
                <a16:creationId xmlns:a16="http://schemas.microsoft.com/office/drawing/2014/main" id="{F43600ED-D0F0-729A-A405-B92D1D327488}"/>
              </a:ext>
            </a:extLst>
          </p:cNvPr>
          <p:cNvPicPr>
            <a:picLocks noGrp="1" noChangeAspect="1"/>
          </p:cNvPicPr>
          <p:nvPr>
            <p:ph idx="1"/>
          </p:nvPr>
        </p:nvPicPr>
        <p:blipFill>
          <a:blip r:embed="rId2"/>
          <a:stretch>
            <a:fillRect/>
          </a:stretch>
        </p:blipFill>
        <p:spPr>
          <a:xfrm>
            <a:off x="838200" y="1905249"/>
            <a:ext cx="10515600" cy="4192089"/>
          </a:xfrm>
          <a:prstGeom prst="rect">
            <a:avLst/>
          </a:prstGeom>
        </p:spPr>
      </p:pic>
    </p:spTree>
    <p:extLst>
      <p:ext uri="{BB962C8B-B14F-4D97-AF65-F5344CB8AC3E}">
        <p14:creationId xmlns:p14="http://schemas.microsoft.com/office/powerpoint/2010/main" val="16282177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BFA03D-5602-CA41-B0BC-AC0A691FF886}"/>
              </a:ext>
            </a:extLst>
          </p:cNvPr>
          <p:cNvSpPr>
            <a:spLocks noGrp="1"/>
          </p:cNvSpPr>
          <p:nvPr>
            <p:ph type="title"/>
          </p:nvPr>
        </p:nvSpPr>
        <p:spPr/>
        <p:txBody>
          <a:bodyPr/>
          <a:lstStyle/>
          <a:p>
            <a:r>
              <a:rPr lang="en-US" dirty="0"/>
              <a:t>EVOLUTION OF CARDIAC CRITICAL CARE IN NIGERIA</a:t>
            </a:r>
          </a:p>
        </p:txBody>
      </p:sp>
      <p:sp>
        <p:nvSpPr>
          <p:cNvPr id="3" name="Content Placeholder 2">
            <a:extLst>
              <a:ext uri="{FF2B5EF4-FFF2-40B4-BE49-F238E27FC236}">
                <a16:creationId xmlns:a16="http://schemas.microsoft.com/office/drawing/2014/main" id="{B1865B5E-4A65-A058-E33F-AAA5FF595D22}"/>
              </a:ext>
            </a:extLst>
          </p:cNvPr>
          <p:cNvSpPr>
            <a:spLocks noGrp="1"/>
          </p:cNvSpPr>
          <p:nvPr>
            <p:ph idx="1"/>
          </p:nvPr>
        </p:nvSpPr>
        <p:spPr/>
        <p:txBody>
          <a:bodyPr>
            <a:normAutofit/>
          </a:bodyPr>
          <a:lstStyle/>
          <a:p>
            <a:r>
              <a:rPr lang="en-US" dirty="0"/>
              <a:t>2010s - Present: Advancements in equipment and training. Integration of advanced cardiac technologies in some major hospitals – Cardiac Cath labs, MCS and telemedicine consultations</a:t>
            </a:r>
          </a:p>
          <a:p>
            <a:r>
              <a:rPr lang="en-US" dirty="0"/>
              <a:t>Challenges: Inadequate infrastructure with many CICUs lacking state of the art equipment like IABP, ECMO, modern defibrillators and advanced monitoring devices</a:t>
            </a:r>
          </a:p>
          <a:p>
            <a:r>
              <a:rPr lang="en-US" dirty="0"/>
              <a:t>Limited healthcare accessibility, brain drain and inadequate funding</a:t>
            </a:r>
          </a:p>
          <a:p>
            <a:pPr marL="0" indent="0">
              <a:buNone/>
            </a:pPr>
            <a:endParaRPr lang="en-US" dirty="0"/>
          </a:p>
        </p:txBody>
      </p:sp>
    </p:spTree>
    <p:extLst>
      <p:ext uri="{BB962C8B-B14F-4D97-AF65-F5344CB8AC3E}">
        <p14:creationId xmlns:p14="http://schemas.microsoft.com/office/powerpoint/2010/main" val="2054292047"/>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6A884F-F54F-5EC4-4AC8-0F511D8F096D}"/>
              </a:ext>
            </a:extLst>
          </p:cNvPr>
          <p:cNvSpPr>
            <a:spLocks noGrp="1"/>
          </p:cNvSpPr>
          <p:nvPr>
            <p:ph type="title"/>
          </p:nvPr>
        </p:nvSpPr>
        <p:spPr/>
        <p:txBody>
          <a:bodyPr/>
          <a:lstStyle/>
          <a:p>
            <a:r>
              <a:rPr lang="en-US" dirty="0"/>
              <a:t>DS Percutaneous RVAD</a:t>
            </a:r>
          </a:p>
        </p:txBody>
      </p:sp>
      <p:pic>
        <p:nvPicPr>
          <p:cNvPr id="4" name="Content Placeholder 3">
            <a:extLst>
              <a:ext uri="{FF2B5EF4-FFF2-40B4-BE49-F238E27FC236}">
                <a16:creationId xmlns:a16="http://schemas.microsoft.com/office/drawing/2014/main" id="{CE2E37BC-488E-2F3D-C94D-C898E39064FE}"/>
              </a:ext>
            </a:extLst>
          </p:cNvPr>
          <p:cNvPicPr>
            <a:picLocks noGrp="1" noChangeAspect="1"/>
          </p:cNvPicPr>
          <p:nvPr>
            <p:ph idx="1"/>
          </p:nvPr>
        </p:nvPicPr>
        <p:blipFill>
          <a:blip r:embed="rId2"/>
          <a:stretch>
            <a:fillRect/>
          </a:stretch>
        </p:blipFill>
        <p:spPr>
          <a:xfrm>
            <a:off x="1085545" y="1825625"/>
            <a:ext cx="10020909" cy="4351338"/>
          </a:xfrm>
          <a:prstGeom prst="rect">
            <a:avLst/>
          </a:prstGeom>
        </p:spPr>
      </p:pic>
    </p:spTree>
    <p:extLst>
      <p:ext uri="{BB962C8B-B14F-4D97-AF65-F5344CB8AC3E}">
        <p14:creationId xmlns:p14="http://schemas.microsoft.com/office/powerpoint/2010/main" val="112426487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3">
            <a:extLst>
              <a:ext uri="{FF2B5EF4-FFF2-40B4-BE49-F238E27FC236}">
                <a16:creationId xmlns:a16="http://schemas.microsoft.com/office/drawing/2014/main" id="{C81A3B66-A3E3-EDB9-4F39-76E95E6FF9B3}"/>
              </a:ext>
            </a:extLst>
          </p:cNvPr>
          <p:cNvPicPr>
            <a:picLocks noGrp="1" noChangeAspect="1"/>
          </p:cNvPicPr>
          <p:nvPr>
            <p:ph idx="1"/>
          </p:nvPr>
        </p:nvPicPr>
        <p:blipFill>
          <a:blip r:embed="rId2"/>
          <a:stretch>
            <a:fillRect/>
          </a:stretch>
        </p:blipFill>
        <p:spPr>
          <a:xfrm>
            <a:off x="1045405" y="352533"/>
            <a:ext cx="10101190" cy="5489575"/>
          </a:xfrm>
          <a:prstGeom prst="rect">
            <a:avLst/>
          </a:prstGeom>
        </p:spPr>
      </p:pic>
    </p:spTree>
    <p:extLst>
      <p:ext uri="{BB962C8B-B14F-4D97-AF65-F5344CB8AC3E}">
        <p14:creationId xmlns:p14="http://schemas.microsoft.com/office/powerpoint/2010/main" val="1804050470"/>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B73DCEC1-8B7A-3DE4-BAD1-034EF8F3D1BD}"/>
              </a:ext>
            </a:extLst>
          </p:cNvPr>
          <p:cNvPicPr>
            <a:picLocks noGrp="1" noChangeAspect="1"/>
          </p:cNvPicPr>
          <p:nvPr>
            <p:ph idx="1"/>
          </p:nvPr>
        </p:nvPicPr>
        <p:blipFill>
          <a:blip r:embed="rId2"/>
          <a:stretch>
            <a:fillRect/>
          </a:stretch>
        </p:blipFill>
        <p:spPr>
          <a:xfrm>
            <a:off x="927652" y="136526"/>
            <a:ext cx="8666922" cy="6078744"/>
          </a:xfrm>
          <a:prstGeom prst="rect">
            <a:avLst/>
          </a:prstGeom>
        </p:spPr>
      </p:pic>
    </p:spTree>
    <p:extLst>
      <p:ext uri="{BB962C8B-B14F-4D97-AF65-F5344CB8AC3E}">
        <p14:creationId xmlns:p14="http://schemas.microsoft.com/office/powerpoint/2010/main" val="277860408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29D024-4181-E8BA-BE82-8B78097C9BD4}"/>
              </a:ext>
            </a:extLst>
          </p:cNvPr>
          <p:cNvSpPr>
            <a:spLocks noGrp="1"/>
          </p:cNvSpPr>
          <p:nvPr>
            <p:ph type="title"/>
          </p:nvPr>
        </p:nvSpPr>
        <p:spPr/>
        <p:txBody>
          <a:bodyPr/>
          <a:lstStyle/>
          <a:p>
            <a:r>
              <a:rPr lang="en-US" dirty="0"/>
              <a:t>Intensive Care Unit Type</a:t>
            </a:r>
          </a:p>
        </p:txBody>
      </p:sp>
      <p:pic>
        <p:nvPicPr>
          <p:cNvPr id="5" name="Content Placeholder 4">
            <a:extLst>
              <a:ext uri="{FF2B5EF4-FFF2-40B4-BE49-F238E27FC236}">
                <a16:creationId xmlns:a16="http://schemas.microsoft.com/office/drawing/2014/main" id="{82B5626A-3E36-6DF7-EFBE-B5B31FDC8DC7}"/>
              </a:ext>
            </a:extLst>
          </p:cNvPr>
          <p:cNvPicPr>
            <a:picLocks noGrp="1" noChangeAspect="1"/>
          </p:cNvPicPr>
          <p:nvPr>
            <p:ph idx="1"/>
          </p:nvPr>
        </p:nvPicPr>
        <p:blipFill>
          <a:blip r:embed="rId2"/>
          <a:stretch>
            <a:fillRect/>
          </a:stretch>
        </p:blipFill>
        <p:spPr>
          <a:xfrm>
            <a:off x="2515135" y="1825625"/>
            <a:ext cx="7161729" cy="4351338"/>
          </a:xfrm>
          <a:prstGeom prst="rect">
            <a:avLst/>
          </a:prstGeom>
        </p:spPr>
      </p:pic>
    </p:spTree>
    <p:extLst>
      <p:ext uri="{BB962C8B-B14F-4D97-AF65-F5344CB8AC3E}">
        <p14:creationId xmlns:p14="http://schemas.microsoft.com/office/powerpoint/2010/main" val="3436478650"/>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0C574A-875A-A693-3643-E7BBAD64D8DC}"/>
              </a:ext>
            </a:extLst>
          </p:cNvPr>
          <p:cNvSpPr>
            <a:spLocks noGrp="1"/>
          </p:cNvSpPr>
          <p:nvPr>
            <p:ph type="title"/>
          </p:nvPr>
        </p:nvSpPr>
        <p:spPr/>
        <p:txBody>
          <a:bodyPr/>
          <a:lstStyle/>
          <a:p>
            <a:r>
              <a:rPr lang="en-US" dirty="0"/>
              <a:t>Background Of Intensivists</a:t>
            </a:r>
          </a:p>
        </p:txBody>
      </p:sp>
      <p:pic>
        <p:nvPicPr>
          <p:cNvPr id="5" name="Content Placeholder 4">
            <a:extLst>
              <a:ext uri="{FF2B5EF4-FFF2-40B4-BE49-F238E27FC236}">
                <a16:creationId xmlns:a16="http://schemas.microsoft.com/office/drawing/2014/main" id="{AECC4329-79FC-D6C8-47BA-E6A3921D0D41}"/>
              </a:ext>
            </a:extLst>
          </p:cNvPr>
          <p:cNvPicPr>
            <a:picLocks noGrp="1" noChangeAspect="1"/>
          </p:cNvPicPr>
          <p:nvPr>
            <p:ph idx="1"/>
          </p:nvPr>
        </p:nvPicPr>
        <p:blipFill>
          <a:blip r:embed="rId2"/>
          <a:stretch>
            <a:fillRect/>
          </a:stretch>
        </p:blipFill>
        <p:spPr>
          <a:xfrm>
            <a:off x="838200" y="1690688"/>
            <a:ext cx="9929909" cy="4802187"/>
          </a:xfrm>
          <a:prstGeom prst="rect">
            <a:avLst/>
          </a:prstGeom>
        </p:spPr>
      </p:pic>
    </p:spTree>
    <p:extLst>
      <p:ext uri="{BB962C8B-B14F-4D97-AF65-F5344CB8AC3E}">
        <p14:creationId xmlns:p14="http://schemas.microsoft.com/office/powerpoint/2010/main" val="164190395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ECCBBA-53EA-22E1-10D8-4328132A9922}"/>
            </a:ext>
          </a:extLst>
        </p:cNvPr>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D81E1B7E-31D0-B5B0-84D9-3B6FD644F0D8}"/>
              </a:ext>
            </a:extLst>
          </p:cNvPr>
          <p:cNvPicPr>
            <a:picLocks noGrp="1" noChangeAspect="1"/>
          </p:cNvPicPr>
          <p:nvPr>
            <p:ph idx="1"/>
          </p:nvPr>
        </p:nvPicPr>
        <p:blipFill>
          <a:blip r:embed="rId2"/>
          <a:stretch>
            <a:fillRect/>
          </a:stretch>
        </p:blipFill>
        <p:spPr>
          <a:xfrm>
            <a:off x="1420283" y="1340644"/>
            <a:ext cx="8674100" cy="2578100"/>
          </a:xfrm>
          <a:prstGeom prst="rect">
            <a:avLst/>
          </a:prstGeom>
        </p:spPr>
      </p:pic>
    </p:spTree>
    <p:extLst>
      <p:ext uri="{BB962C8B-B14F-4D97-AF65-F5344CB8AC3E}">
        <p14:creationId xmlns:p14="http://schemas.microsoft.com/office/powerpoint/2010/main" val="3273534868"/>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57E158-A926-E6E7-408E-90AB95178396}"/>
            </a:ext>
          </a:extLst>
        </p:cNvPr>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F6E549B5-935E-A3CF-4E70-FD27925097AF}"/>
              </a:ext>
            </a:extLst>
          </p:cNvPr>
          <p:cNvPicPr>
            <a:picLocks noGrp="1" noChangeAspect="1"/>
          </p:cNvPicPr>
          <p:nvPr>
            <p:ph idx="1"/>
          </p:nvPr>
        </p:nvPicPr>
        <p:blipFill>
          <a:blip r:embed="rId2"/>
          <a:stretch>
            <a:fillRect/>
          </a:stretch>
        </p:blipFill>
        <p:spPr>
          <a:xfrm>
            <a:off x="1106826" y="538691"/>
            <a:ext cx="9131681" cy="5794376"/>
          </a:xfrm>
          <a:prstGeom prst="rect">
            <a:avLst/>
          </a:prstGeom>
        </p:spPr>
      </p:pic>
    </p:spTree>
    <p:extLst>
      <p:ext uri="{BB962C8B-B14F-4D97-AF65-F5344CB8AC3E}">
        <p14:creationId xmlns:p14="http://schemas.microsoft.com/office/powerpoint/2010/main" val="2898946775"/>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7BBCAD-3710-06BD-ABE9-24C06BCD35FA}"/>
            </a:ext>
          </a:extLst>
        </p:cNvPr>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FE399CF5-72B0-8996-4B06-08561B9710E1}"/>
              </a:ext>
            </a:extLst>
          </p:cNvPr>
          <p:cNvPicPr>
            <a:picLocks noGrp="1" noChangeAspect="1"/>
          </p:cNvPicPr>
          <p:nvPr>
            <p:ph idx="1"/>
          </p:nvPr>
        </p:nvPicPr>
        <p:blipFill>
          <a:blip r:embed="rId2"/>
          <a:stretch>
            <a:fillRect/>
          </a:stretch>
        </p:blipFill>
        <p:spPr>
          <a:xfrm>
            <a:off x="1040524" y="441434"/>
            <a:ext cx="9727324" cy="6085490"/>
          </a:xfrm>
          <a:prstGeom prst="rect">
            <a:avLst/>
          </a:prstGeom>
        </p:spPr>
      </p:pic>
    </p:spTree>
    <p:extLst>
      <p:ext uri="{BB962C8B-B14F-4D97-AF65-F5344CB8AC3E}">
        <p14:creationId xmlns:p14="http://schemas.microsoft.com/office/powerpoint/2010/main" val="1974461540"/>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AA9664-E40A-07BF-1E45-FA94AB9B84E9}"/>
            </a:ext>
          </a:extLst>
        </p:cNvPr>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5B64F074-FB1A-7EC1-393E-3C907F25809E}"/>
              </a:ext>
            </a:extLst>
          </p:cNvPr>
          <p:cNvPicPr>
            <a:picLocks noGrp="1" noChangeAspect="1"/>
          </p:cNvPicPr>
          <p:nvPr>
            <p:ph idx="1"/>
          </p:nvPr>
        </p:nvPicPr>
        <p:blipFill>
          <a:blip r:embed="rId2"/>
          <a:stretch>
            <a:fillRect/>
          </a:stretch>
        </p:blipFill>
        <p:spPr>
          <a:xfrm>
            <a:off x="1355834" y="362607"/>
            <a:ext cx="9285889" cy="6180083"/>
          </a:xfrm>
          <a:prstGeom prst="rect">
            <a:avLst/>
          </a:prstGeom>
        </p:spPr>
      </p:pic>
    </p:spTree>
    <p:extLst>
      <p:ext uri="{BB962C8B-B14F-4D97-AF65-F5344CB8AC3E}">
        <p14:creationId xmlns:p14="http://schemas.microsoft.com/office/powerpoint/2010/main" val="22276245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D3D1EE-104C-B007-FBE0-27F6502B8C71}"/>
              </a:ext>
            </a:extLst>
          </p:cNvPr>
          <p:cNvSpPr>
            <a:spLocks noGrp="1"/>
          </p:cNvSpPr>
          <p:nvPr>
            <p:ph type="title"/>
          </p:nvPr>
        </p:nvSpPr>
        <p:spPr/>
        <p:txBody>
          <a:bodyPr/>
          <a:lstStyle/>
          <a:p>
            <a:r>
              <a:rPr lang="en-US" dirty="0"/>
              <a:t>CONCLUSION</a:t>
            </a:r>
          </a:p>
        </p:txBody>
      </p:sp>
      <p:sp>
        <p:nvSpPr>
          <p:cNvPr id="3" name="Content Placeholder 2">
            <a:extLst>
              <a:ext uri="{FF2B5EF4-FFF2-40B4-BE49-F238E27FC236}">
                <a16:creationId xmlns:a16="http://schemas.microsoft.com/office/drawing/2014/main" id="{8BA8C953-42FB-F784-B0A3-8BCC3CC17AC0}"/>
              </a:ext>
            </a:extLst>
          </p:cNvPr>
          <p:cNvSpPr>
            <a:spLocks noGrp="1"/>
          </p:cNvSpPr>
          <p:nvPr>
            <p:ph idx="1"/>
          </p:nvPr>
        </p:nvSpPr>
        <p:spPr/>
        <p:txBody>
          <a:bodyPr>
            <a:normAutofit lnSpcReduction="10000"/>
          </a:bodyPr>
          <a:lstStyle/>
          <a:p>
            <a:r>
              <a:rPr lang="en-US" dirty="0"/>
              <a:t>Daily rounds by a multidisciplinary team are associated with lower mortality among medical ICU patients</a:t>
            </a:r>
          </a:p>
          <a:p>
            <a:r>
              <a:rPr lang="en-US" dirty="0"/>
              <a:t>The survival benefit of intensivists is in part explained by the presence of multidisciplinary teams in high intensity physician staffed ICUs</a:t>
            </a:r>
          </a:p>
          <a:p>
            <a:r>
              <a:rPr lang="en-US" dirty="0"/>
              <a:t>Multidisciplinary care associated with significant reductions in odds of death (odds ratio 0.84, 95% CI 0.76-0.93 , P =0.001</a:t>
            </a:r>
          </a:p>
          <a:p>
            <a:r>
              <a:rPr lang="en-US" dirty="0"/>
              <a:t>High intensity physician and multidisciplinary care teams (OR 0.78, 95% CI 0.68-0.89, p=0.001</a:t>
            </a:r>
          </a:p>
          <a:p>
            <a:r>
              <a:rPr lang="en-US" dirty="0"/>
              <a:t>Low intensity physician and MDT OR 0.88, 95% CI 0.79-0.97,p=.01</a:t>
            </a:r>
          </a:p>
        </p:txBody>
      </p:sp>
    </p:spTree>
    <p:extLst>
      <p:ext uri="{BB962C8B-B14F-4D97-AF65-F5344CB8AC3E}">
        <p14:creationId xmlns:p14="http://schemas.microsoft.com/office/powerpoint/2010/main" val="42196859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A1E086-A40E-7797-538A-EA91689921FC}"/>
              </a:ext>
            </a:extLst>
          </p:cNvPr>
          <p:cNvSpPr>
            <a:spLocks noGrp="1"/>
          </p:cNvSpPr>
          <p:nvPr>
            <p:ph type="title"/>
          </p:nvPr>
        </p:nvSpPr>
        <p:spPr/>
        <p:txBody>
          <a:bodyPr/>
          <a:lstStyle/>
          <a:p>
            <a:r>
              <a:rPr lang="en-US" dirty="0"/>
              <a:t>Primary Objectives of Critical Care Units</a:t>
            </a:r>
          </a:p>
        </p:txBody>
      </p:sp>
      <p:sp>
        <p:nvSpPr>
          <p:cNvPr id="3" name="Content Placeholder 2">
            <a:extLst>
              <a:ext uri="{FF2B5EF4-FFF2-40B4-BE49-F238E27FC236}">
                <a16:creationId xmlns:a16="http://schemas.microsoft.com/office/drawing/2014/main" id="{AA136D2A-8751-2568-73E2-94B379384628}"/>
              </a:ext>
            </a:extLst>
          </p:cNvPr>
          <p:cNvSpPr>
            <a:spLocks noGrp="1"/>
          </p:cNvSpPr>
          <p:nvPr>
            <p:ph idx="1"/>
          </p:nvPr>
        </p:nvSpPr>
        <p:spPr/>
        <p:txBody>
          <a:bodyPr/>
          <a:lstStyle/>
          <a:p>
            <a:r>
              <a:rPr lang="en-US" dirty="0"/>
              <a:t>Hemodynamic monitoring and support</a:t>
            </a:r>
          </a:p>
          <a:p>
            <a:r>
              <a:rPr lang="en-US" dirty="0"/>
              <a:t>Stabilization of critical conditions</a:t>
            </a:r>
          </a:p>
          <a:p>
            <a:r>
              <a:rPr lang="en-US" dirty="0"/>
              <a:t>Advanced life support</a:t>
            </a:r>
          </a:p>
          <a:p>
            <a:r>
              <a:rPr lang="en-US" dirty="0"/>
              <a:t>Multidisciplinary management</a:t>
            </a:r>
          </a:p>
          <a:p>
            <a:r>
              <a:rPr lang="en-US" dirty="0"/>
              <a:t>Prevention of complications</a:t>
            </a:r>
          </a:p>
          <a:p>
            <a:r>
              <a:rPr lang="en-US" dirty="0"/>
              <a:t>Facilitation of recovery</a:t>
            </a:r>
          </a:p>
          <a:p>
            <a:r>
              <a:rPr lang="en-US" dirty="0"/>
              <a:t>CICU – Postoperative cardiac care, Mechanical circulatory support (IABP, VADs, ECMO)</a:t>
            </a:r>
          </a:p>
          <a:p>
            <a:endParaRPr lang="en-US" dirty="0"/>
          </a:p>
        </p:txBody>
      </p:sp>
    </p:spTree>
    <p:extLst>
      <p:ext uri="{BB962C8B-B14F-4D97-AF65-F5344CB8AC3E}">
        <p14:creationId xmlns:p14="http://schemas.microsoft.com/office/powerpoint/2010/main" val="2339977795"/>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6678D1B1-8FCF-EDB2-E419-349C6B448057}"/>
              </a:ext>
            </a:extLst>
          </p:cNvPr>
          <p:cNvPicPr>
            <a:picLocks noGrp="1" noChangeAspect="1"/>
          </p:cNvPicPr>
          <p:nvPr>
            <p:ph idx="1"/>
          </p:nvPr>
        </p:nvPicPr>
        <p:blipFill>
          <a:blip r:embed="rId2"/>
          <a:stretch>
            <a:fillRect/>
          </a:stretch>
        </p:blipFill>
        <p:spPr>
          <a:xfrm>
            <a:off x="520700" y="444500"/>
            <a:ext cx="8585199" cy="6210299"/>
          </a:xfrm>
          <a:prstGeom prst="rect">
            <a:avLst/>
          </a:prstGeom>
        </p:spPr>
      </p:pic>
    </p:spTree>
    <p:extLst>
      <p:ext uri="{BB962C8B-B14F-4D97-AF65-F5344CB8AC3E}">
        <p14:creationId xmlns:p14="http://schemas.microsoft.com/office/powerpoint/2010/main" val="870722485"/>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4802EA8C-18E4-D9F8-8041-EF47136CFEDA}"/>
              </a:ext>
            </a:extLst>
          </p:cNvPr>
          <p:cNvPicPr>
            <a:picLocks noGrp="1" noChangeAspect="1"/>
          </p:cNvPicPr>
          <p:nvPr>
            <p:ph idx="1"/>
          </p:nvPr>
        </p:nvPicPr>
        <p:blipFill>
          <a:blip r:embed="rId2"/>
          <a:stretch>
            <a:fillRect/>
          </a:stretch>
        </p:blipFill>
        <p:spPr>
          <a:xfrm>
            <a:off x="1574800" y="939800"/>
            <a:ext cx="8318499" cy="5778499"/>
          </a:xfrm>
          <a:prstGeom prst="rect">
            <a:avLst/>
          </a:prstGeom>
        </p:spPr>
      </p:pic>
    </p:spTree>
    <p:extLst>
      <p:ext uri="{BB962C8B-B14F-4D97-AF65-F5344CB8AC3E}">
        <p14:creationId xmlns:p14="http://schemas.microsoft.com/office/powerpoint/2010/main" val="4192855078"/>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27FB3154-27F0-F10B-D649-B6F349B330E8}"/>
              </a:ext>
            </a:extLst>
          </p:cNvPr>
          <p:cNvPicPr>
            <a:picLocks noGrp="1" noChangeAspect="1"/>
          </p:cNvPicPr>
          <p:nvPr>
            <p:ph idx="1"/>
          </p:nvPr>
        </p:nvPicPr>
        <p:blipFill>
          <a:blip r:embed="rId2"/>
          <a:stretch>
            <a:fillRect/>
          </a:stretch>
        </p:blipFill>
        <p:spPr>
          <a:xfrm>
            <a:off x="1739900" y="711200"/>
            <a:ext cx="8610600" cy="5854700"/>
          </a:xfrm>
          <a:prstGeom prst="rect">
            <a:avLst/>
          </a:prstGeom>
        </p:spPr>
      </p:pic>
    </p:spTree>
    <p:extLst>
      <p:ext uri="{BB962C8B-B14F-4D97-AF65-F5344CB8AC3E}">
        <p14:creationId xmlns:p14="http://schemas.microsoft.com/office/powerpoint/2010/main" val="3621617524"/>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544106-723E-F5DD-802A-013C764B1DC4}"/>
              </a:ext>
            </a:extLst>
          </p:cNvPr>
          <p:cNvSpPr>
            <a:spLocks noGrp="1"/>
          </p:cNvSpPr>
          <p:nvPr>
            <p:ph type="title"/>
          </p:nvPr>
        </p:nvSpPr>
        <p:spPr/>
        <p:txBody>
          <a:bodyPr/>
          <a:lstStyle/>
          <a:p>
            <a:r>
              <a:rPr lang="en-US" dirty="0"/>
              <a:t>ERAS Expert Consensus Summary</a:t>
            </a:r>
          </a:p>
        </p:txBody>
      </p:sp>
      <p:sp>
        <p:nvSpPr>
          <p:cNvPr id="3" name="Content Placeholder 2">
            <a:extLst>
              <a:ext uri="{FF2B5EF4-FFF2-40B4-BE49-F238E27FC236}">
                <a16:creationId xmlns:a16="http://schemas.microsoft.com/office/drawing/2014/main" id="{22F94BD5-1E7B-50EF-B7A5-5623823990D1}"/>
              </a:ext>
            </a:extLst>
          </p:cNvPr>
          <p:cNvSpPr>
            <a:spLocks noGrp="1"/>
          </p:cNvSpPr>
          <p:nvPr>
            <p:ph idx="1"/>
          </p:nvPr>
        </p:nvSpPr>
        <p:spPr/>
        <p:txBody>
          <a:bodyPr/>
          <a:lstStyle/>
          <a:p>
            <a:r>
              <a:rPr lang="en-US" dirty="0"/>
              <a:t>The complexity of perioperative care has dramatically increased with an aging patient population coupled with more sophisticated surgical techniques</a:t>
            </a:r>
          </a:p>
          <a:p>
            <a:r>
              <a:rPr lang="en-US" dirty="0"/>
              <a:t>ERAS protocols require adoption of patient centered multidisciplinary pathway centered on elements shown to improve surgical outcome and contribute to high value care</a:t>
            </a:r>
          </a:p>
          <a:p>
            <a:r>
              <a:rPr lang="en-US" dirty="0"/>
              <a:t>ERAS protocols may help reduce rates of FTR by optimizing perioperative care</a:t>
            </a:r>
          </a:p>
          <a:p>
            <a:r>
              <a:rPr lang="en-US" dirty="0"/>
              <a:t>Additional high quality studies are needed to tailor further guidance in the future</a:t>
            </a:r>
          </a:p>
        </p:txBody>
      </p:sp>
    </p:spTree>
    <p:extLst>
      <p:ext uri="{BB962C8B-B14F-4D97-AF65-F5344CB8AC3E}">
        <p14:creationId xmlns:p14="http://schemas.microsoft.com/office/powerpoint/2010/main" val="3970873524"/>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27C0D1-B39A-BAD5-DB34-ED000A05A1A7}"/>
            </a:ext>
          </a:extLst>
        </p:cNvPr>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195B8BB9-267A-D9FF-469A-094940C8FD46}"/>
              </a:ext>
            </a:extLst>
          </p:cNvPr>
          <p:cNvPicPr>
            <a:picLocks noGrp="1" noChangeAspect="1"/>
          </p:cNvPicPr>
          <p:nvPr>
            <p:ph idx="1"/>
          </p:nvPr>
        </p:nvPicPr>
        <p:blipFill>
          <a:blip r:embed="rId2"/>
          <a:stretch>
            <a:fillRect/>
          </a:stretch>
        </p:blipFill>
        <p:spPr>
          <a:xfrm>
            <a:off x="1150884" y="583324"/>
            <a:ext cx="9348950" cy="5785945"/>
          </a:xfrm>
          <a:prstGeom prst="rect">
            <a:avLst/>
          </a:prstGeom>
        </p:spPr>
      </p:pic>
    </p:spTree>
    <p:extLst>
      <p:ext uri="{BB962C8B-B14F-4D97-AF65-F5344CB8AC3E}">
        <p14:creationId xmlns:p14="http://schemas.microsoft.com/office/powerpoint/2010/main" val="582934480"/>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CC994E-F649-6AD9-3F7A-B870253177D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21CFA53-8255-BAD5-0647-9D979436EEBC}"/>
              </a:ext>
            </a:extLst>
          </p:cNvPr>
          <p:cNvSpPr>
            <a:spLocks noGrp="1"/>
          </p:cNvSpPr>
          <p:nvPr>
            <p:ph type="title"/>
          </p:nvPr>
        </p:nvSpPr>
        <p:spPr/>
        <p:txBody>
          <a:bodyPr/>
          <a:lstStyle/>
          <a:p>
            <a:r>
              <a:rPr lang="en-US" dirty="0"/>
              <a:t>Proposed Six Steps Approach To Patient Rescue</a:t>
            </a:r>
          </a:p>
        </p:txBody>
      </p:sp>
      <p:pic>
        <p:nvPicPr>
          <p:cNvPr id="4" name="Content Placeholder 3">
            <a:extLst>
              <a:ext uri="{FF2B5EF4-FFF2-40B4-BE49-F238E27FC236}">
                <a16:creationId xmlns:a16="http://schemas.microsoft.com/office/drawing/2014/main" id="{7A8281BE-2B4D-778D-9849-679380ACD087}"/>
              </a:ext>
            </a:extLst>
          </p:cNvPr>
          <p:cNvPicPr>
            <a:picLocks noGrp="1" noChangeAspect="1"/>
          </p:cNvPicPr>
          <p:nvPr>
            <p:ph idx="1"/>
          </p:nvPr>
        </p:nvPicPr>
        <p:blipFill>
          <a:blip r:embed="rId2"/>
          <a:stretch>
            <a:fillRect/>
          </a:stretch>
        </p:blipFill>
        <p:spPr>
          <a:xfrm>
            <a:off x="1286934" y="1690687"/>
            <a:ext cx="8771466" cy="4802187"/>
          </a:xfrm>
          <a:prstGeom prst="rect">
            <a:avLst/>
          </a:prstGeom>
        </p:spPr>
      </p:pic>
    </p:spTree>
    <p:extLst>
      <p:ext uri="{BB962C8B-B14F-4D97-AF65-F5344CB8AC3E}">
        <p14:creationId xmlns:p14="http://schemas.microsoft.com/office/powerpoint/2010/main" val="610296210"/>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A85324-C3A8-907C-E034-75A7E210F7B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B334E26-C4C3-910D-75E7-39628C2FB347}"/>
              </a:ext>
            </a:extLst>
          </p:cNvPr>
          <p:cNvSpPr>
            <a:spLocks noGrp="1"/>
          </p:cNvSpPr>
          <p:nvPr>
            <p:ph type="title"/>
          </p:nvPr>
        </p:nvSpPr>
        <p:spPr/>
        <p:txBody>
          <a:bodyPr/>
          <a:lstStyle/>
          <a:p>
            <a:r>
              <a:rPr lang="en-US" dirty="0"/>
              <a:t>CONCLUSIONS</a:t>
            </a:r>
          </a:p>
        </p:txBody>
      </p:sp>
      <p:sp>
        <p:nvSpPr>
          <p:cNvPr id="3" name="Content Placeholder 2">
            <a:extLst>
              <a:ext uri="{FF2B5EF4-FFF2-40B4-BE49-F238E27FC236}">
                <a16:creationId xmlns:a16="http://schemas.microsoft.com/office/drawing/2014/main" id="{18B9428D-F916-5675-6D8A-019C6FBD05DD}"/>
              </a:ext>
            </a:extLst>
          </p:cNvPr>
          <p:cNvSpPr>
            <a:spLocks noGrp="1"/>
          </p:cNvSpPr>
          <p:nvPr>
            <p:ph idx="1"/>
          </p:nvPr>
        </p:nvSpPr>
        <p:spPr/>
        <p:txBody>
          <a:bodyPr>
            <a:normAutofit fontScale="92500" lnSpcReduction="10000"/>
          </a:bodyPr>
          <a:lstStyle/>
          <a:p>
            <a:r>
              <a:rPr lang="en-US" dirty="0"/>
              <a:t>Institutional culture and attitude to patient safety and quality metrics key</a:t>
            </a:r>
          </a:p>
          <a:p>
            <a:r>
              <a:rPr lang="en-US" dirty="0"/>
              <a:t>Postoperative survival  is dependent on the effective response of hospitals to development of serious complications</a:t>
            </a:r>
          </a:p>
          <a:p>
            <a:r>
              <a:rPr lang="en-US" dirty="0"/>
              <a:t>Complication rates vary across institutions depending on acuity of illness, however much greater variations is observed in mortality rates after complications occur -  failure to rescue (FTR)</a:t>
            </a:r>
          </a:p>
          <a:p>
            <a:r>
              <a:rPr lang="en-US" dirty="0"/>
              <a:t>Interhospital variation in FTR reflects the breadth, depth and expertise of relevant clinical and support services</a:t>
            </a:r>
          </a:p>
          <a:p>
            <a:r>
              <a:rPr lang="en-US" dirty="0"/>
              <a:t>Patients experiencing similar complications in one institution may be more likely to survive than in another</a:t>
            </a:r>
          </a:p>
        </p:txBody>
      </p:sp>
    </p:spTree>
    <p:extLst>
      <p:ext uri="{BB962C8B-B14F-4D97-AF65-F5344CB8AC3E}">
        <p14:creationId xmlns:p14="http://schemas.microsoft.com/office/powerpoint/2010/main" val="2767624506"/>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D34AB4-ABEB-D7BC-2602-D768F4204029}"/>
              </a:ext>
            </a:extLst>
          </p:cNvPr>
          <p:cNvSpPr>
            <a:spLocks noGrp="1"/>
          </p:cNvSpPr>
          <p:nvPr>
            <p:ph type="title"/>
          </p:nvPr>
        </p:nvSpPr>
        <p:spPr/>
        <p:txBody>
          <a:bodyPr/>
          <a:lstStyle/>
          <a:p>
            <a:r>
              <a:rPr lang="en-US" dirty="0"/>
              <a:t>CONCLUSIONS</a:t>
            </a:r>
          </a:p>
        </p:txBody>
      </p:sp>
      <p:sp>
        <p:nvSpPr>
          <p:cNvPr id="3" name="Content Placeholder 2">
            <a:extLst>
              <a:ext uri="{FF2B5EF4-FFF2-40B4-BE49-F238E27FC236}">
                <a16:creationId xmlns:a16="http://schemas.microsoft.com/office/drawing/2014/main" id="{764D2FB4-4100-EB03-33C4-D6172C770DA9}"/>
              </a:ext>
            </a:extLst>
          </p:cNvPr>
          <p:cNvSpPr>
            <a:spLocks noGrp="1"/>
          </p:cNvSpPr>
          <p:nvPr>
            <p:ph idx="1"/>
          </p:nvPr>
        </p:nvSpPr>
        <p:spPr/>
        <p:txBody>
          <a:bodyPr>
            <a:normAutofit lnSpcReduction="10000"/>
          </a:bodyPr>
          <a:lstStyle/>
          <a:p>
            <a:r>
              <a:rPr lang="en-US" dirty="0"/>
              <a:t>FTR is an indicator of the prompt recognition and effective treatment of postoperative complications</a:t>
            </a:r>
          </a:p>
          <a:p>
            <a:r>
              <a:rPr lang="en-US" dirty="0"/>
              <a:t>Factors leading to lower FTR rates ( higher survival after complications) include early detection (e.g early recognition of sepsis) and more effective management such as rapid response teams or experienced interventional cardiologists to deal with acute MI</a:t>
            </a:r>
          </a:p>
          <a:p>
            <a:r>
              <a:rPr lang="en-US" dirty="0"/>
              <a:t>Shock teams can significantly lower the risk of mortality in patients with cardiogenic shock of all phenotypes</a:t>
            </a:r>
          </a:p>
          <a:p>
            <a:r>
              <a:rPr lang="en-US" dirty="0"/>
              <a:t>Public-Private Partnerships: Increased cooperation to fund cardiac care infrastructure in Nigeria</a:t>
            </a:r>
          </a:p>
          <a:p>
            <a:endParaRPr lang="en-US" dirty="0"/>
          </a:p>
        </p:txBody>
      </p:sp>
    </p:spTree>
    <p:extLst>
      <p:ext uri="{BB962C8B-B14F-4D97-AF65-F5344CB8AC3E}">
        <p14:creationId xmlns:p14="http://schemas.microsoft.com/office/powerpoint/2010/main" val="32201858"/>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E62F3A-9499-E2A9-5366-DBC3359003B4}"/>
              </a:ext>
            </a:extLst>
          </p:cNvPr>
          <p:cNvSpPr>
            <a:spLocks noGrp="1"/>
          </p:cNvSpPr>
          <p:nvPr>
            <p:ph type="title"/>
          </p:nvPr>
        </p:nvSpPr>
        <p:spPr/>
        <p:txBody>
          <a:bodyPr/>
          <a:lstStyle/>
          <a:p>
            <a:r>
              <a:rPr lang="en-US" dirty="0"/>
              <a:t>Dr Joe Nwiloh Heart Center, Adazi Nnukwu, Anambra State</a:t>
            </a:r>
          </a:p>
        </p:txBody>
      </p:sp>
      <p:pic>
        <p:nvPicPr>
          <p:cNvPr id="5" name="Content Placeholder 4">
            <a:extLst>
              <a:ext uri="{FF2B5EF4-FFF2-40B4-BE49-F238E27FC236}">
                <a16:creationId xmlns:a16="http://schemas.microsoft.com/office/drawing/2014/main" id="{D103751D-8894-4E25-1BC1-2D2391A763CF}"/>
              </a:ext>
            </a:extLst>
          </p:cNvPr>
          <p:cNvPicPr>
            <a:picLocks noGrp="1" noChangeAspect="1"/>
          </p:cNvPicPr>
          <p:nvPr>
            <p:ph idx="1"/>
          </p:nvPr>
        </p:nvPicPr>
        <p:blipFill>
          <a:blip r:embed="rId2"/>
          <a:stretch>
            <a:fillRect/>
          </a:stretch>
        </p:blipFill>
        <p:spPr>
          <a:xfrm>
            <a:off x="1371600" y="1557338"/>
            <a:ext cx="9215438" cy="5072062"/>
          </a:xfrm>
          <a:prstGeom prst="rect">
            <a:avLst/>
          </a:prstGeom>
        </p:spPr>
      </p:pic>
    </p:spTree>
    <p:extLst>
      <p:ext uri="{BB962C8B-B14F-4D97-AF65-F5344CB8AC3E}">
        <p14:creationId xmlns:p14="http://schemas.microsoft.com/office/powerpoint/2010/main" val="2859926498"/>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61AF4A-555D-6DC0-1568-5BED1CAB776A}"/>
              </a:ext>
            </a:extLst>
          </p:cNvPr>
          <p:cNvSpPr>
            <a:spLocks noGrp="1"/>
          </p:cNvSpPr>
          <p:nvPr>
            <p:ph type="title"/>
          </p:nvPr>
        </p:nvSpPr>
        <p:spPr/>
        <p:txBody>
          <a:bodyPr/>
          <a:lstStyle/>
          <a:p>
            <a:r>
              <a:rPr lang="en-US" dirty="0"/>
              <a:t>Dr Joe Nwiloh Heart Center Adazi Nnukwu, Anambra State</a:t>
            </a:r>
          </a:p>
        </p:txBody>
      </p:sp>
      <p:pic>
        <p:nvPicPr>
          <p:cNvPr id="5" name="Content Placeholder 4">
            <a:extLst>
              <a:ext uri="{FF2B5EF4-FFF2-40B4-BE49-F238E27FC236}">
                <a16:creationId xmlns:a16="http://schemas.microsoft.com/office/drawing/2014/main" id="{072DC02E-9A10-683F-5F6C-4C0534028BEE}"/>
              </a:ext>
            </a:extLst>
          </p:cNvPr>
          <p:cNvPicPr>
            <a:picLocks noGrp="1" noChangeAspect="1"/>
          </p:cNvPicPr>
          <p:nvPr>
            <p:ph idx="1"/>
          </p:nvPr>
        </p:nvPicPr>
        <p:blipFill>
          <a:blip r:embed="rId3"/>
          <a:stretch>
            <a:fillRect/>
          </a:stretch>
        </p:blipFill>
        <p:spPr>
          <a:xfrm>
            <a:off x="500063" y="1825625"/>
            <a:ext cx="10515599" cy="4667250"/>
          </a:xfrm>
          <a:prstGeom prst="rect">
            <a:avLst/>
          </a:prstGeom>
        </p:spPr>
      </p:pic>
    </p:spTree>
    <p:extLst>
      <p:ext uri="{BB962C8B-B14F-4D97-AF65-F5344CB8AC3E}">
        <p14:creationId xmlns:p14="http://schemas.microsoft.com/office/powerpoint/2010/main" val="40694777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2F1197-DF21-C08C-3484-81D45D85D7B2}"/>
            </a:ext>
          </a:extLst>
        </p:cNvPr>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AF427238-14B6-B70F-4F16-BA54D0CBCEE7}"/>
              </a:ext>
            </a:extLst>
          </p:cNvPr>
          <p:cNvPicPr>
            <a:picLocks noGrp="1" noChangeAspect="1"/>
          </p:cNvPicPr>
          <p:nvPr>
            <p:ph idx="1"/>
          </p:nvPr>
        </p:nvPicPr>
        <p:blipFill>
          <a:blip r:embed="rId2"/>
          <a:stretch>
            <a:fillRect/>
          </a:stretch>
        </p:blipFill>
        <p:spPr>
          <a:xfrm>
            <a:off x="2175641" y="674742"/>
            <a:ext cx="7015656" cy="5599934"/>
          </a:xfrm>
          <a:prstGeom prst="rect">
            <a:avLst/>
          </a:prstGeom>
        </p:spPr>
      </p:pic>
    </p:spTree>
    <p:extLst>
      <p:ext uri="{BB962C8B-B14F-4D97-AF65-F5344CB8AC3E}">
        <p14:creationId xmlns:p14="http://schemas.microsoft.com/office/powerpoint/2010/main" val="2544309619"/>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BDF042-3F28-08C2-EB13-0FCFF8020B9B}"/>
              </a:ext>
            </a:extLst>
          </p:cNvPr>
          <p:cNvSpPr>
            <a:spLocks noGrp="1"/>
          </p:cNvSpPr>
          <p:nvPr>
            <p:ph type="title"/>
          </p:nvPr>
        </p:nvSpPr>
        <p:spPr/>
        <p:txBody>
          <a:bodyPr/>
          <a:lstStyle/>
          <a:p>
            <a:r>
              <a:rPr lang="en-US" dirty="0"/>
              <a:t>Dr Joe Nwiloh Heart Center, Adazi Nnukwu, Anambra State</a:t>
            </a:r>
          </a:p>
        </p:txBody>
      </p:sp>
      <p:pic>
        <p:nvPicPr>
          <p:cNvPr id="5" name="Content Placeholder 4">
            <a:extLst>
              <a:ext uri="{FF2B5EF4-FFF2-40B4-BE49-F238E27FC236}">
                <a16:creationId xmlns:a16="http://schemas.microsoft.com/office/drawing/2014/main" id="{1AA8AA1C-AC7A-FDDA-5A40-EB82FB26AD80}"/>
              </a:ext>
            </a:extLst>
          </p:cNvPr>
          <p:cNvPicPr>
            <a:picLocks noGrp="1" noChangeAspect="1"/>
          </p:cNvPicPr>
          <p:nvPr>
            <p:ph idx="1"/>
          </p:nvPr>
        </p:nvPicPr>
        <p:blipFill>
          <a:blip r:embed="rId2"/>
          <a:stretch>
            <a:fillRect/>
          </a:stretch>
        </p:blipFill>
        <p:spPr>
          <a:xfrm>
            <a:off x="838200" y="1825625"/>
            <a:ext cx="10177463" cy="4667250"/>
          </a:xfrm>
          <a:prstGeom prst="rect">
            <a:avLst/>
          </a:prstGeom>
        </p:spPr>
      </p:pic>
    </p:spTree>
    <p:extLst>
      <p:ext uri="{BB962C8B-B14F-4D97-AF65-F5344CB8AC3E}">
        <p14:creationId xmlns:p14="http://schemas.microsoft.com/office/powerpoint/2010/main" val="1805838617"/>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4252500-4FFA-8AAA-DB28-E9A089984AC4}"/>
              </a:ext>
            </a:extLst>
          </p:cNvPr>
          <p:cNvSpPr>
            <a:spLocks noGrp="1"/>
          </p:cNvSpPr>
          <p:nvPr>
            <p:ph idx="1"/>
          </p:nvPr>
        </p:nvSpPr>
        <p:spPr/>
        <p:txBody>
          <a:bodyPr/>
          <a:lstStyle/>
          <a:p>
            <a:pPr marL="0" indent="0">
              <a:buNone/>
            </a:pPr>
            <a:r>
              <a:rPr lang="en-US" dirty="0"/>
              <a:t>                                          </a:t>
            </a:r>
          </a:p>
          <a:p>
            <a:endParaRPr lang="en-US" dirty="0"/>
          </a:p>
          <a:p>
            <a:endParaRPr lang="en-US" dirty="0"/>
          </a:p>
          <a:p>
            <a:pPr marL="0" indent="0">
              <a:buNone/>
            </a:pPr>
            <a:r>
              <a:rPr lang="en-US" dirty="0"/>
              <a:t>                                               THANK YOU</a:t>
            </a:r>
          </a:p>
          <a:p>
            <a:endParaRPr lang="en-US" dirty="0"/>
          </a:p>
          <a:p>
            <a:endParaRPr lang="en-US" dirty="0"/>
          </a:p>
          <a:p>
            <a:pPr marL="0" indent="0">
              <a:buNone/>
            </a:pPr>
            <a:r>
              <a:rPr lang="en-US" dirty="0"/>
              <a:t>                                                </a:t>
            </a:r>
          </a:p>
        </p:txBody>
      </p:sp>
    </p:spTree>
    <p:extLst>
      <p:ext uri="{BB962C8B-B14F-4D97-AF65-F5344CB8AC3E}">
        <p14:creationId xmlns:p14="http://schemas.microsoft.com/office/powerpoint/2010/main" val="81190348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21877</TotalTime>
  <Words>1894</Words>
  <Application>Microsoft Macintosh PowerPoint</Application>
  <PresentationFormat>Widescreen</PresentationFormat>
  <Paragraphs>159</Paragraphs>
  <Slides>91</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91</vt:i4>
      </vt:variant>
    </vt:vector>
  </HeadingPairs>
  <TitlesOfParts>
    <vt:vector size="95" baseType="lpstr">
      <vt:lpstr>Aptos</vt:lpstr>
      <vt:lpstr>Aptos Display</vt:lpstr>
      <vt:lpstr>Arial</vt:lpstr>
      <vt:lpstr>Office Theme</vt:lpstr>
      <vt:lpstr>CARDIAC CRITICAL CARE</vt:lpstr>
      <vt:lpstr>CONFLICT OF INTEREST</vt:lpstr>
      <vt:lpstr>EVOLUTION OF CARDIAC ICU</vt:lpstr>
      <vt:lpstr>EVOLUTION OF CARDIAC ICU</vt:lpstr>
      <vt:lpstr>PowerPoint Presentation</vt:lpstr>
      <vt:lpstr>EVOLUTION OF CARDIAC CRITICAL CARE IN NIGERIA</vt:lpstr>
      <vt:lpstr>EVOLUTION OF CARDIAC CRITICAL CARE IN NIGERIA</vt:lpstr>
      <vt:lpstr>Primary Objectives of Critical Care Units</vt:lpstr>
      <vt:lpstr>PowerPoint Presentation</vt:lpstr>
      <vt:lpstr>PowerPoint Presentation</vt:lpstr>
      <vt:lpstr>Human Factors and Human Nature in Cardiothoracic  Surgery – Ann Thora Surg 2016</vt:lpstr>
      <vt:lpstr>PowerPoint Presentation</vt:lpstr>
      <vt:lpstr>Cardiac Surgery Mortality: Phase of Care</vt:lpstr>
      <vt:lpstr> Place of Preventable Mortalities in Cardiac Surgery </vt:lpstr>
      <vt:lpstr> FAILURE TO RESCUE</vt:lpstr>
      <vt:lpstr> FAILURE TO RESCUE</vt:lpstr>
      <vt:lpstr>FAILURE TO RESCUE</vt:lpstr>
      <vt:lpstr>FAILURE TO RESCUE</vt:lpstr>
      <vt:lpstr>QUALITY METRICS</vt:lpstr>
      <vt:lpstr>QUALITY METRICS</vt:lpstr>
      <vt:lpstr>Criteria for Complications  Used In FTR Metrics</vt:lpstr>
      <vt:lpstr>PowerPoint Presentation</vt:lpstr>
      <vt:lpstr>PowerPoint Presentation</vt:lpstr>
      <vt:lpstr>SHOCK TEAMS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Temporary MCS Options in Cardiogenic Shock</vt:lpstr>
      <vt:lpstr>PowerPoint Presentation</vt:lpstr>
      <vt:lpstr>WHEN TO USE VA ECMO</vt:lpstr>
      <vt:lpstr>WHEN TO USE ECMO</vt:lpstr>
      <vt:lpstr>WHEN TO USE IMPELLA</vt:lpstr>
      <vt:lpstr>PowerPoint Presentation</vt:lpstr>
      <vt:lpstr>PowerPoint Presentation</vt:lpstr>
      <vt:lpstr>PowerPoint Presentation</vt:lpstr>
      <vt:lpstr>PowerPoint Presentation</vt:lpstr>
      <vt:lpstr>PowerPoint Presentation</vt:lpstr>
      <vt:lpstr>CONCLUSIONS</vt:lpstr>
      <vt:lpstr>PowerPoint Presentation</vt:lpstr>
      <vt:lpstr>PowerPoint Presentation</vt:lpstr>
      <vt:lpstr>PowerPoint Presentation</vt:lpstr>
      <vt:lpstr>PowerPoint Presentation</vt:lpstr>
      <vt:lpstr>STUDY CONCLUSION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IABP</vt:lpstr>
      <vt:lpstr>VA ECMO</vt:lpstr>
      <vt:lpstr>Direct RV Support/Bypass</vt:lpstr>
      <vt:lpstr>Hemodynamic Effects</vt:lpstr>
      <vt:lpstr>Impella RP</vt:lpstr>
      <vt:lpstr>Central RVAD</vt:lpstr>
      <vt:lpstr>Percutaneous RVAD</vt:lpstr>
      <vt:lpstr>SS Percutaneous RVAD</vt:lpstr>
      <vt:lpstr>DS Percutaneous RVAD</vt:lpstr>
      <vt:lpstr>DS Percutaneous RVAD</vt:lpstr>
      <vt:lpstr>PowerPoint Presentation</vt:lpstr>
      <vt:lpstr>PowerPoint Presentation</vt:lpstr>
      <vt:lpstr>Intensive Care Unit Type</vt:lpstr>
      <vt:lpstr>Background Of Intensivists</vt:lpstr>
      <vt:lpstr>PowerPoint Presentation</vt:lpstr>
      <vt:lpstr>PowerPoint Presentation</vt:lpstr>
      <vt:lpstr>PowerPoint Presentation</vt:lpstr>
      <vt:lpstr>PowerPoint Presentation</vt:lpstr>
      <vt:lpstr>CONCLUSION</vt:lpstr>
      <vt:lpstr>PowerPoint Presentation</vt:lpstr>
      <vt:lpstr>PowerPoint Presentation</vt:lpstr>
      <vt:lpstr>PowerPoint Presentation</vt:lpstr>
      <vt:lpstr>ERAS Expert Consensus Summary</vt:lpstr>
      <vt:lpstr>PowerPoint Presentation</vt:lpstr>
      <vt:lpstr>Proposed Six Steps Approach To Patient Rescue</vt:lpstr>
      <vt:lpstr>CONCLUSIONS</vt:lpstr>
      <vt:lpstr>CONCLUSIONS</vt:lpstr>
      <vt:lpstr>Dr Joe Nwiloh Heart Center, Adazi Nnukwu, Anambra State</vt:lpstr>
      <vt:lpstr>Dr Joe Nwiloh Heart Center Adazi Nnukwu, Anambra State</vt:lpstr>
      <vt:lpstr>Dr Joe Nwiloh Heart Center, Adazi Nnukwu, Anambra State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Jonathan Nwiloh</dc:creator>
  <cp:lastModifiedBy>Jonathan Nwiloh</cp:lastModifiedBy>
  <cp:revision>15</cp:revision>
  <dcterms:created xsi:type="dcterms:W3CDTF">2025-06-22T21:01:23Z</dcterms:created>
  <dcterms:modified xsi:type="dcterms:W3CDTF">2025-07-08T21:50:15Z</dcterms:modified>
</cp:coreProperties>
</file>