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en-N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C5BE16-1903-133B-B65A-24C42B5F4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B8CE6A-B556-634F-EC0A-947717E7F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B3D983-7804-B7F9-E0EA-256611B61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F7F20E-0A4C-6B85-A54D-79AA6C57B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C847E2-E4D2-A536-817D-D784BE06F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540504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AC95D5-2172-43EB-0051-82B793F9D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078873-715E-423E-446C-5A9991651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B523C5-1F8C-4940-46F7-5A3097A0B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B43FA-8633-F0AD-6976-CE5D98145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F03638-818F-CF01-1691-81DE6E991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459113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F6325F-DCD0-7B4C-6568-607CBA43D6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22EB29-3059-F266-022A-B902F7CA98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63B41-5AC2-FF10-36EE-40B37AFE6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318142-EEF9-4841-BFB1-4F360F81D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FFC60-83BD-39D9-716B-1A2B6FC11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960421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A8E3D-DB0A-2CAA-5C6C-4E7CFD670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45287-B933-6CD1-AB58-3C8E31FF7B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A8B52-F8BC-6180-A7CB-6E4BAC08A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A33A45-C441-B597-BFA9-7AB7749C0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352F0-D879-6BE0-F784-0FE8C65B1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470363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741F2-04C6-84CA-E10D-679DD4AFA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140A34-03F1-B962-5AD6-4A442CB186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CD482C-23DA-272E-3862-3F515FE75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B6EBE-B3C7-2A9D-C42D-AA1F30587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FEF5F-EADC-A55C-3E4D-C1113BD99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396464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3EA1E-5016-E1C1-646D-7B1A52A02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9B5A2-BA7D-9383-6617-5A2F1C9DE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C16F10-F7BD-D468-36F0-F2B91F6933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42118-F5C2-95A5-EBC9-7FBF5A894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8B7F7D-D9FE-4CBA-9732-CF4B424DCA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702409-3FBE-7C2F-9D49-6E2B461D4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861323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09527B-E8C0-DE94-D838-E6EA9C564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743A6-1DFB-A155-4F39-78EAB626B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062952-8269-14EA-C68C-80E307309F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6E183A-A113-FF78-06AB-6A790759AD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F2A358-F040-E11A-C05A-9ABB2E801F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9B7490-B590-9E1F-8AA2-5EF54B702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4EC2099-887D-3FCA-64CF-746FFB473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B32D41-E4E9-CB84-F23C-8FE54A44F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627851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BB8B1-5368-2038-3B2C-E0E15744D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291FED-50A1-1213-4496-022092457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42F3BD-F1CF-B2AA-1F45-DCD00A971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66FC35-FB6C-6CAF-808E-0E2606AB5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434506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13D76A-524F-30EA-0077-0CBEBAE2C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6F56ABB-F876-DE78-FE5A-62A7F9BE3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B50AB-8A5F-CC2D-C153-8B2CDD11C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4213811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543AC-6251-90B1-294A-C489B0444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AA6EA-7545-EC39-DA58-6CEBB2A657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8FE459-AC43-89CC-A39A-2814048EC2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1AABBA-26F5-F2DF-0BDC-CE8DD04E9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9DBA3A-0549-511D-1DE5-D8005D2EA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515269-2B87-F884-2F23-8630F5A75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387427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13028-6284-3D08-71D6-789F0CA02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8016D3-457D-4F92-99E1-11D06C9E9F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BFAA0C-7AEC-F460-1F33-2DE274D1AF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5E7BE3-5152-2319-A838-51401F13A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E9D9FC-5F2F-B301-B711-429250E03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66BD13-B1E0-4EDF-6F35-DD4365529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1223765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936701-5C5A-4A47-9095-4AFBD0C68F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1B6BE-DFAA-5F91-4F58-2D3B9DB03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6108C9-79A1-487E-9B29-BBDE4494CD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6C2BA-A96A-4D00-8E39-D0299869184D}" type="datetimeFigureOut">
              <a:rPr lang="en-NG" smtClean="0"/>
              <a:t>04/07/2025</a:t>
            </a:fld>
            <a:endParaRPr lang="en-N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23CA-C5B5-4D44-88B2-3B5592F755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1719B-3ED6-5A2F-C660-0075757271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79538-C22A-4875-9A0A-CCE16A1BBB8A}" type="slidenum">
              <a:rPr lang="en-NG" smtClean="0"/>
              <a:t>‹#›</a:t>
            </a:fld>
            <a:endParaRPr lang="en-NG"/>
          </a:p>
        </p:txBody>
      </p:sp>
    </p:spTree>
    <p:extLst>
      <p:ext uri="{BB962C8B-B14F-4D97-AF65-F5344CB8AC3E}">
        <p14:creationId xmlns:p14="http://schemas.microsoft.com/office/powerpoint/2010/main" val="2233611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43AF1-39CC-358D-BF3D-9092450AD9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ABSTRACT PRESENTATION</a:t>
            </a:r>
            <a:endParaRPr lang="en-N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D7060E-48A9-7F32-5279-7EFE422461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G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E7934B-6641-0DBF-7166-3FDFD5380D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269EF7-AE0A-D342-9E16-A711AE940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09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9B6DF-BBB9-9374-C7CF-B0E17D9C8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    Ethical consideration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4F3A87-E1C1-8047-373C-0AC75C1862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Multiple counselling session *3</a:t>
            </a:r>
          </a:p>
          <a:p>
            <a:r>
              <a:rPr lang="en-US" sz="3600" dirty="0"/>
              <a:t>Legal documentations with witnesses</a:t>
            </a:r>
          </a:p>
          <a:p>
            <a:r>
              <a:rPr lang="en-US" sz="3600" dirty="0"/>
              <a:t>Counselled for GA/ETT &amp; preop fasting guideline</a:t>
            </a:r>
          </a:p>
          <a:p>
            <a:r>
              <a:rPr lang="en-US" sz="3600" dirty="0"/>
              <a:t>Consent signed – </a:t>
            </a:r>
            <a:r>
              <a:rPr lang="en-US" sz="3600" dirty="0" err="1"/>
              <a:t>Anaesthesia</a:t>
            </a:r>
            <a:r>
              <a:rPr lang="en-US" sz="3600" dirty="0"/>
              <a:t> &amp; surgery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6EAA45-F37D-6D75-3A4A-A35F5623E4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D7F26E6-D727-733B-A8A0-7684F08B8C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53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BDF27-4B5D-E44D-BAE5-1979B24D4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22392-299A-BDDB-5A33-CB9D757AE8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Preop preparation/work up lasted -4weeks before surgery day</a:t>
            </a:r>
          </a:p>
          <a:p>
            <a:r>
              <a:rPr lang="en-US" sz="3600" dirty="0"/>
              <a:t>FBC on admission- HCT- 40.6%, WBC- 5100, PLT- 269000, INR- 1.2 and normal </a:t>
            </a:r>
            <a:r>
              <a:rPr lang="en-US" sz="3600" dirty="0" err="1"/>
              <a:t>EU&amp;Cr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FEFA13-43FF-165C-885B-8CF28DA4B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77288A-3BF5-FE74-49D0-9AE1467A0E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114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597E7-D8FA-EC6F-8360-5B18C410D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On Surgery day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E13108-4466-05CF-D281-B50BD4D637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69" y="1237957"/>
            <a:ext cx="11127545" cy="5620043"/>
          </a:xfrm>
        </p:spPr>
        <p:txBody>
          <a:bodyPr>
            <a:noAutofit/>
          </a:bodyPr>
          <a:lstStyle/>
          <a:p>
            <a:r>
              <a:rPr lang="en-US" dirty="0"/>
              <a:t>Preop Checklist done</a:t>
            </a:r>
          </a:p>
          <a:p>
            <a:r>
              <a:rPr lang="en-US" dirty="0"/>
              <a:t>Right radial arterial line &amp; right IJV cannulation were done as usual pre-induction</a:t>
            </a:r>
          </a:p>
          <a:p>
            <a:r>
              <a:rPr lang="en-US" dirty="0"/>
              <a:t>Induced with IV midazolam, fentanyl, propofol and </a:t>
            </a:r>
            <a:r>
              <a:rPr lang="en-US" dirty="0" err="1"/>
              <a:t>pancuronium</a:t>
            </a:r>
            <a:r>
              <a:rPr lang="en-US" dirty="0"/>
              <a:t>, </a:t>
            </a:r>
          </a:p>
          <a:p>
            <a:r>
              <a:rPr lang="en-US" dirty="0"/>
              <a:t>Airway secured with an 8.0mmID cuffed endotracheal tube, </a:t>
            </a:r>
          </a:p>
          <a:p>
            <a:r>
              <a:rPr lang="en-US" dirty="0"/>
              <a:t>Baseline ABG and ACT (148 sec.) done.</a:t>
            </a:r>
          </a:p>
          <a:p>
            <a:r>
              <a:rPr lang="en-US" dirty="0"/>
              <a:t> NIBP, IBP, CVP, ETCO2, ETAA, SPO2, RR,PR, Temperature, ABGs, ACT, Ventilation parameters &amp; urine output were monitored throughout the surgery period. </a:t>
            </a:r>
          </a:p>
          <a:p>
            <a:r>
              <a:rPr lang="en-US" dirty="0" err="1"/>
              <a:t>Anaesthesia</a:t>
            </a:r>
            <a:r>
              <a:rPr lang="en-US" dirty="0"/>
              <a:t> maintained with inhaled isoflurane and analgesia with IV morphine.</a:t>
            </a:r>
          </a:p>
          <a:p>
            <a:r>
              <a:rPr lang="en-US" dirty="0"/>
              <a:t> IV Tranexamic acid given </a:t>
            </a:r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357B22-DAB7-5CEE-15A8-0EE21BE7F2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1196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FBE3357-FA79-FE0D-293D-35CBCD981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020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A899F-F5DE-46E2-C4D3-11B535DBC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CPB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732280-8667-0FA2-E905-A223417931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Modified circuit was used for CPB with minimized/reduced circuit volume </a:t>
            </a:r>
          </a:p>
          <a:p>
            <a:r>
              <a:rPr lang="en-US" sz="3600" dirty="0"/>
              <a:t>Primed  with colloid and crystalloids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C820AE-4653-4863-44F4-6DD225EB20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592A77-43BC-37DF-F73C-C969FCD3A9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65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C5C3F-DA86-3D3B-4293-524D2661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               </a:t>
            </a:r>
            <a:r>
              <a:rPr lang="en-US" sz="4800" dirty="0" err="1"/>
              <a:t>Intraop</a:t>
            </a:r>
            <a:r>
              <a:rPr lang="en-US" sz="4800" dirty="0"/>
              <a:t> vitals</a:t>
            </a:r>
            <a:endParaRPr lang="en-NG" sz="48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EF088AD-28CD-49DC-900E-61967FE001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755110"/>
              </p:ext>
            </p:extLst>
          </p:nvPr>
        </p:nvGraphicFramePr>
        <p:xfrm>
          <a:off x="956602" y="1690688"/>
          <a:ext cx="9636370" cy="4964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5349">
                  <a:extLst>
                    <a:ext uri="{9D8B030D-6E8A-4147-A177-3AD203B41FA5}">
                      <a16:colId xmlns:a16="http://schemas.microsoft.com/office/drawing/2014/main" val="3726012876"/>
                    </a:ext>
                  </a:extLst>
                </a:gridCol>
                <a:gridCol w="1605349">
                  <a:extLst>
                    <a:ext uri="{9D8B030D-6E8A-4147-A177-3AD203B41FA5}">
                      <a16:colId xmlns:a16="http://schemas.microsoft.com/office/drawing/2014/main" val="3803132772"/>
                    </a:ext>
                  </a:extLst>
                </a:gridCol>
                <a:gridCol w="1606418">
                  <a:extLst>
                    <a:ext uri="{9D8B030D-6E8A-4147-A177-3AD203B41FA5}">
                      <a16:colId xmlns:a16="http://schemas.microsoft.com/office/drawing/2014/main" val="2909655211"/>
                    </a:ext>
                  </a:extLst>
                </a:gridCol>
                <a:gridCol w="1606418">
                  <a:extLst>
                    <a:ext uri="{9D8B030D-6E8A-4147-A177-3AD203B41FA5}">
                      <a16:colId xmlns:a16="http://schemas.microsoft.com/office/drawing/2014/main" val="2911433855"/>
                    </a:ext>
                  </a:extLst>
                </a:gridCol>
                <a:gridCol w="1606418">
                  <a:extLst>
                    <a:ext uri="{9D8B030D-6E8A-4147-A177-3AD203B41FA5}">
                      <a16:colId xmlns:a16="http://schemas.microsoft.com/office/drawing/2014/main" val="1073727824"/>
                    </a:ext>
                  </a:extLst>
                </a:gridCol>
                <a:gridCol w="1606418">
                  <a:extLst>
                    <a:ext uri="{9D8B030D-6E8A-4147-A177-3AD203B41FA5}">
                      <a16:colId xmlns:a16="http://schemas.microsoft.com/office/drawing/2014/main" val="3580173021"/>
                    </a:ext>
                  </a:extLst>
                </a:gridCol>
              </a:tblGrid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Hour 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HR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MAP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CVP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SPO</a:t>
                      </a:r>
                      <a:r>
                        <a:rPr lang="zh-CN" sz="3200" kern="100" baseline="-25000">
                          <a:effectLst/>
                        </a:rPr>
                        <a:t>2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T</a:t>
                      </a:r>
                      <a:r>
                        <a:rPr lang="zh-CN" sz="3200" kern="100" baseline="30000">
                          <a:effectLst/>
                        </a:rPr>
                        <a:t>o</a:t>
                      </a:r>
                      <a:r>
                        <a:rPr lang="zh-CN" sz="3200" kern="100">
                          <a:effectLst/>
                        </a:rPr>
                        <a:t>C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9262671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80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80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22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99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 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5406327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90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84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27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99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36.2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91523601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2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100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60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25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100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35.9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5219555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-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55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27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100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36.4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314826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4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-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60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31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100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36.9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3053911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5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-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64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24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100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36.2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02193024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6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-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55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16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100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36.5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8110494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7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80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74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30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99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36.6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6400827"/>
                  </a:ext>
                </a:extLst>
              </a:tr>
              <a:tr h="46397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8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105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88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29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>
                          <a:effectLst/>
                        </a:rPr>
                        <a:t>99</a:t>
                      </a:r>
                      <a:endParaRPr lang="en-NG" sz="32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3200" kern="100" dirty="0">
                          <a:effectLst/>
                        </a:rPr>
                        <a:t> </a:t>
                      </a:r>
                      <a:endParaRPr lang="en-NG" sz="3200" kern="100" dirty="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7842813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4AA45DD-4A28-6C12-0B0F-521873DAEE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7EE1AC-41E3-00A7-6B49-DB307BEA0D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37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85D04F-0786-0F26-E321-BC34CA0F0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     </a:t>
            </a:r>
            <a:r>
              <a:rPr lang="en-US" dirty="0" err="1"/>
              <a:t>Intraop</a:t>
            </a:r>
            <a:r>
              <a:rPr lang="en-US" dirty="0"/>
              <a:t> acid-base &amp; coagulation   parameters</a:t>
            </a:r>
            <a:endParaRPr lang="en-NG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34760D4-FE1D-12D9-EAF5-E497D9701E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226680"/>
              </p:ext>
            </p:extLst>
          </p:nvPr>
        </p:nvGraphicFramePr>
        <p:xfrm>
          <a:off x="1756229" y="1451427"/>
          <a:ext cx="9114970" cy="48768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5066">
                  <a:extLst>
                    <a:ext uri="{9D8B030D-6E8A-4147-A177-3AD203B41FA5}">
                      <a16:colId xmlns:a16="http://schemas.microsoft.com/office/drawing/2014/main" val="2924226062"/>
                    </a:ext>
                  </a:extLst>
                </a:gridCol>
                <a:gridCol w="919989">
                  <a:extLst>
                    <a:ext uri="{9D8B030D-6E8A-4147-A177-3AD203B41FA5}">
                      <a16:colId xmlns:a16="http://schemas.microsoft.com/office/drawing/2014/main" val="3148277972"/>
                    </a:ext>
                  </a:extLst>
                </a:gridCol>
                <a:gridCol w="1057483">
                  <a:extLst>
                    <a:ext uri="{9D8B030D-6E8A-4147-A177-3AD203B41FA5}">
                      <a16:colId xmlns:a16="http://schemas.microsoft.com/office/drawing/2014/main" val="2170507272"/>
                    </a:ext>
                  </a:extLst>
                </a:gridCol>
                <a:gridCol w="978625">
                  <a:extLst>
                    <a:ext uri="{9D8B030D-6E8A-4147-A177-3AD203B41FA5}">
                      <a16:colId xmlns:a16="http://schemas.microsoft.com/office/drawing/2014/main" val="4147316084"/>
                    </a:ext>
                  </a:extLst>
                </a:gridCol>
                <a:gridCol w="1083768">
                  <a:extLst>
                    <a:ext uri="{9D8B030D-6E8A-4147-A177-3AD203B41FA5}">
                      <a16:colId xmlns:a16="http://schemas.microsoft.com/office/drawing/2014/main" val="3867104807"/>
                    </a:ext>
                  </a:extLst>
                </a:gridCol>
                <a:gridCol w="978625">
                  <a:extLst>
                    <a:ext uri="{9D8B030D-6E8A-4147-A177-3AD203B41FA5}">
                      <a16:colId xmlns:a16="http://schemas.microsoft.com/office/drawing/2014/main" val="1544930780"/>
                    </a:ext>
                  </a:extLst>
                </a:gridCol>
                <a:gridCol w="926055">
                  <a:extLst>
                    <a:ext uri="{9D8B030D-6E8A-4147-A177-3AD203B41FA5}">
                      <a16:colId xmlns:a16="http://schemas.microsoft.com/office/drawing/2014/main" val="3641329286"/>
                    </a:ext>
                  </a:extLst>
                </a:gridCol>
                <a:gridCol w="778453">
                  <a:extLst>
                    <a:ext uri="{9D8B030D-6E8A-4147-A177-3AD203B41FA5}">
                      <a16:colId xmlns:a16="http://schemas.microsoft.com/office/drawing/2014/main" val="2451575564"/>
                    </a:ext>
                  </a:extLst>
                </a:gridCol>
                <a:gridCol w="778453">
                  <a:extLst>
                    <a:ext uri="{9D8B030D-6E8A-4147-A177-3AD203B41FA5}">
                      <a16:colId xmlns:a16="http://schemas.microsoft.com/office/drawing/2014/main" val="1902999296"/>
                    </a:ext>
                  </a:extLst>
                </a:gridCol>
                <a:gridCol w="778453">
                  <a:extLst>
                    <a:ext uri="{9D8B030D-6E8A-4147-A177-3AD203B41FA5}">
                      <a16:colId xmlns:a16="http://schemas.microsoft.com/office/drawing/2014/main" val="2442765826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 dirty="0">
                          <a:effectLst/>
                        </a:rPr>
                        <a:t> </a:t>
                      </a:r>
                      <a:endParaRPr lang="en-NG" sz="2800" kern="100" dirty="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pH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pCO2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pO2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HCO3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Hgb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BE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K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Glu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ACT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3448809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0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7.42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34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177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10.2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-2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3.6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83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148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97042852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7.4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30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196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6.8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3.9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142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482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1977899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7.39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176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3.5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198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488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6377920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7.35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104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-3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3.3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237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-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5470534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7.38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182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6.8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-5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3.1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210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680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0312810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7.29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43.9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277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21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 dirty="0">
                          <a:effectLst/>
                        </a:rPr>
                        <a:t>8.8</a:t>
                      </a:r>
                      <a:endParaRPr lang="en-NG" sz="2800" kern="100" dirty="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-5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4.1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189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 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5903962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6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7.34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41.5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312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22.6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-3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3.6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169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 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23380239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7.41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32.5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108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20.7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7.5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-4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4.5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>
                          <a:effectLst/>
                        </a:rPr>
                        <a:t>140</a:t>
                      </a:r>
                      <a:endParaRPr lang="en-NG" sz="2800" kern="10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zh-CN" sz="2800" kern="100" dirty="0">
                          <a:effectLst/>
                        </a:rPr>
                        <a:t>138</a:t>
                      </a:r>
                      <a:endParaRPr lang="en-NG" sz="2800" kern="100" dirty="0">
                        <a:effectLst/>
                        <a:latin typeface="DengXian" panose="020B0503020204020204" pitchFamily="2" charset="-122"/>
                        <a:ea typeface="DengXian" panose="020B0503020204020204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71537079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76CC3E0A-690A-FA8F-5EC0-D4F388087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3145746" y="-470953"/>
            <a:ext cx="19410758" cy="11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G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4EC4FB-EC34-31E3-DE99-07ECB904C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028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A55DFCC-AFD3-8A8A-79C2-520D38E9F3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4144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E4C4D4-1525-96FC-0A70-632C839D1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4E6241-DCBA-69F2-60BD-BF2F8771F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IVF- 2L of Ringer's lactate, 1L of </a:t>
            </a:r>
            <a:r>
              <a:rPr lang="en-US" sz="3600" dirty="0" err="1"/>
              <a:t>Gelofusine</a:t>
            </a:r>
            <a:r>
              <a:rPr lang="en-US" sz="3600" dirty="0"/>
              <a:t>, 200mls of 20%Albumin were used.</a:t>
            </a:r>
          </a:p>
          <a:p>
            <a:r>
              <a:rPr lang="en-US" sz="3600" dirty="0"/>
              <a:t>Surgery lasted for 7.5 hours (including </a:t>
            </a:r>
            <a:r>
              <a:rPr lang="en-US" sz="3600" dirty="0" err="1"/>
              <a:t>Anaesthesia</a:t>
            </a:r>
            <a:r>
              <a:rPr lang="en-US" sz="3600" dirty="0"/>
              <a:t>), bypass time - 175 mins, aortic cross-clamp time - 106 mins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39A0F5-B1ED-0DCB-11D3-E5478C44C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0A4A01-A41C-0555-EDA4-820C14CC7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379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C2B4C-246C-17C6-E4C7-98BC2582F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462732-85BB-589A-D76C-7AFB68482B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28393"/>
          </a:xfrm>
        </p:spPr>
        <p:txBody>
          <a:bodyPr>
            <a:noAutofit/>
          </a:bodyPr>
          <a:lstStyle/>
          <a:p>
            <a:r>
              <a:rPr lang="en-US" sz="3600" dirty="0"/>
              <a:t>At the end of surgery -residual heparin effect reversal  with IV Protamine</a:t>
            </a:r>
          </a:p>
          <a:p>
            <a:r>
              <a:rPr lang="en-US" sz="3600" dirty="0"/>
              <a:t>Postoperatively, he was transferred to ICU for elective postop ventilation, </a:t>
            </a:r>
          </a:p>
          <a:p>
            <a:r>
              <a:rPr lang="en-US" sz="3600" dirty="0"/>
              <a:t>sedated with IV Morphine &amp; Midazolam and GTN infusion to maintain systolic BP &lt;/=110mmHg</a:t>
            </a:r>
          </a:p>
          <a:p>
            <a:r>
              <a:rPr lang="en-US" sz="3600" dirty="0"/>
              <a:t>Immediate postop inv. - essentially normal ABG, ACT-138 secs, normal </a:t>
            </a:r>
            <a:r>
              <a:rPr lang="en-US" sz="3600" dirty="0" err="1"/>
              <a:t>EUCr</a:t>
            </a:r>
            <a:r>
              <a:rPr lang="en-US" sz="3600" dirty="0"/>
              <a:t>, FBC: HCT- 19.9%, WBC- 12500, PLT- 129000, INR- 1.2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FAE361-A762-612A-1A98-573F2F0BE7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4E5F90-49B1-161B-7C4F-CD78DDDB1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393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A8E0F-7800-3CBD-5E05-AAC9D52FE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37089-8C6B-C823-579E-167B608B6B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Administration of </a:t>
            </a:r>
            <a:r>
              <a:rPr lang="en-US" sz="3600" dirty="0" err="1"/>
              <a:t>heamatinics</a:t>
            </a:r>
            <a:r>
              <a:rPr lang="en-US" sz="3600" dirty="0"/>
              <a:t> was recommenced in the Intensive Care Unit</a:t>
            </a:r>
          </a:p>
          <a:p>
            <a:r>
              <a:rPr lang="en-US" sz="3600" dirty="0"/>
              <a:t>  discharged home on the 11th postoperative day.</a:t>
            </a:r>
          </a:p>
          <a:p>
            <a:r>
              <a:rPr lang="en-US" sz="3600" dirty="0"/>
              <a:t>5th month postop follow-up visitation review shows a stable patient with HCT of 41%.</a:t>
            </a:r>
          </a:p>
          <a:p>
            <a:r>
              <a:rPr lang="en-US" sz="3600" dirty="0"/>
              <a:t>7yr postop follow up-  Clinically stable </a:t>
            </a:r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693104-2629-849F-A699-F7486D0A5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CB4E30-4D1A-A25A-6034-3759D4D094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036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54D2F-B7A9-F5AB-588D-4D38AB9DB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     Discussion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019086-1140-6AF1-5BDC-AD7419A5AC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This case demonstrates that complex open-heart surgery can be safely performed on Jehovah's Witness patients with proper planning and effective communication among the clinical team, as is the standard practice in developed countries worldwide.4-12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692E67-AEC9-3ACC-5A82-58DA5F432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EF4DD14-B6DA-F84B-6DCB-56B79C512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533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2FCCA2-974D-0FA4-4E1B-EF8488421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716" y="1"/>
            <a:ext cx="9750083" cy="2039814"/>
          </a:xfrm>
        </p:spPr>
        <p:txBody>
          <a:bodyPr>
            <a:noAutofit/>
          </a:bodyPr>
          <a:lstStyle/>
          <a:p>
            <a:r>
              <a:rPr lang="en-US" sz="4800" b="1" dirty="0"/>
              <a:t> ANAESTHESIA FOR OPEN HEART SURGERY IN JEHOVAH’S WITNESS; A CASE REPORT</a:t>
            </a:r>
            <a:endParaRPr lang="en-NG" sz="48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C68460-9CC5-BC94-0C63-1C60FFF777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0957" y="2253396"/>
            <a:ext cx="10515600" cy="44862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                                                       BY</a:t>
            </a:r>
          </a:p>
          <a:p>
            <a:pPr marL="0" indent="0">
              <a:buNone/>
            </a:pPr>
            <a:r>
              <a:rPr lang="en-US" dirty="0"/>
              <a:t>                    </a:t>
            </a:r>
            <a:r>
              <a:rPr lang="en-US" sz="3200" dirty="0"/>
              <a:t>1Olatunji O.F, 1Udom B.O, 1Sanusi M, 2Ariyo</a:t>
            </a:r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endParaRPr lang="en-US" sz="3200" dirty="0"/>
          </a:p>
          <a:p>
            <a:pPr marL="0" indent="0">
              <a:buNone/>
            </a:pPr>
            <a:r>
              <a:rPr lang="en-US" sz="3200" dirty="0"/>
              <a:t> 1Cardiac Centre, Babcock University Teaching Hospital, </a:t>
            </a:r>
            <a:r>
              <a:rPr lang="en-US" sz="3200" dirty="0" err="1"/>
              <a:t>Ilishan</a:t>
            </a:r>
            <a:r>
              <a:rPr lang="en-US" sz="3200" dirty="0"/>
              <a:t> Remo, Ogun State</a:t>
            </a:r>
          </a:p>
          <a:p>
            <a:pPr marL="0" indent="0">
              <a:buNone/>
            </a:pPr>
            <a:r>
              <a:rPr lang="en-US" sz="3200" dirty="0"/>
              <a:t>2Lagos State University Teaching Hospital, Lagos</a:t>
            </a:r>
          </a:p>
          <a:p>
            <a:pPr marL="0" indent="0">
              <a:buNone/>
            </a:pPr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43EEA1-7E41-770E-B15C-53090A332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4D82A36-3265-2C26-6933-F8691A8800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308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80A2C-5299-7840-39F4-703F0CC23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Key strategies for success3,4,11-13,15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6CFBE-47CA-04A0-65FA-DA406EB5AF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86190"/>
          </a:xfrm>
        </p:spPr>
        <p:txBody>
          <a:bodyPr>
            <a:normAutofit/>
          </a:bodyPr>
          <a:lstStyle/>
          <a:p>
            <a:r>
              <a:rPr lang="en-US" sz="3200" dirty="0"/>
              <a:t>Team collaboration </a:t>
            </a:r>
          </a:p>
          <a:p>
            <a:r>
              <a:rPr lang="en-US" sz="3200" dirty="0"/>
              <a:t>Meticulous planning</a:t>
            </a:r>
          </a:p>
          <a:p>
            <a:r>
              <a:rPr lang="en-US" sz="3200" dirty="0" err="1"/>
              <a:t>Haematocrit</a:t>
            </a:r>
            <a:r>
              <a:rPr lang="en-US" sz="3200" dirty="0"/>
              <a:t> optimization- </a:t>
            </a:r>
            <a:r>
              <a:rPr lang="en-US" sz="3200" dirty="0" err="1"/>
              <a:t>hematinics</a:t>
            </a:r>
            <a:r>
              <a:rPr lang="en-US" sz="3200" dirty="0"/>
              <a:t> &amp; SC erythropoietin</a:t>
            </a:r>
          </a:p>
          <a:p>
            <a:r>
              <a:rPr lang="en-US" sz="3200" dirty="0"/>
              <a:t>Strict </a:t>
            </a:r>
            <a:r>
              <a:rPr lang="en-US" sz="3200" dirty="0" err="1"/>
              <a:t>haemostasis</a:t>
            </a:r>
            <a:endParaRPr lang="en-US" sz="3200" dirty="0"/>
          </a:p>
          <a:p>
            <a:r>
              <a:rPr lang="en-US" sz="3200" dirty="0"/>
              <a:t>Modified CPB technique </a:t>
            </a:r>
          </a:p>
          <a:p>
            <a:r>
              <a:rPr lang="en-US" sz="3200" dirty="0"/>
              <a:t>Minimized Circuit priming with colloid </a:t>
            </a:r>
          </a:p>
          <a:p>
            <a:r>
              <a:rPr lang="en-US" sz="3200" dirty="0"/>
              <a:t>Intraoperative antifibrinolytics</a:t>
            </a:r>
          </a:p>
          <a:p>
            <a:r>
              <a:rPr lang="en-US" sz="3200" dirty="0"/>
              <a:t>Adequate residual heparin reversal</a:t>
            </a:r>
            <a:r>
              <a:rPr lang="en-US" dirty="0"/>
              <a:t> </a:t>
            </a:r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2CD001-E151-8091-DC35-2CA12E855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9B3098-8256-A650-E7FA-3A76A07D7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1446" y="0"/>
            <a:ext cx="1500554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1773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36876-647D-6839-B37C-C494B138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6CDFD-F9DD-4894-6ED5-4BC2EF647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Avoidance of blood &amp; blood products =&gt; reduced cost16</a:t>
            </a:r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516A2E-2AE6-D573-1BA2-F6DF30E68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75095F8-0C54-33DF-2D97-622F30552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417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B53F4-A805-9F1C-801A-5692850730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                Conclusion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24713-80CE-8A84-BF05-011D6BF0C1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Open heart surgery in JW is feasible in developing country </a:t>
            </a:r>
          </a:p>
          <a:p>
            <a:r>
              <a:rPr lang="en-US" sz="3600" dirty="0"/>
              <a:t>Success requires careful planning, ethical considerations and effective teamwork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24B44C-C7A7-8382-602F-A99A9F54C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7ECE2B-D5BF-845F-3390-FA1E2B772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53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043D9C-29FC-AA46-BE93-4BFC16181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             Limitations 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FFF582-9AA4-4062-BABA-3560CC85B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We do not currently have Activated Factor VII, which is typically available in certain other regions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2D14CC-C7F9-FD36-B68D-6AD14D89B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021CBD-AB63-8256-6A5B-5770BF09B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437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72D94-98C8-B8B0-3B3E-3C317AED7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            REFERENCES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E8362-18DB-BB10-0AA4-8A27E283D2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62500" lnSpcReduction="20000"/>
          </a:bodyPr>
          <a:lstStyle/>
          <a:p>
            <a:r>
              <a:rPr lang="en-US" sz="4600" dirty="0"/>
              <a:t>1.Hospital Liaison Committee. Medical management of Jehovah witness. Watchtower 1989; section 2. Beliefs and questions.</a:t>
            </a:r>
          </a:p>
          <a:p>
            <a:r>
              <a:rPr lang="en-US" sz="4600" dirty="0"/>
              <a:t>2. Ranucci M, </a:t>
            </a:r>
            <a:r>
              <a:rPr lang="en-US" sz="4600" dirty="0" err="1"/>
              <a:t>Baryshnikova</a:t>
            </a:r>
            <a:r>
              <a:rPr lang="en-US" sz="4600" dirty="0"/>
              <a:t> E, Castelvecchio S, </a:t>
            </a:r>
            <a:r>
              <a:rPr lang="en-US" sz="4600" dirty="0" err="1"/>
              <a:t>Pelissero</a:t>
            </a:r>
            <a:r>
              <a:rPr lang="en-US" sz="4600" dirty="0"/>
              <a:t> G. Major bleeding, transfusions, and </a:t>
            </a:r>
            <a:r>
              <a:rPr lang="en-US" sz="4600" dirty="0" err="1"/>
              <a:t>anaemia</a:t>
            </a:r>
            <a:r>
              <a:rPr lang="en-US" sz="4600" dirty="0"/>
              <a:t>:   the deadly triad of cardiac surgery. Ann </a:t>
            </a:r>
            <a:r>
              <a:rPr lang="en-US" sz="4600" dirty="0" err="1"/>
              <a:t>Thorac</a:t>
            </a:r>
            <a:r>
              <a:rPr lang="en-US" sz="4600" dirty="0"/>
              <a:t> Surg 2013; 96:478–85. </a:t>
            </a:r>
          </a:p>
          <a:p>
            <a:r>
              <a:rPr lang="en-US" sz="4600" dirty="0"/>
              <a:t>3. Lawson T, Ralph C.  Perioperative Jehovah’s Witnesses: a review. Br J </a:t>
            </a:r>
            <a:r>
              <a:rPr lang="en-US" sz="4600" dirty="0" err="1"/>
              <a:t>Anaesth</a:t>
            </a:r>
            <a:r>
              <a:rPr lang="en-US" sz="4600" dirty="0"/>
              <a:t>. 2015; 115:676-687.</a:t>
            </a:r>
          </a:p>
          <a:p>
            <a:r>
              <a:rPr lang="en-US" sz="4600" dirty="0"/>
              <a:t>4. Rashid M, Kromah F, Cooper C. Blood transfusion and alternatives in Jehovah’s Witness patients. Curr </a:t>
            </a:r>
            <a:r>
              <a:rPr lang="en-US" sz="4600" dirty="0" err="1"/>
              <a:t>Opin</a:t>
            </a:r>
            <a:r>
              <a:rPr lang="en-US" sz="4600" dirty="0"/>
              <a:t> </a:t>
            </a:r>
            <a:r>
              <a:rPr lang="en-US" sz="4600" dirty="0" err="1"/>
              <a:t>Anaesthesiol</a:t>
            </a:r>
            <a:r>
              <a:rPr lang="en-US" sz="4600" dirty="0"/>
              <a:t> 2021; 34:125–30.</a:t>
            </a:r>
          </a:p>
          <a:p>
            <a:r>
              <a:rPr lang="en-US" sz="4600" dirty="0"/>
              <a:t>5. </a:t>
            </a:r>
            <a:r>
              <a:rPr lang="en-US" sz="4600" dirty="0" err="1"/>
              <a:t>Vasques</a:t>
            </a:r>
            <a:r>
              <a:rPr lang="en-US" sz="4600" dirty="0"/>
              <a:t> F, Kinnunen EM, Pol M, et al. Outcome of Jehovah’s Witnesses after adult cardiac surgery: systematic review and meta-analysis of comparative studies. Transfusion 2016; 56:2146–53</a:t>
            </a:r>
            <a:r>
              <a:rPr lang="en-US" sz="3900" dirty="0"/>
              <a:t>. </a:t>
            </a:r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4E0F32-4433-E414-8589-82986E2593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301EAE-EB1C-4BA3-29FB-1AB74A82B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1066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AD3F13-92BC-F10F-56C9-5207CFE80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D86F2-70F3-2D29-595F-CB78E7CEA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63040"/>
            <a:ext cx="10655105" cy="5394960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/>
              <a:t>6. Bhaskar B, Jack RK, Mullany D, Fraser J. Comparison of outcome in Jehovah’s Witness patients in cardiac surgery: an Australian experience. Heart Lung Circ</a:t>
            </a:r>
          </a:p>
          <a:p>
            <a:pPr marL="0" indent="0">
              <a:buNone/>
            </a:pPr>
            <a:r>
              <a:rPr lang="en-US" sz="11200" dirty="0"/>
              <a:t>    2010; 19:655–9.</a:t>
            </a:r>
          </a:p>
          <a:p>
            <a:r>
              <a:rPr lang="en-US" sz="11200" dirty="0"/>
              <a:t>7. </a:t>
            </a:r>
            <a:r>
              <a:rPr lang="en-US" sz="11200" dirty="0" err="1"/>
              <a:t>Pattakos</a:t>
            </a:r>
            <a:r>
              <a:rPr lang="en-US" sz="11200" dirty="0"/>
              <a:t> G, Koch CG, </a:t>
            </a:r>
            <a:r>
              <a:rPr lang="en-US" sz="11200" dirty="0" err="1"/>
              <a:t>Brizzio</a:t>
            </a:r>
            <a:r>
              <a:rPr lang="en-US" sz="11200" dirty="0"/>
              <a:t> ME, et al. Outcome of patients who refuse transfusion after cardiac surgery: a natural experiment with severe blood conservation. Arch Intern Med 2012; 172:1154–60.</a:t>
            </a:r>
          </a:p>
          <a:p>
            <a:r>
              <a:rPr lang="en-US" sz="11200" dirty="0"/>
              <a:t>8. </a:t>
            </a:r>
            <a:r>
              <a:rPr lang="en-US" sz="11200" dirty="0" err="1"/>
              <a:t>Stamou</a:t>
            </a:r>
            <a:r>
              <a:rPr lang="en-US" sz="11200" dirty="0"/>
              <a:t> SC, White T, Barnett S, et al. Comparisons of cardiac surgery outcomes in Jehovah’s versus Non-Jehovah’s Witnesses. Am J </a:t>
            </a:r>
            <a:r>
              <a:rPr lang="en-US" sz="11200" dirty="0" err="1"/>
              <a:t>Cardiol</a:t>
            </a:r>
            <a:r>
              <a:rPr lang="en-US" sz="11200" dirty="0"/>
              <a:t> 2006; 98:1223–5.</a:t>
            </a:r>
          </a:p>
          <a:p>
            <a:r>
              <a:rPr lang="en-US" sz="11200" dirty="0"/>
              <a:t>9. Muller H, </a:t>
            </a:r>
            <a:r>
              <a:rPr lang="en-US" sz="11200" dirty="0" err="1"/>
              <a:t>Ratschiller</a:t>
            </a:r>
            <a:r>
              <a:rPr lang="en-US" sz="11200" dirty="0"/>
              <a:t> T, </a:t>
            </a:r>
            <a:r>
              <a:rPr lang="en-US" sz="11200" dirty="0" err="1"/>
              <a:t>Schimetta</a:t>
            </a:r>
            <a:r>
              <a:rPr lang="en-US" sz="11200" dirty="0"/>
              <a:t> W, et al. Open-heart surgery in Jehovah’s Witnesses: a propensity score analysis. Ann </a:t>
            </a:r>
            <a:r>
              <a:rPr lang="en-US" sz="11200" dirty="0" err="1"/>
              <a:t>Thorac</a:t>
            </a:r>
            <a:r>
              <a:rPr lang="en-US" sz="11200" dirty="0"/>
              <a:t> Surg 2020; 109:526–33.</a:t>
            </a:r>
          </a:p>
          <a:p>
            <a:r>
              <a:rPr lang="en-US" sz="11200" dirty="0"/>
              <a:t>10. Valle FH, </a:t>
            </a:r>
            <a:r>
              <a:rPr lang="en-US" sz="11200" dirty="0" err="1"/>
              <a:t>Pivatto</a:t>
            </a:r>
            <a:r>
              <a:rPr lang="en-US" sz="11200" dirty="0"/>
              <a:t> Junior F, Gomes BS, et al. Cardiac Surgery in Jehovah’s Witness patients: experience of a Brazilian tertiary hospital. Braz J Cardiovasc Surg 2017; 32:372–7. </a:t>
            </a:r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4F0C2C-7DF9-5121-B931-B779402575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ECDA9B-9302-82E3-964D-156DF07A9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287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C16F4-70A9-CE8D-2CD3-70DCE9227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72B293-055C-F98C-F5C0-6F1F59A73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046" y="1012874"/>
            <a:ext cx="11085341" cy="5641144"/>
          </a:xfrm>
        </p:spPr>
        <p:txBody>
          <a:bodyPr>
            <a:normAutofit fontScale="92500"/>
          </a:bodyPr>
          <a:lstStyle/>
          <a:p>
            <a:r>
              <a:rPr lang="en-US" dirty="0"/>
              <a:t>11. Klein A, Agarwal S, </a:t>
            </a:r>
            <a:r>
              <a:rPr lang="en-US" dirty="0" err="1"/>
              <a:t>Cholley</a:t>
            </a:r>
            <a:r>
              <a:rPr lang="en-US" dirty="0"/>
              <a:t> B, et al. A review of European guidelines for patient blood management with a particular emphasis on antifibrinolytic drug administration for cardiac surgery. J Clin </a:t>
            </a:r>
            <a:r>
              <a:rPr lang="en-US" dirty="0" err="1"/>
              <a:t>Anesth</a:t>
            </a:r>
            <a:r>
              <a:rPr lang="en-US" dirty="0"/>
              <a:t> 2022; 78:110654.</a:t>
            </a:r>
          </a:p>
          <a:p>
            <a:r>
              <a:rPr lang="en-US" dirty="0"/>
              <a:t>12. Cooper L, Ford K, Miller E. Preparing a Jehovah’s Witness for major elective surgery. BMJ 2013;346: f-88</a:t>
            </a:r>
          </a:p>
          <a:p>
            <a:r>
              <a:rPr lang="en-US" dirty="0"/>
              <a:t>13. Hofmann A, Spahn DR, Holtorf AP. Making patient blood management the new normal as experienced by implementers in diverse countries. BMC Health Serv Res 2021; 21:634.</a:t>
            </a:r>
          </a:p>
          <a:p>
            <a:r>
              <a:rPr lang="en-US" dirty="0"/>
              <a:t>14. Mikus E, Calvi S, Albertini A, et al. Impact of comorbidities on older patients undergoing open heart surgery. J Cardiovasc Med (Hagerstown) 2022; 23:318–24.</a:t>
            </a:r>
          </a:p>
          <a:p>
            <a:r>
              <a:rPr lang="en-US" dirty="0"/>
              <a:t>15. Spahn DR, </a:t>
            </a:r>
            <a:r>
              <a:rPr lang="en-US" dirty="0" err="1"/>
              <a:t>Schoenrath</a:t>
            </a:r>
            <a:r>
              <a:rPr lang="en-US" dirty="0"/>
              <a:t> F, Spahn GH, et al. Effect of ultra- short-term treatment of patients with   iron   deﬁciency or </a:t>
            </a:r>
            <a:r>
              <a:rPr lang="en-US" dirty="0" err="1"/>
              <a:t>anaemia</a:t>
            </a:r>
            <a:r>
              <a:rPr lang="en-US" dirty="0"/>
              <a:t> undergoing cardiac surgery: a prospective </a:t>
            </a:r>
            <a:r>
              <a:rPr lang="en-US" dirty="0" err="1"/>
              <a:t>randomised</a:t>
            </a:r>
            <a:r>
              <a:rPr lang="en-US" dirty="0"/>
              <a:t> trial. Lancet. 2019; 393:2201-2212.</a:t>
            </a:r>
          </a:p>
          <a:p>
            <a:pPr marL="0" indent="0">
              <a:buNone/>
            </a:pPr>
            <a:endParaRPr lang="en-US" dirty="0"/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A416D0-E699-E87D-BAD3-D970267E5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8945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4B1E72-66F9-569F-F091-908E8E9A0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9582" y="0"/>
            <a:ext cx="1472418" cy="1181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056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EFE9F8-B728-6F50-7F05-988AC46FD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993536-7F9B-A800-A7EF-F55293C19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sz="3200" dirty="0"/>
              <a:t>16. Leahy MF, Hofmann A, Towler S, et al. Improved outcomes and reduced costs associated with a health-system-wide patient blood management </a:t>
            </a:r>
            <a:r>
              <a:rPr lang="en-US" sz="3200" dirty="0" err="1"/>
              <a:t>programme</a:t>
            </a:r>
            <a:r>
              <a:rPr lang="en-US" sz="3200" dirty="0"/>
              <a:t>: a retrospective observational study in four major adult tertiary-care hospitals. Transfusion 2017; 57:1347–58.</a:t>
            </a:r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B0DC64-BD07-2344-59DA-E8D88ACB8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CB9371-7560-694D-1EDF-B9F3CC7B4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6178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A9F86-10C4-F96A-2FBE-B3BB55786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29199-7D6F-72C4-AD67-B63AA43C9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Thank you for your attention 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3AB255-D8E4-704E-C185-43544088C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1D21B0-D046-E9C0-37C6-FC0623F49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811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2FF54-56D8-B74F-E5FD-85E4FAE02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/>
              <a:t>    Background</a:t>
            </a:r>
            <a:r>
              <a:rPr lang="en-US" dirty="0"/>
              <a:t> </a:t>
            </a:r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24672-9BD7-A7FB-055A-CA9E773F2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533378"/>
            <a:ext cx="10739512" cy="5205047"/>
          </a:xfrm>
        </p:spPr>
        <p:txBody>
          <a:bodyPr/>
          <a:lstStyle/>
          <a:p>
            <a:r>
              <a:rPr lang="en-US" sz="3200" dirty="0"/>
              <a:t>Jehovah's Witness (JW) is unique religion sect guided by their religion believe to refuse allogenic blood transfusion (Genesis 9:4; Leviticus 17:10)1</a:t>
            </a:r>
          </a:p>
          <a:p>
            <a:r>
              <a:rPr lang="en-US" sz="3200" dirty="0"/>
              <a:t>Open heart surgery is a major surgery that typically involves massive bleeding,2 hence; blood transfusion &amp; coagulants (synthetic or/and blood products) are required</a:t>
            </a:r>
          </a:p>
          <a:p>
            <a:r>
              <a:rPr lang="en-US" sz="3200" dirty="0"/>
              <a:t>open heart surgery in Jehovah’s Witness patients represents a major challenge in clinical practice therefore some health facilities usually deny them attendance</a:t>
            </a:r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5FB1F1-4264-EB76-0ECB-4B32B5D9B6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5655BD-3E52-95D7-A052-587D1C663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01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45FE8-FAD8-58E7-6F9F-4D52E4ECC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206132" cy="1325563"/>
          </a:xfrm>
        </p:spPr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948595-3DA8-FA0E-4BB6-B4B5AB33AA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r>
              <a:rPr lang="en-US" sz="3200" dirty="0"/>
              <a:t>Some studies 3-11, usually in developed countries, have shown that blood conservation strategies together with a careful preoperative assessment can be applied </a:t>
            </a:r>
          </a:p>
          <a:p>
            <a:r>
              <a:rPr lang="en-US" sz="3200" dirty="0"/>
              <a:t>Achieving </a:t>
            </a:r>
            <a:r>
              <a:rPr lang="en-US" sz="3200" dirty="0" err="1"/>
              <a:t>favourable</a:t>
            </a:r>
            <a:r>
              <a:rPr lang="en-US" sz="3200" dirty="0"/>
              <a:t> clinical outcomes at short and long-term follow-up.3-11</a:t>
            </a:r>
          </a:p>
          <a:p>
            <a:r>
              <a:rPr lang="en-US" sz="3200" dirty="0"/>
              <a:t>Dearth of published  local study or case report </a:t>
            </a:r>
          </a:p>
          <a:p>
            <a:r>
              <a:rPr lang="en-US" sz="3200" dirty="0"/>
              <a:t>Hence; need to publish this case report to share our experience in this religious sect</a:t>
            </a:r>
            <a:endParaRPr lang="en-NG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BC7796-1B57-98D5-06C8-DF3171B02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7648" y="0"/>
            <a:ext cx="1443958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ECB547-476F-A7E9-F2F0-0BA83DE66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10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2ED0FD-0B0E-C1D9-F55C-EB89A62E7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           Patient overview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24AE6-D1DC-C690-3266-ED42EDC71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20838"/>
            <a:ext cx="10711375" cy="5437162"/>
          </a:xfrm>
        </p:spPr>
        <p:txBody>
          <a:bodyPr>
            <a:noAutofit/>
          </a:bodyPr>
          <a:lstStyle/>
          <a:p>
            <a:r>
              <a:rPr lang="en-US" sz="3200" dirty="0"/>
              <a:t>65years old, male JW faithful with a signed durable power of attorney</a:t>
            </a:r>
          </a:p>
          <a:p>
            <a:r>
              <a:rPr lang="en-US" sz="3200" dirty="0"/>
              <a:t>Presentation - features suggestive of heart failure, chronic atrial fibrillation, severe mitral regurgitation secondary to prolapsed mitral valves </a:t>
            </a:r>
          </a:p>
          <a:p>
            <a:r>
              <a:rPr lang="en-US" sz="3200" dirty="0"/>
              <a:t>Examination shows an elderly man, weigh 68kg, height 1.65m, with vital signs: pulse rate 69b/m, NIBP 122/90 mmHg, RR 18c/m</a:t>
            </a:r>
          </a:p>
          <a:p>
            <a:r>
              <a:rPr lang="en-US" sz="3200" dirty="0"/>
              <a:t>CVS examination- engorged and elevated JVP, an irregularly irregular pulse, small volume, apex beat at 6th intercostal space, mid-axillary line, and a pansystolic murmur of grade 4/6</a:t>
            </a:r>
            <a:endParaRPr lang="en-NG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C77910-A204-F38D-8011-3B7355089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BBFAD2A-3909-F394-B092-EF93DEF78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692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DF749-E27D-EC9D-8472-F1D583399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66BDDB-0B32-235A-DAC8-4C3389F575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ECG- AF</a:t>
            </a:r>
          </a:p>
          <a:p>
            <a:r>
              <a:rPr lang="en-US" sz="3600" dirty="0"/>
              <a:t>ECHO- mild tricuspid regurgitation, aneurysmal dilated left atrium (7cm) compressing right atrium, moderate left ventricular hypertrophy, ejection fraction of 54% and mitral valve prolapse with severe mitral regurgitation</a:t>
            </a:r>
          </a:p>
          <a:p>
            <a:r>
              <a:rPr lang="en-US" sz="3600" dirty="0"/>
              <a:t>Coronary angiogram- non-obstructive coronary artery disease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5A1F16-2471-6161-A19F-ACFF8561F8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ADBC34-9C52-2B38-A900-77849551C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4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45DE4-7690-8845-25EF-E42252637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311BD-2CE9-0718-21D0-3601D4B692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Preop challenges - Heart failure, severe mitral regurgitation, mitral valve prolapse, Chronic atrial fibrillation, mild tricuspid regurgitation and JW status (refusal of blood and blood products) </a:t>
            </a:r>
          </a:p>
          <a:p>
            <a:r>
              <a:rPr lang="en-US" sz="3600" dirty="0"/>
              <a:t> ASA IV.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B90B0D-A378-3D5D-D6BB-A24AA8268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7648" y="0"/>
            <a:ext cx="1664352" cy="169068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C8B87E-AB8D-415E-9546-040C04D6F8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39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BB780-04DF-D6E8-0EFB-94D32EC98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809" y="46359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/>
              <a:t>        Preop preparations</a:t>
            </a:r>
            <a:endParaRPr lang="en-NG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6E9DD3-B4F2-E355-8CA0-896865AD5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0218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sz="3900" dirty="0"/>
              <a:t>The multidisciplinary team involved in the patient care met to discuss implications of going ahead with the procedure, review the plan</a:t>
            </a:r>
          </a:p>
          <a:p>
            <a:r>
              <a:rPr lang="en-US" sz="3900" dirty="0"/>
              <a:t>placed on ferrous sulphate tablets and to continue his antihypertensive and heart failure medications,  &amp; oral anticoagulant, and to come for further preoperative work-up 3 weeks later</a:t>
            </a:r>
          </a:p>
          <a:p>
            <a:r>
              <a:rPr lang="en-US" sz="3900" dirty="0"/>
              <a:t>SC Synthetic Erythropoietin was given 4days &amp; a day before surgery with IV folic acid, IV ferrous sucrose and Vitamin K </a:t>
            </a:r>
          </a:p>
          <a:p>
            <a:endParaRPr lang="en-US" sz="3900" dirty="0"/>
          </a:p>
          <a:p>
            <a:endParaRPr lang="en-NG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DB71BC-3B1E-4BE4-8916-AB38DDD04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FCCA70-D691-CB8F-5475-72136ECBEF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43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53B4A-05D7-1511-BAFC-5ACFE9242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G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5DE70-3ED7-0B41-9738-B7E44E7765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Anticoagulant mgt- Rivaroxaban was discontinued one week before surgery and commenced on SC enoxaparin which was also discontinued 3 days before surgery. Heparin infusion was then commenced till the night prior to the operation day</a:t>
            </a:r>
            <a:endParaRPr lang="en-NG" sz="3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D21F37-B976-1EA3-9D9B-81BC891B4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05" y="118329"/>
            <a:ext cx="1219306" cy="1335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05DCB9-5CB4-3394-9ABF-DD2E89359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7648" y="0"/>
            <a:ext cx="1664352" cy="13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263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1849</Words>
  <Application>Microsoft Office PowerPoint</Application>
  <PresentationFormat>Widescreen</PresentationFormat>
  <Paragraphs>251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DengXian</vt:lpstr>
      <vt:lpstr>Arial</vt:lpstr>
      <vt:lpstr>Calibri</vt:lpstr>
      <vt:lpstr>Calibri Light</vt:lpstr>
      <vt:lpstr>Office Theme</vt:lpstr>
      <vt:lpstr>ABSTRACT PRESENTATION</vt:lpstr>
      <vt:lpstr> ANAESTHESIA FOR OPEN HEART SURGERY IN JEHOVAH’S WITNESS; A CASE REPORT</vt:lpstr>
      <vt:lpstr>    Background </vt:lpstr>
      <vt:lpstr>PowerPoint Presentation</vt:lpstr>
      <vt:lpstr>           Patient overview</vt:lpstr>
      <vt:lpstr>PowerPoint Presentation</vt:lpstr>
      <vt:lpstr>PowerPoint Presentation</vt:lpstr>
      <vt:lpstr>        Preop preparations</vt:lpstr>
      <vt:lpstr>PowerPoint Presentation</vt:lpstr>
      <vt:lpstr>           Ethical consideration</vt:lpstr>
      <vt:lpstr>PowerPoint Presentation</vt:lpstr>
      <vt:lpstr>    On Surgery day</vt:lpstr>
      <vt:lpstr>       CPB</vt:lpstr>
      <vt:lpstr>                      Intraop vitals</vt:lpstr>
      <vt:lpstr>      Intraop acid-base &amp; coagulation   parameters</vt:lpstr>
      <vt:lpstr>PowerPoint Presentation</vt:lpstr>
      <vt:lpstr>PowerPoint Presentation</vt:lpstr>
      <vt:lpstr>PowerPoint Presentation</vt:lpstr>
      <vt:lpstr>            Discussion</vt:lpstr>
      <vt:lpstr>   Key strategies for success3,4,11-13,15</vt:lpstr>
      <vt:lpstr>PowerPoint Presentation</vt:lpstr>
      <vt:lpstr>                       Conclusion</vt:lpstr>
      <vt:lpstr>                    Limitations </vt:lpstr>
      <vt:lpstr>                   REFERENCES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Jedidiah</dc:creator>
  <cp:lastModifiedBy>Jedidiah</cp:lastModifiedBy>
  <cp:revision>7</cp:revision>
  <dcterms:created xsi:type="dcterms:W3CDTF">2025-07-02T20:17:47Z</dcterms:created>
  <dcterms:modified xsi:type="dcterms:W3CDTF">2025-07-04T09:26:11Z</dcterms:modified>
</cp:coreProperties>
</file>