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Lst>
  <p:sldSz cy="5143500" cx="9144000"/>
  <p:notesSz cx="6858000" cy="9144000"/>
  <p:embeddedFontLst>
    <p:embeddedFont>
      <p:font typeface="Roboto"/>
      <p:regular r:id="rId112"/>
      <p:bold r:id="rId113"/>
      <p:italic r:id="rId114"/>
      <p:boldItalic r:id="rId115"/>
    </p:embeddedFont>
    <p:embeddedFont>
      <p:font typeface="Candara"/>
      <p:regular r:id="rId116"/>
      <p:bold r:id="rId117"/>
      <p:italic r:id="rId118"/>
      <p:boldItalic r:id="rId119"/>
    </p:embeddedFont>
    <p:embeddedFont>
      <p:font typeface="Century Gothic"/>
      <p:regular r:id="rId120"/>
      <p:bold r:id="rId121"/>
      <p:italic r:id="rId122"/>
      <p:boldItalic r:id="rId1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A40644-0E3E-4874-AAA0-30230A77D6B8}">
  <a:tblStyle styleId="{E7A40644-0E3E-4874-AAA0-30230A77D6B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74F6990-BEB0-4B19-B02A-91DDFC53F506}" styleName="Table_1">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E7E6"/>
          </a:solidFill>
        </a:fill>
      </a:tcStyle>
    </a:wholeTbl>
    <a:band1H>
      <a:tcTxStyle/>
      <a:tcStyle>
        <a:fill>
          <a:solidFill>
            <a:srgbClr val="E0CCCA"/>
          </a:solidFill>
        </a:fill>
      </a:tcStyle>
    </a:band1H>
    <a:band2H>
      <a:tcTxStyle/>
    </a:band2H>
    <a:band1V>
      <a:tcTxStyle/>
      <a:tcStyle>
        <a:fill>
          <a:solidFill>
            <a:srgbClr val="E0CCCA"/>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121" Type="http://schemas.openxmlformats.org/officeDocument/2006/relationships/font" Target="fonts/CenturyGothic-bold.fntdata"/><Relationship Id="rId25" Type="http://schemas.openxmlformats.org/officeDocument/2006/relationships/slide" Target="slides/slide18.xml"/><Relationship Id="rId120" Type="http://schemas.openxmlformats.org/officeDocument/2006/relationships/font" Target="fonts/CenturyGothic-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23" Type="http://schemas.openxmlformats.org/officeDocument/2006/relationships/font" Target="fonts/CenturyGothic-boldItalic.fntdata"/><Relationship Id="rId122" Type="http://schemas.openxmlformats.org/officeDocument/2006/relationships/font" Target="fonts/CenturyGothic-italic.fntdata"/><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font" Target="fonts/Candara-italic.fntdata"/><Relationship Id="rId117" Type="http://schemas.openxmlformats.org/officeDocument/2006/relationships/font" Target="fonts/Candara-bold.fntdata"/><Relationship Id="rId116" Type="http://schemas.openxmlformats.org/officeDocument/2006/relationships/font" Target="fonts/Candara-regular.fntdata"/><Relationship Id="rId115" Type="http://schemas.openxmlformats.org/officeDocument/2006/relationships/font" Target="fonts/Roboto-boldItalic.fntdata"/><Relationship Id="rId119" Type="http://schemas.openxmlformats.org/officeDocument/2006/relationships/font" Target="fonts/Candara-boldItalic.fntdata"/><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font" Target="fonts/Roboto-italic.fntdata"/><Relationship Id="rId18" Type="http://schemas.openxmlformats.org/officeDocument/2006/relationships/slide" Target="slides/slide11.xml"/><Relationship Id="rId113" Type="http://schemas.openxmlformats.org/officeDocument/2006/relationships/font" Target="fonts/Roboto-bold.fntdata"/><Relationship Id="rId112" Type="http://schemas.openxmlformats.org/officeDocument/2006/relationships/font" Target="fonts/Roboto-regular.fntdata"/><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e979f2f9e1_1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1e979f2f9e1_1_1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1e979f2f9e1_1_1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e979f2f9e1_1_21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1e979f2f9e1_1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91cf604a0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291cf604a0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291cf604a0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291cf604a0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91b87a728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291b87a728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91b87a7284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291b87a728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91cf604a06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291cf604a06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e979f2f9e1_1_22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1e979f2f9e1_1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e979f2f9e1_1_23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1e979f2f9e1_1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e979f2f9e1_1_22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1e979f2f9e1_1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91cf604a06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91cf604a06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91b87a7284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91b87a728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e979f2f9e1_1_25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1e979f2f9e1_1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91b87a7284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91b87a7284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91b87a7284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91b87a7284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e979f2f9e1_1_25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1e979f2f9e1_1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e979f2f9e1_1_16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1e979f2f9e1_1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e979f2f9e1_1_26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1e979f2f9e1_1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91cf604a06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91cf604a06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e979f2f9e1_1_27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1e979f2f9e1_1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91cf604a06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91cf604a06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91cf604a06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91cf604a06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91cf604a06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91cf604a06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91cf604a06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91cf604a06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91cf604a06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91cf604a06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91b87a728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91b87a728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9159d926e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9159d926e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e979f2f9e1_1_17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1e979f2f9e1_1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9159d926e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9159d926e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e979f2f9e1_1_30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1e979f2f9e1_1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9159d926e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9159d926e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9159d926e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9159d926e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91cf604a06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91cf604a06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91ed2e2b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91ed2e2b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e979f2f9e1_1_34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1e979f2f9e1_1_3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91cf604a06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91cf604a06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9159d926e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9159d926e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9159d926e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9159d926e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e979f2f9e1_1_19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1e979f2f9e1_1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91b87a7284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91b87a7284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91b87a7284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91b87a7284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91cf604a06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91cf604a06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9159d926e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9159d926e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91cf604a06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91cf604a06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9159d926e8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9159d926e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91cf604a06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91cf604a06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e979f2f9e1_1_35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1e979f2f9e1_1_3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e979f2f9e1_1_36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1e979f2f9e1_1_3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9159d926e8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9159d926e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e979f2f9e1_1_19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1e979f2f9e1_1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e979f2f9e1_1_36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1e979f2f9e1_1_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e979f2f9e1_1_37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1e979f2f9e1_1_3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9159d926e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9159d926e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e979f2f9e1_1_37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1e979f2f9e1_1_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91cf604a06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91cf604a06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91cf604a06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91cf604a06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91cf604a06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91cf604a06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e979f2f9e1_1_40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1e979f2f9e1_1_4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9159d926e8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9159d926e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9159d926e8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29159d926e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91cf604a06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91cf604a06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9159d926e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29159d926e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9159d926e8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9159d926e8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e979f2f9e1_1_38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1e979f2f9e1_1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91cf604a06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291cf604a06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91cf604a06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291cf604a06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e979f2f9e1_1_39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1e979f2f9e1_1_3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1e979f2f9e1_1_39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1e979f2f9e1_1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e979f2f9e1_1_40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1e979f2f9e1_1_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91cf604a06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291cf604a06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91cf604a06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291cf604a06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91b87a728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91b87a728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918595f41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2918595f41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2918595f41d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2918595f41d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2918595f41d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2918595f41d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918595f41d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2918595f41d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918595f41d_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918595f41d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918595f41d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2918595f41d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918595f41d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2918595f41d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2918595f41d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2918595f41d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91cf604a0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291cf604a0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91b87a728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291b87a728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91b87a7284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91b87a7284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91cf604a0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291cf604a0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91b87a728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291b87a728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91cf604a0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291cf604a0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291cf604a0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291cf604a0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91b87a728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291b87a728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91b87a728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291b87a728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291b87a728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291b87a728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291b87a728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291b87a728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91b87a728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91b87a728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291cf604a0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291cf604a0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e979f2f9e1_1_20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1e979f2f9e1_1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291cf604a06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291cf604a0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91cf604a0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291cf604a0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91cf604a0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291cf604a0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91cf604a0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291cf604a0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91cf604a06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291cf604a06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91cf604a0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291cf604a0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91cf604a06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291cf604a0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91b87a728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291b87a728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91cf604a0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291cf604a0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291cf604a0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291cf604a0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3" name="Shape 83"/>
        <p:cNvGrpSpPr/>
        <p:nvPr/>
      </p:nvGrpSpPr>
      <p:grpSpPr>
        <a:xfrm>
          <a:off x="0" y="0"/>
          <a:ext cx="0" cy="0"/>
          <a:chOff x="0" y="0"/>
          <a:chExt cx="0" cy="0"/>
        </a:xfrm>
      </p:grpSpPr>
      <p:sp>
        <p:nvSpPr>
          <p:cNvPr id="84" name="Google Shape;84;p14"/>
          <p:cNvSpPr txBox="1"/>
          <p:nvPr>
            <p:ph type="ctrTitle"/>
          </p:nvPr>
        </p:nvSpPr>
        <p:spPr>
          <a:xfrm>
            <a:off x="1941910" y="1885950"/>
            <a:ext cx="6686549" cy="1697086"/>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4100"/>
              <a:buFont typeface="Century Gothic"/>
              <a:buNone/>
              <a:defRPr sz="41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4"/>
          <p:cNvSpPr txBox="1"/>
          <p:nvPr>
            <p:ph idx="1" type="subTitle"/>
          </p:nvPr>
        </p:nvSpPr>
        <p:spPr>
          <a:xfrm>
            <a:off x="1941910" y="3583034"/>
            <a:ext cx="6686549" cy="844712"/>
          </a:xfrm>
          <a:prstGeom prst="rect">
            <a:avLst/>
          </a:prstGeom>
          <a:noFill/>
          <a:ln>
            <a:noFill/>
          </a:ln>
        </p:spPr>
        <p:txBody>
          <a:bodyPr anchorCtr="0" anchor="t" bIns="34275" lIns="68575" spcFirstLastPara="1" rIns="68575" wrap="square" tIns="34275">
            <a:normAutofit/>
          </a:bodyPr>
          <a:lstStyle>
            <a:lvl1pPr lvl="0" algn="l">
              <a:spcBef>
                <a:spcPts val="800"/>
              </a:spcBef>
              <a:spcAft>
                <a:spcPts val="0"/>
              </a:spcAft>
              <a:buSzPts val="1400"/>
              <a:buNone/>
              <a:defRPr>
                <a:solidFill>
                  <a:srgbClr val="595959"/>
                </a:solidFill>
              </a:defRPr>
            </a:lvl1pPr>
            <a:lvl2pPr lvl="1" algn="ctr">
              <a:spcBef>
                <a:spcPts val="800"/>
              </a:spcBef>
              <a:spcAft>
                <a:spcPts val="0"/>
              </a:spcAft>
              <a:buSzPts val="1200"/>
              <a:buNone/>
              <a:defRPr>
                <a:solidFill>
                  <a:srgbClr val="888888"/>
                </a:solidFill>
              </a:defRPr>
            </a:lvl2pPr>
            <a:lvl3pPr lvl="2" algn="ctr">
              <a:spcBef>
                <a:spcPts val="800"/>
              </a:spcBef>
              <a:spcAft>
                <a:spcPts val="0"/>
              </a:spcAft>
              <a:buSzPts val="1100"/>
              <a:buNone/>
              <a:defRPr>
                <a:solidFill>
                  <a:srgbClr val="888888"/>
                </a:solidFill>
              </a:defRPr>
            </a:lvl3pPr>
            <a:lvl4pPr lvl="3" algn="ctr">
              <a:spcBef>
                <a:spcPts val="800"/>
              </a:spcBef>
              <a:spcAft>
                <a:spcPts val="0"/>
              </a:spcAft>
              <a:buSzPts val="900"/>
              <a:buNone/>
              <a:defRPr>
                <a:solidFill>
                  <a:srgbClr val="888888"/>
                </a:solidFill>
              </a:defRPr>
            </a:lvl4pPr>
            <a:lvl5pPr lvl="4" algn="ctr">
              <a:spcBef>
                <a:spcPts val="800"/>
              </a:spcBef>
              <a:spcAft>
                <a:spcPts val="0"/>
              </a:spcAft>
              <a:buSzPts val="900"/>
              <a:buNone/>
              <a:defRPr>
                <a:solidFill>
                  <a:srgbClr val="888888"/>
                </a:solidFill>
              </a:defRPr>
            </a:lvl5pPr>
            <a:lvl6pPr lvl="5" algn="ctr">
              <a:spcBef>
                <a:spcPts val="800"/>
              </a:spcBef>
              <a:spcAft>
                <a:spcPts val="0"/>
              </a:spcAft>
              <a:buSzPts val="900"/>
              <a:buNone/>
              <a:defRPr>
                <a:solidFill>
                  <a:srgbClr val="888888"/>
                </a:solidFill>
              </a:defRPr>
            </a:lvl6pPr>
            <a:lvl7pPr lvl="6" algn="ctr">
              <a:spcBef>
                <a:spcPts val="800"/>
              </a:spcBef>
              <a:spcAft>
                <a:spcPts val="0"/>
              </a:spcAft>
              <a:buSzPts val="900"/>
              <a:buNone/>
              <a:defRPr>
                <a:solidFill>
                  <a:srgbClr val="888888"/>
                </a:solidFill>
              </a:defRPr>
            </a:lvl7pPr>
            <a:lvl8pPr lvl="7" algn="ctr">
              <a:spcBef>
                <a:spcPts val="800"/>
              </a:spcBef>
              <a:spcAft>
                <a:spcPts val="0"/>
              </a:spcAft>
              <a:buSzPts val="900"/>
              <a:buNone/>
              <a:defRPr>
                <a:solidFill>
                  <a:srgbClr val="888888"/>
                </a:solidFill>
              </a:defRPr>
            </a:lvl8pPr>
            <a:lvl9pPr lvl="8" algn="ctr">
              <a:spcBef>
                <a:spcPts val="800"/>
              </a:spcBef>
              <a:spcAft>
                <a:spcPts val="0"/>
              </a:spcAft>
              <a:buSzPts val="900"/>
              <a:buNone/>
              <a:defRPr>
                <a:solidFill>
                  <a:srgbClr val="888888"/>
                </a:solidFill>
              </a:defRPr>
            </a:lvl9pPr>
          </a:lstStyle>
          <a:p/>
        </p:txBody>
      </p:sp>
      <p:sp>
        <p:nvSpPr>
          <p:cNvPr id="86" name="Google Shape;86;p14"/>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7" name="Google Shape;87;p14"/>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4"/>
          <p:cNvSpPr/>
          <p:nvPr/>
        </p:nvSpPr>
        <p:spPr>
          <a:xfrm>
            <a:off x="0" y="3242857"/>
            <a:ext cx="1308489" cy="583942"/>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9" name="Google Shape;89;p14"/>
          <p:cNvSpPr txBox="1"/>
          <p:nvPr>
            <p:ph idx="12" type="sldNum"/>
          </p:nvPr>
        </p:nvSpPr>
        <p:spPr>
          <a:xfrm>
            <a:off x="398859" y="339715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5"/>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5"/>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93" name="Google Shape;93;p15"/>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5"/>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5"/>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 name="Google Shape;96;p15"/>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16"/>
          <p:cNvSpPr txBox="1"/>
          <p:nvPr>
            <p:ph type="title"/>
          </p:nvPr>
        </p:nvSpPr>
        <p:spPr>
          <a:xfrm>
            <a:off x="1941909" y="1544063"/>
            <a:ext cx="6686549" cy="11016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3000"/>
              <a:buFont typeface="Century Gothic"/>
              <a:buNone/>
              <a:defRPr b="0" sz="30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9" name="Google Shape;99;p16"/>
          <p:cNvSpPr txBox="1"/>
          <p:nvPr>
            <p:ph idx="1" type="body"/>
          </p:nvPr>
        </p:nvSpPr>
        <p:spPr>
          <a:xfrm>
            <a:off x="1941909" y="2647597"/>
            <a:ext cx="6686549" cy="6453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500"/>
              <a:buNone/>
              <a:defRPr sz="1500">
                <a:solidFill>
                  <a:srgbClr val="595959"/>
                </a:solidFill>
              </a:defRPr>
            </a:lvl1pPr>
            <a:lvl2pPr indent="-228600" lvl="1" marL="914400" algn="l">
              <a:spcBef>
                <a:spcPts val="800"/>
              </a:spcBef>
              <a:spcAft>
                <a:spcPts val="0"/>
              </a:spcAft>
              <a:buSzPts val="1400"/>
              <a:buNone/>
              <a:defRPr sz="1400">
                <a:solidFill>
                  <a:srgbClr val="888888"/>
                </a:solidFill>
              </a:defRPr>
            </a:lvl2pPr>
            <a:lvl3pPr indent="-228600" lvl="2" marL="1371600" algn="l">
              <a:spcBef>
                <a:spcPts val="800"/>
              </a:spcBef>
              <a:spcAft>
                <a:spcPts val="0"/>
              </a:spcAft>
              <a:buSzPts val="1200"/>
              <a:buNone/>
              <a:defRPr sz="1200">
                <a:solidFill>
                  <a:srgbClr val="888888"/>
                </a:solidFill>
              </a:defRPr>
            </a:lvl3pPr>
            <a:lvl4pPr indent="-228600" lvl="3" marL="1828800" algn="l">
              <a:spcBef>
                <a:spcPts val="800"/>
              </a:spcBef>
              <a:spcAft>
                <a:spcPts val="0"/>
              </a:spcAft>
              <a:buSzPts val="1100"/>
              <a:buNone/>
              <a:defRPr sz="1100">
                <a:solidFill>
                  <a:srgbClr val="888888"/>
                </a:solidFill>
              </a:defRPr>
            </a:lvl4pPr>
            <a:lvl5pPr indent="-228600" lvl="4" marL="2286000" algn="l">
              <a:spcBef>
                <a:spcPts val="800"/>
              </a:spcBef>
              <a:spcAft>
                <a:spcPts val="0"/>
              </a:spcAft>
              <a:buSzPts val="1100"/>
              <a:buNone/>
              <a:defRPr sz="1100">
                <a:solidFill>
                  <a:srgbClr val="888888"/>
                </a:solidFill>
              </a:defRPr>
            </a:lvl5pPr>
            <a:lvl6pPr indent="-228600" lvl="5" marL="2743200" algn="l">
              <a:spcBef>
                <a:spcPts val="800"/>
              </a:spcBef>
              <a:spcAft>
                <a:spcPts val="0"/>
              </a:spcAft>
              <a:buSzPts val="1100"/>
              <a:buNone/>
              <a:defRPr sz="1100">
                <a:solidFill>
                  <a:srgbClr val="888888"/>
                </a:solidFill>
              </a:defRPr>
            </a:lvl6pPr>
            <a:lvl7pPr indent="-228600" lvl="6" marL="3200400" algn="l">
              <a:spcBef>
                <a:spcPts val="800"/>
              </a:spcBef>
              <a:spcAft>
                <a:spcPts val="0"/>
              </a:spcAft>
              <a:buSzPts val="1100"/>
              <a:buNone/>
              <a:defRPr sz="1100">
                <a:solidFill>
                  <a:srgbClr val="888888"/>
                </a:solidFill>
              </a:defRPr>
            </a:lvl7pPr>
            <a:lvl8pPr indent="-228600" lvl="7" marL="3657600" algn="l">
              <a:spcBef>
                <a:spcPts val="800"/>
              </a:spcBef>
              <a:spcAft>
                <a:spcPts val="0"/>
              </a:spcAft>
              <a:buSzPts val="1100"/>
              <a:buNone/>
              <a:defRPr sz="1100">
                <a:solidFill>
                  <a:srgbClr val="888888"/>
                </a:solidFill>
              </a:defRPr>
            </a:lvl8pPr>
            <a:lvl9pPr indent="-228600" lvl="8" marL="4114800" algn="l">
              <a:spcBef>
                <a:spcPts val="800"/>
              </a:spcBef>
              <a:spcAft>
                <a:spcPts val="0"/>
              </a:spcAft>
              <a:buSzPts val="1100"/>
              <a:buNone/>
              <a:defRPr sz="1100">
                <a:solidFill>
                  <a:srgbClr val="888888"/>
                </a:solidFill>
              </a:defRPr>
            </a:lvl9pPr>
          </a:lstStyle>
          <a:p/>
        </p:txBody>
      </p:sp>
      <p:sp>
        <p:nvSpPr>
          <p:cNvPr id="100" name="Google Shape;100;p16"/>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6"/>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2" name="Google Shape;102;p16"/>
          <p:cNvSpPr/>
          <p:nvPr/>
        </p:nvSpPr>
        <p:spPr>
          <a:xfrm flipH="1" rot="10800000">
            <a:off x="-3142" y="238363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3" name="Google Shape;103;p16"/>
          <p:cNvSpPr txBox="1"/>
          <p:nvPr>
            <p:ph idx="12" type="sldNum"/>
          </p:nvPr>
        </p:nvSpPr>
        <p:spPr>
          <a:xfrm>
            <a:off x="398859" y="2433104"/>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17"/>
          <p:cNvSpPr txBox="1"/>
          <p:nvPr>
            <p:ph type="title"/>
          </p:nvPr>
        </p:nvSpPr>
        <p:spPr>
          <a:xfrm>
            <a:off x="1944693" y="468083"/>
            <a:ext cx="6683765" cy="960668"/>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6" name="Google Shape;106;p17"/>
          <p:cNvSpPr txBox="1"/>
          <p:nvPr>
            <p:ph idx="1" type="body"/>
          </p:nvPr>
        </p:nvSpPr>
        <p:spPr>
          <a:xfrm>
            <a:off x="1941909" y="1600200"/>
            <a:ext cx="3235398" cy="2833217"/>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07" name="Google Shape;107;p17"/>
          <p:cNvSpPr txBox="1"/>
          <p:nvPr>
            <p:ph idx="2" type="body"/>
          </p:nvPr>
        </p:nvSpPr>
        <p:spPr>
          <a:xfrm>
            <a:off x="5393060" y="1594667"/>
            <a:ext cx="3235398" cy="2833217"/>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08" name="Google Shape;108;p17"/>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9" name="Google Shape;109;p17"/>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0" name="Google Shape;110;p17"/>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 name="Google Shape;111;p17"/>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2" name="Shape 112"/>
        <p:cNvGrpSpPr/>
        <p:nvPr/>
      </p:nvGrpSpPr>
      <p:grpSpPr>
        <a:xfrm>
          <a:off x="0" y="0"/>
          <a:ext cx="0" cy="0"/>
          <a:chOff x="0" y="0"/>
          <a:chExt cx="0" cy="0"/>
        </a:xfrm>
      </p:grpSpPr>
      <p:sp>
        <p:nvSpPr>
          <p:cNvPr id="113" name="Google Shape;113;p18"/>
          <p:cNvSpPr txBox="1"/>
          <p:nvPr>
            <p:ph type="title"/>
          </p:nvPr>
        </p:nvSpPr>
        <p:spPr>
          <a:xfrm>
            <a:off x="1944693" y="468083"/>
            <a:ext cx="6683765" cy="960668"/>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4" name="Google Shape;114;p18"/>
          <p:cNvSpPr txBox="1"/>
          <p:nvPr>
            <p:ph idx="1" type="body"/>
          </p:nvPr>
        </p:nvSpPr>
        <p:spPr>
          <a:xfrm>
            <a:off x="2204530" y="1479527"/>
            <a:ext cx="2994549" cy="432197"/>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800"/>
              <a:buNone/>
              <a:defRPr b="0" sz="1800"/>
            </a:lvl1pPr>
            <a:lvl2pPr indent="-228600" lvl="1" marL="914400" algn="l">
              <a:spcBef>
                <a:spcPts val="800"/>
              </a:spcBef>
              <a:spcAft>
                <a:spcPts val="0"/>
              </a:spcAft>
              <a:buSzPts val="1500"/>
              <a:buNone/>
              <a:defRPr b="1" sz="1500"/>
            </a:lvl2pPr>
            <a:lvl3pPr indent="-228600" lvl="2" marL="1371600" algn="l">
              <a:spcBef>
                <a:spcPts val="800"/>
              </a:spcBef>
              <a:spcAft>
                <a:spcPts val="0"/>
              </a:spcAft>
              <a:buSzPts val="1400"/>
              <a:buNone/>
              <a:defRPr b="1" sz="1400"/>
            </a:lvl3pPr>
            <a:lvl4pPr indent="-228600" lvl="3" marL="1828800" algn="l">
              <a:spcBef>
                <a:spcPts val="800"/>
              </a:spcBef>
              <a:spcAft>
                <a:spcPts val="0"/>
              </a:spcAft>
              <a:buSzPts val="1200"/>
              <a:buNone/>
              <a:defRPr b="1" sz="1200"/>
            </a:lvl4pPr>
            <a:lvl5pPr indent="-228600" lvl="4" marL="2286000" algn="l">
              <a:spcBef>
                <a:spcPts val="800"/>
              </a:spcBef>
              <a:spcAft>
                <a:spcPts val="0"/>
              </a:spcAft>
              <a:buSzPts val="1200"/>
              <a:buNone/>
              <a:defRPr b="1" sz="1200"/>
            </a:lvl5pPr>
            <a:lvl6pPr indent="-228600" lvl="5" marL="2743200" algn="l">
              <a:spcBef>
                <a:spcPts val="800"/>
              </a:spcBef>
              <a:spcAft>
                <a:spcPts val="0"/>
              </a:spcAft>
              <a:buSzPts val="1200"/>
              <a:buNone/>
              <a:defRPr b="1" sz="1200"/>
            </a:lvl6pPr>
            <a:lvl7pPr indent="-228600" lvl="6" marL="3200400" algn="l">
              <a:spcBef>
                <a:spcPts val="800"/>
              </a:spcBef>
              <a:spcAft>
                <a:spcPts val="0"/>
              </a:spcAft>
              <a:buSzPts val="1200"/>
              <a:buNone/>
              <a:defRPr b="1" sz="1200"/>
            </a:lvl7pPr>
            <a:lvl8pPr indent="-228600" lvl="7" marL="3657600" algn="l">
              <a:spcBef>
                <a:spcPts val="800"/>
              </a:spcBef>
              <a:spcAft>
                <a:spcPts val="0"/>
              </a:spcAft>
              <a:buSzPts val="1200"/>
              <a:buNone/>
              <a:defRPr b="1" sz="1200"/>
            </a:lvl8pPr>
            <a:lvl9pPr indent="-228600" lvl="8" marL="4114800" algn="l">
              <a:spcBef>
                <a:spcPts val="800"/>
              </a:spcBef>
              <a:spcAft>
                <a:spcPts val="0"/>
              </a:spcAft>
              <a:buSzPts val="1200"/>
              <a:buNone/>
              <a:defRPr b="1" sz="1200"/>
            </a:lvl9pPr>
          </a:lstStyle>
          <a:p/>
        </p:txBody>
      </p:sp>
      <p:sp>
        <p:nvSpPr>
          <p:cNvPr id="115" name="Google Shape;115;p18"/>
          <p:cNvSpPr txBox="1"/>
          <p:nvPr>
            <p:ph idx="2" type="body"/>
          </p:nvPr>
        </p:nvSpPr>
        <p:spPr>
          <a:xfrm>
            <a:off x="1941909" y="1911725"/>
            <a:ext cx="3257170" cy="2515545"/>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16" name="Google Shape;116;p18"/>
          <p:cNvSpPr txBox="1"/>
          <p:nvPr>
            <p:ph idx="3" type="body"/>
          </p:nvPr>
        </p:nvSpPr>
        <p:spPr>
          <a:xfrm>
            <a:off x="5629972" y="1477106"/>
            <a:ext cx="2999251" cy="432197"/>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800"/>
              <a:buNone/>
              <a:defRPr b="0" sz="1800"/>
            </a:lvl1pPr>
            <a:lvl2pPr indent="-228600" lvl="1" marL="914400" algn="l">
              <a:spcBef>
                <a:spcPts val="800"/>
              </a:spcBef>
              <a:spcAft>
                <a:spcPts val="0"/>
              </a:spcAft>
              <a:buSzPts val="1500"/>
              <a:buNone/>
              <a:defRPr b="1" sz="1500"/>
            </a:lvl2pPr>
            <a:lvl3pPr indent="-228600" lvl="2" marL="1371600" algn="l">
              <a:spcBef>
                <a:spcPts val="800"/>
              </a:spcBef>
              <a:spcAft>
                <a:spcPts val="0"/>
              </a:spcAft>
              <a:buSzPts val="1400"/>
              <a:buNone/>
              <a:defRPr b="1" sz="1400"/>
            </a:lvl3pPr>
            <a:lvl4pPr indent="-228600" lvl="3" marL="1828800" algn="l">
              <a:spcBef>
                <a:spcPts val="800"/>
              </a:spcBef>
              <a:spcAft>
                <a:spcPts val="0"/>
              </a:spcAft>
              <a:buSzPts val="1200"/>
              <a:buNone/>
              <a:defRPr b="1" sz="1200"/>
            </a:lvl4pPr>
            <a:lvl5pPr indent="-228600" lvl="4" marL="2286000" algn="l">
              <a:spcBef>
                <a:spcPts val="800"/>
              </a:spcBef>
              <a:spcAft>
                <a:spcPts val="0"/>
              </a:spcAft>
              <a:buSzPts val="1200"/>
              <a:buNone/>
              <a:defRPr b="1" sz="1200"/>
            </a:lvl5pPr>
            <a:lvl6pPr indent="-228600" lvl="5" marL="2743200" algn="l">
              <a:spcBef>
                <a:spcPts val="800"/>
              </a:spcBef>
              <a:spcAft>
                <a:spcPts val="0"/>
              </a:spcAft>
              <a:buSzPts val="1200"/>
              <a:buNone/>
              <a:defRPr b="1" sz="1200"/>
            </a:lvl6pPr>
            <a:lvl7pPr indent="-228600" lvl="6" marL="3200400" algn="l">
              <a:spcBef>
                <a:spcPts val="800"/>
              </a:spcBef>
              <a:spcAft>
                <a:spcPts val="0"/>
              </a:spcAft>
              <a:buSzPts val="1200"/>
              <a:buNone/>
              <a:defRPr b="1" sz="1200"/>
            </a:lvl7pPr>
            <a:lvl8pPr indent="-228600" lvl="7" marL="3657600" algn="l">
              <a:spcBef>
                <a:spcPts val="800"/>
              </a:spcBef>
              <a:spcAft>
                <a:spcPts val="0"/>
              </a:spcAft>
              <a:buSzPts val="1200"/>
              <a:buNone/>
              <a:defRPr b="1" sz="1200"/>
            </a:lvl8pPr>
            <a:lvl9pPr indent="-228600" lvl="8" marL="4114800" algn="l">
              <a:spcBef>
                <a:spcPts val="800"/>
              </a:spcBef>
              <a:spcAft>
                <a:spcPts val="0"/>
              </a:spcAft>
              <a:buSzPts val="1200"/>
              <a:buNone/>
              <a:defRPr b="1" sz="1200"/>
            </a:lvl9pPr>
          </a:lstStyle>
          <a:p/>
        </p:txBody>
      </p:sp>
      <p:sp>
        <p:nvSpPr>
          <p:cNvPr id="117" name="Google Shape;117;p18"/>
          <p:cNvSpPr txBox="1"/>
          <p:nvPr>
            <p:ph idx="4" type="body"/>
          </p:nvPr>
        </p:nvSpPr>
        <p:spPr>
          <a:xfrm>
            <a:off x="5375218" y="1909304"/>
            <a:ext cx="3254005" cy="2515545"/>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18" name="Google Shape;118;p18"/>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9" name="Google Shape;119;p18"/>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0" name="Google Shape;120;p18"/>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 name="Google Shape;121;p18"/>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19"/>
          <p:cNvSpPr txBox="1"/>
          <p:nvPr>
            <p:ph type="title"/>
          </p:nvPr>
        </p:nvSpPr>
        <p:spPr>
          <a:xfrm>
            <a:off x="1944693" y="468083"/>
            <a:ext cx="6683765" cy="960668"/>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19"/>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19"/>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19"/>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 name="Google Shape;127;p19"/>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20"/>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0" name="Google Shape;130;p20"/>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20"/>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 name="Google Shape;132;p20"/>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1941909" y="334566"/>
            <a:ext cx="2628899" cy="732234"/>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1500"/>
              <a:buFont typeface="Century Gothic"/>
              <a:buNone/>
              <a:defRPr b="0" sz="15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21"/>
          <p:cNvSpPr txBox="1"/>
          <p:nvPr>
            <p:ph idx="1" type="body"/>
          </p:nvPr>
        </p:nvSpPr>
        <p:spPr>
          <a:xfrm>
            <a:off x="4742259" y="334566"/>
            <a:ext cx="3886200" cy="4061222"/>
          </a:xfrm>
          <a:prstGeom prst="rect">
            <a:avLst/>
          </a:prstGeom>
          <a:noFill/>
          <a:ln>
            <a:noFill/>
          </a:ln>
        </p:spPr>
        <p:txBody>
          <a:bodyPr anchorCtr="0" anchor="ctr"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36" name="Google Shape;136;p21"/>
          <p:cNvSpPr txBox="1"/>
          <p:nvPr>
            <p:ph idx="2" type="body"/>
          </p:nvPr>
        </p:nvSpPr>
        <p:spPr>
          <a:xfrm>
            <a:off x="1941909" y="1198960"/>
            <a:ext cx="2628899" cy="3196827"/>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100"/>
            </a:lvl1pPr>
            <a:lvl2pPr indent="-228600" lvl="1" marL="914400" algn="l">
              <a:spcBef>
                <a:spcPts val="800"/>
              </a:spcBef>
              <a:spcAft>
                <a:spcPts val="0"/>
              </a:spcAft>
              <a:buSzPts val="900"/>
              <a:buNone/>
              <a:defRPr sz="900"/>
            </a:lvl2pPr>
            <a:lvl3pPr indent="-228600" lvl="2" marL="1371600" algn="l">
              <a:spcBef>
                <a:spcPts val="800"/>
              </a:spcBef>
              <a:spcAft>
                <a:spcPts val="0"/>
              </a:spcAft>
              <a:buSzPts val="800"/>
              <a:buNone/>
              <a:defRPr sz="800"/>
            </a:lvl3pPr>
            <a:lvl4pPr indent="-228600" lvl="3" marL="1828800" algn="l">
              <a:spcBef>
                <a:spcPts val="800"/>
              </a:spcBef>
              <a:spcAft>
                <a:spcPts val="0"/>
              </a:spcAft>
              <a:buSzPts val="700"/>
              <a:buNone/>
              <a:defRPr sz="700"/>
            </a:lvl4pPr>
            <a:lvl5pPr indent="-228600" lvl="4" marL="2286000" algn="l">
              <a:spcBef>
                <a:spcPts val="800"/>
              </a:spcBef>
              <a:spcAft>
                <a:spcPts val="0"/>
              </a:spcAft>
              <a:buSzPts val="700"/>
              <a:buNone/>
              <a:defRPr sz="700"/>
            </a:lvl5pPr>
            <a:lvl6pPr indent="-228600" lvl="5" marL="2743200" algn="l">
              <a:spcBef>
                <a:spcPts val="800"/>
              </a:spcBef>
              <a:spcAft>
                <a:spcPts val="0"/>
              </a:spcAft>
              <a:buSzPts val="700"/>
              <a:buNone/>
              <a:defRPr sz="700"/>
            </a:lvl6pPr>
            <a:lvl7pPr indent="-228600" lvl="6" marL="3200400" algn="l">
              <a:spcBef>
                <a:spcPts val="800"/>
              </a:spcBef>
              <a:spcAft>
                <a:spcPts val="0"/>
              </a:spcAft>
              <a:buSzPts val="700"/>
              <a:buNone/>
              <a:defRPr sz="700"/>
            </a:lvl7pPr>
            <a:lvl8pPr indent="-228600" lvl="7" marL="3657600" algn="l">
              <a:spcBef>
                <a:spcPts val="800"/>
              </a:spcBef>
              <a:spcAft>
                <a:spcPts val="0"/>
              </a:spcAft>
              <a:buSzPts val="700"/>
              <a:buNone/>
              <a:defRPr sz="700"/>
            </a:lvl8pPr>
            <a:lvl9pPr indent="-228600" lvl="8" marL="4114800" algn="l">
              <a:spcBef>
                <a:spcPts val="800"/>
              </a:spcBef>
              <a:spcAft>
                <a:spcPts val="0"/>
              </a:spcAft>
              <a:buSzPts val="700"/>
              <a:buNone/>
              <a:defRPr sz="700"/>
            </a:lvl9pPr>
          </a:lstStyle>
          <a:p/>
        </p:txBody>
      </p:sp>
      <p:sp>
        <p:nvSpPr>
          <p:cNvPr id="137" name="Google Shape;137;p21"/>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21"/>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9" name="Google Shape;139;p21"/>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0" name="Google Shape;140;p21"/>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p22"/>
          <p:cNvSpPr txBox="1"/>
          <p:nvPr>
            <p:ph type="title"/>
          </p:nvPr>
        </p:nvSpPr>
        <p:spPr>
          <a:xfrm>
            <a:off x="1941910" y="3600450"/>
            <a:ext cx="6686550" cy="425054"/>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1800"/>
              <a:buFont typeface="Century Gothic"/>
              <a:buNone/>
              <a:defRPr b="0" sz="1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3" name="Google Shape;143;p22"/>
          <p:cNvSpPr/>
          <p:nvPr>
            <p:ph idx="2" type="pic"/>
          </p:nvPr>
        </p:nvSpPr>
        <p:spPr>
          <a:xfrm>
            <a:off x="1941909" y="476224"/>
            <a:ext cx="6686550" cy="2891227"/>
          </a:xfrm>
          <a:prstGeom prst="rect">
            <a:avLst/>
          </a:prstGeom>
          <a:noFill/>
          <a:ln>
            <a:noFill/>
          </a:ln>
        </p:spPr>
      </p:sp>
      <p:sp>
        <p:nvSpPr>
          <p:cNvPr id="144" name="Google Shape;144;p22"/>
          <p:cNvSpPr txBox="1"/>
          <p:nvPr>
            <p:ph idx="1" type="body"/>
          </p:nvPr>
        </p:nvSpPr>
        <p:spPr>
          <a:xfrm>
            <a:off x="1941910" y="4025503"/>
            <a:ext cx="6686550" cy="370284"/>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900"/>
              <a:buNone/>
              <a:defRPr sz="900"/>
            </a:lvl1pPr>
            <a:lvl2pPr indent="-228600" lvl="1" marL="914400" algn="l">
              <a:spcBef>
                <a:spcPts val="800"/>
              </a:spcBef>
              <a:spcAft>
                <a:spcPts val="0"/>
              </a:spcAft>
              <a:buSzPts val="900"/>
              <a:buNone/>
              <a:defRPr sz="900"/>
            </a:lvl2pPr>
            <a:lvl3pPr indent="-228600" lvl="2" marL="1371600" algn="l">
              <a:spcBef>
                <a:spcPts val="800"/>
              </a:spcBef>
              <a:spcAft>
                <a:spcPts val="0"/>
              </a:spcAft>
              <a:buSzPts val="800"/>
              <a:buNone/>
              <a:defRPr sz="800"/>
            </a:lvl3pPr>
            <a:lvl4pPr indent="-228600" lvl="3" marL="1828800" algn="l">
              <a:spcBef>
                <a:spcPts val="800"/>
              </a:spcBef>
              <a:spcAft>
                <a:spcPts val="0"/>
              </a:spcAft>
              <a:buSzPts val="700"/>
              <a:buNone/>
              <a:defRPr sz="700"/>
            </a:lvl4pPr>
            <a:lvl5pPr indent="-228600" lvl="4" marL="2286000" algn="l">
              <a:spcBef>
                <a:spcPts val="800"/>
              </a:spcBef>
              <a:spcAft>
                <a:spcPts val="0"/>
              </a:spcAft>
              <a:buSzPts val="700"/>
              <a:buNone/>
              <a:defRPr sz="700"/>
            </a:lvl5pPr>
            <a:lvl6pPr indent="-228600" lvl="5" marL="2743200" algn="l">
              <a:spcBef>
                <a:spcPts val="800"/>
              </a:spcBef>
              <a:spcAft>
                <a:spcPts val="0"/>
              </a:spcAft>
              <a:buSzPts val="700"/>
              <a:buNone/>
              <a:defRPr sz="700"/>
            </a:lvl6pPr>
            <a:lvl7pPr indent="-228600" lvl="6" marL="3200400" algn="l">
              <a:spcBef>
                <a:spcPts val="800"/>
              </a:spcBef>
              <a:spcAft>
                <a:spcPts val="0"/>
              </a:spcAft>
              <a:buSzPts val="700"/>
              <a:buNone/>
              <a:defRPr sz="700"/>
            </a:lvl7pPr>
            <a:lvl8pPr indent="-228600" lvl="7" marL="3657600" algn="l">
              <a:spcBef>
                <a:spcPts val="800"/>
              </a:spcBef>
              <a:spcAft>
                <a:spcPts val="0"/>
              </a:spcAft>
              <a:buSzPts val="700"/>
              <a:buNone/>
              <a:defRPr sz="700"/>
            </a:lvl8pPr>
            <a:lvl9pPr indent="-228600" lvl="8" marL="4114800" algn="l">
              <a:spcBef>
                <a:spcPts val="800"/>
              </a:spcBef>
              <a:spcAft>
                <a:spcPts val="0"/>
              </a:spcAft>
              <a:buSzPts val="700"/>
              <a:buNone/>
              <a:defRPr sz="700"/>
            </a:lvl9pPr>
          </a:lstStyle>
          <a:p/>
        </p:txBody>
      </p:sp>
      <p:sp>
        <p:nvSpPr>
          <p:cNvPr id="145" name="Google Shape;145;p22"/>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6" name="Google Shape;146;p22"/>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p22"/>
          <p:cNvSpPr/>
          <p:nvPr/>
        </p:nvSpPr>
        <p:spPr>
          <a:xfrm flipH="1" rot="10800000">
            <a:off x="-3142" y="3683794"/>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8" name="Google Shape;148;p22"/>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49" name="Shape 149"/>
        <p:cNvGrpSpPr/>
        <p:nvPr/>
      </p:nvGrpSpPr>
      <p:grpSpPr>
        <a:xfrm>
          <a:off x="0" y="0"/>
          <a:ext cx="0" cy="0"/>
          <a:chOff x="0" y="0"/>
          <a:chExt cx="0" cy="0"/>
        </a:xfrm>
      </p:grpSpPr>
      <p:sp>
        <p:nvSpPr>
          <p:cNvPr id="150" name="Google Shape;150;p23"/>
          <p:cNvSpPr txBox="1"/>
          <p:nvPr>
            <p:ph type="title"/>
          </p:nvPr>
        </p:nvSpPr>
        <p:spPr>
          <a:xfrm>
            <a:off x="1941909" y="457200"/>
            <a:ext cx="6686549" cy="233778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1" name="Google Shape;151;p23"/>
          <p:cNvSpPr txBox="1"/>
          <p:nvPr>
            <p:ph idx="1" type="body"/>
          </p:nvPr>
        </p:nvSpPr>
        <p:spPr>
          <a:xfrm>
            <a:off x="1941909" y="3265535"/>
            <a:ext cx="6686549" cy="1166898"/>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400"/>
              <a:buNone/>
              <a:defRPr sz="1400">
                <a:solidFill>
                  <a:srgbClr val="595959"/>
                </a:solidFill>
              </a:defRPr>
            </a:lvl1pPr>
            <a:lvl2pPr indent="-228600" lvl="1" marL="914400" algn="l">
              <a:spcBef>
                <a:spcPts val="800"/>
              </a:spcBef>
              <a:spcAft>
                <a:spcPts val="0"/>
              </a:spcAft>
              <a:buSzPts val="1400"/>
              <a:buNone/>
              <a:defRPr sz="1400">
                <a:solidFill>
                  <a:srgbClr val="888888"/>
                </a:solidFill>
              </a:defRPr>
            </a:lvl2pPr>
            <a:lvl3pPr indent="-228600" lvl="2" marL="1371600" algn="l">
              <a:spcBef>
                <a:spcPts val="800"/>
              </a:spcBef>
              <a:spcAft>
                <a:spcPts val="0"/>
              </a:spcAft>
              <a:buSzPts val="1200"/>
              <a:buNone/>
              <a:defRPr sz="1200">
                <a:solidFill>
                  <a:srgbClr val="888888"/>
                </a:solidFill>
              </a:defRPr>
            </a:lvl3pPr>
            <a:lvl4pPr indent="-228600" lvl="3" marL="1828800" algn="l">
              <a:spcBef>
                <a:spcPts val="800"/>
              </a:spcBef>
              <a:spcAft>
                <a:spcPts val="0"/>
              </a:spcAft>
              <a:buSzPts val="1100"/>
              <a:buNone/>
              <a:defRPr sz="1100">
                <a:solidFill>
                  <a:srgbClr val="888888"/>
                </a:solidFill>
              </a:defRPr>
            </a:lvl4pPr>
            <a:lvl5pPr indent="-228600" lvl="4" marL="2286000" algn="l">
              <a:spcBef>
                <a:spcPts val="800"/>
              </a:spcBef>
              <a:spcAft>
                <a:spcPts val="0"/>
              </a:spcAft>
              <a:buSzPts val="1100"/>
              <a:buNone/>
              <a:defRPr sz="1100">
                <a:solidFill>
                  <a:srgbClr val="888888"/>
                </a:solidFill>
              </a:defRPr>
            </a:lvl5pPr>
            <a:lvl6pPr indent="-228600" lvl="5" marL="2743200" algn="l">
              <a:spcBef>
                <a:spcPts val="800"/>
              </a:spcBef>
              <a:spcAft>
                <a:spcPts val="0"/>
              </a:spcAft>
              <a:buSzPts val="1100"/>
              <a:buNone/>
              <a:defRPr sz="1100">
                <a:solidFill>
                  <a:srgbClr val="888888"/>
                </a:solidFill>
              </a:defRPr>
            </a:lvl6pPr>
            <a:lvl7pPr indent="-228600" lvl="6" marL="3200400" algn="l">
              <a:spcBef>
                <a:spcPts val="800"/>
              </a:spcBef>
              <a:spcAft>
                <a:spcPts val="0"/>
              </a:spcAft>
              <a:buSzPts val="1100"/>
              <a:buNone/>
              <a:defRPr sz="1100">
                <a:solidFill>
                  <a:srgbClr val="888888"/>
                </a:solidFill>
              </a:defRPr>
            </a:lvl7pPr>
            <a:lvl8pPr indent="-228600" lvl="7" marL="3657600" algn="l">
              <a:spcBef>
                <a:spcPts val="800"/>
              </a:spcBef>
              <a:spcAft>
                <a:spcPts val="0"/>
              </a:spcAft>
              <a:buSzPts val="1100"/>
              <a:buNone/>
              <a:defRPr sz="1100">
                <a:solidFill>
                  <a:srgbClr val="888888"/>
                </a:solidFill>
              </a:defRPr>
            </a:lvl8pPr>
            <a:lvl9pPr indent="-228600" lvl="8" marL="4114800" algn="l">
              <a:spcBef>
                <a:spcPts val="800"/>
              </a:spcBef>
              <a:spcAft>
                <a:spcPts val="0"/>
              </a:spcAft>
              <a:buSzPts val="1100"/>
              <a:buNone/>
              <a:defRPr sz="1100">
                <a:solidFill>
                  <a:srgbClr val="888888"/>
                </a:solidFill>
              </a:defRPr>
            </a:lvl9pPr>
          </a:lstStyle>
          <a:p/>
        </p:txBody>
      </p:sp>
      <p:sp>
        <p:nvSpPr>
          <p:cNvPr id="152" name="Google Shape;152;p23"/>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3" name="Google Shape;153;p23"/>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4" name="Google Shape;154;p23"/>
          <p:cNvSpPr/>
          <p:nvPr/>
        </p:nvSpPr>
        <p:spPr>
          <a:xfrm flipH="1" rot="10800000">
            <a:off x="-3142" y="238363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 name="Google Shape;155;p23"/>
          <p:cNvSpPr txBox="1"/>
          <p:nvPr>
            <p:ph idx="12" type="sldNum"/>
          </p:nvPr>
        </p:nvSpPr>
        <p:spPr>
          <a:xfrm>
            <a:off x="398859" y="2433104"/>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56" name="Shape 156"/>
        <p:cNvGrpSpPr/>
        <p:nvPr/>
      </p:nvGrpSpPr>
      <p:grpSpPr>
        <a:xfrm>
          <a:off x="0" y="0"/>
          <a:ext cx="0" cy="0"/>
          <a:chOff x="0" y="0"/>
          <a:chExt cx="0" cy="0"/>
        </a:xfrm>
      </p:grpSpPr>
      <p:sp>
        <p:nvSpPr>
          <p:cNvPr id="157" name="Google Shape;157;p24"/>
          <p:cNvSpPr txBox="1"/>
          <p:nvPr>
            <p:ph type="title"/>
          </p:nvPr>
        </p:nvSpPr>
        <p:spPr>
          <a:xfrm>
            <a:off x="2137462" y="457200"/>
            <a:ext cx="6295445" cy="21717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8" name="Google Shape;158;p24"/>
          <p:cNvSpPr txBox="1"/>
          <p:nvPr>
            <p:ph idx="1" type="body"/>
          </p:nvPr>
        </p:nvSpPr>
        <p:spPr>
          <a:xfrm>
            <a:off x="2456259" y="2628900"/>
            <a:ext cx="5652416" cy="285750"/>
          </a:xfrm>
          <a:prstGeom prst="rect">
            <a:avLst/>
          </a:prstGeom>
          <a:noFill/>
          <a:ln>
            <a:noFill/>
          </a:ln>
        </p:spPr>
        <p:txBody>
          <a:bodyPr anchorCtr="0" anchor="ctr" bIns="34275" lIns="68575" spcFirstLastPara="1" rIns="68575" wrap="square" tIns="34275">
            <a:noAutofit/>
          </a:bodyPr>
          <a:lstStyle>
            <a:lvl1pPr indent="-228600" lvl="0" marL="457200" algn="l">
              <a:spcBef>
                <a:spcPts val="800"/>
              </a:spcBef>
              <a:spcAft>
                <a:spcPts val="0"/>
              </a:spcAft>
              <a:buSzPts val="1200"/>
              <a:buFont typeface="Century Gothic"/>
              <a:buNone/>
              <a:defRPr sz="1200">
                <a:solidFill>
                  <a:srgbClr val="7F7F7F"/>
                </a:solidFill>
              </a:defRPr>
            </a:lvl1pPr>
            <a:lvl2pPr indent="-228600" lvl="1" marL="914400" algn="l">
              <a:spcBef>
                <a:spcPts val="800"/>
              </a:spcBef>
              <a:spcAft>
                <a:spcPts val="0"/>
              </a:spcAft>
              <a:buSzPts val="1200"/>
              <a:buFont typeface="Century Gothic"/>
              <a:buNone/>
              <a:defRPr/>
            </a:lvl2pPr>
            <a:lvl3pPr indent="-228600" lvl="2" marL="1371600" algn="l">
              <a:spcBef>
                <a:spcPts val="800"/>
              </a:spcBef>
              <a:spcAft>
                <a:spcPts val="0"/>
              </a:spcAft>
              <a:buSzPts val="1100"/>
              <a:buFont typeface="Century Gothic"/>
              <a:buNone/>
              <a:defRPr/>
            </a:lvl3pPr>
            <a:lvl4pPr indent="-228600" lvl="3" marL="1828800" algn="l">
              <a:spcBef>
                <a:spcPts val="800"/>
              </a:spcBef>
              <a:spcAft>
                <a:spcPts val="0"/>
              </a:spcAft>
              <a:buSzPts val="900"/>
              <a:buFont typeface="Century Gothic"/>
              <a:buNone/>
              <a:defRPr/>
            </a:lvl4pPr>
            <a:lvl5pPr indent="-228600" lvl="4" marL="2286000" algn="l">
              <a:spcBef>
                <a:spcPts val="800"/>
              </a:spcBef>
              <a:spcAft>
                <a:spcPts val="0"/>
              </a:spcAft>
              <a:buSzPts val="900"/>
              <a:buFont typeface="Century Gothic"/>
              <a:buNone/>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59" name="Google Shape;159;p24"/>
          <p:cNvSpPr txBox="1"/>
          <p:nvPr>
            <p:ph idx="2" type="body"/>
          </p:nvPr>
        </p:nvSpPr>
        <p:spPr>
          <a:xfrm>
            <a:off x="1941909" y="3265535"/>
            <a:ext cx="6686549" cy="1166898"/>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400"/>
              <a:buNone/>
              <a:defRPr sz="1400">
                <a:solidFill>
                  <a:srgbClr val="595959"/>
                </a:solidFill>
              </a:defRPr>
            </a:lvl1pPr>
            <a:lvl2pPr indent="-228600" lvl="1" marL="914400" algn="l">
              <a:spcBef>
                <a:spcPts val="800"/>
              </a:spcBef>
              <a:spcAft>
                <a:spcPts val="0"/>
              </a:spcAft>
              <a:buSzPts val="1400"/>
              <a:buNone/>
              <a:defRPr sz="1400">
                <a:solidFill>
                  <a:srgbClr val="888888"/>
                </a:solidFill>
              </a:defRPr>
            </a:lvl2pPr>
            <a:lvl3pPr indent="-228600" lvl="2" marL="1371600" algn="l">
              <a:spcBef>
                <a:spcPts val="800"/>
              </a:spcBef>
              <a:spcAft>
                <a:spcPts val="0"/>
              </a:spcAft>
              <a:buSzPts val="1200"/>
              <a:buNone/>
              <a:defRPr sz="1200">
                <a:solidFill>
                  <a:srgbClr val="888888"/>
                </a:solidFill>
              </a:defRPr>
            </a:lvl3pPr>
            <a:lvl4pPr indent="-228600" lvl="3" marL="1828800" algn="l">
              <a:spcBef>
                <a:spcPts val="800"/>
              </a:spcBef>
              <a:spcAft>
                <a:spcPts val="0"/>
              </a:spcAft>
              <a:buSzPts val="1100"/>
              <a:buNone/>
              <a:defRPr sz="1100">
                <a:solidFill>
                  <a:srgbClr val="888888"/>
                </a:solidFill>
              </a:defRPr>
            </a:lvl4pPr>
            <a:lvl5pPr indent="-228600" lvl="4" marL="2286000" algn="l">
              <a:spcBef>
                <a:spcPts val="800"/>
              </a:spcBef>
              <a:spcAft>
                <a:spcPts val="0"/>
              </a:spcAft>
              <a:buSzPts val="1100"/>
              <a:buNone/>
              <a:defRPr sz="1100">
                <a:solidFill>
                  <a:srgbClr val="888888"/>
                </a:solidFill>
              </a:defRPr>
            </a:lvl5pPr>
            <a:lvl6pPr indent="-228600" lvl="5" marL="2743200" algn="l">
              <a:spcBef>
                <a:spcPts val="800"/>
              </a:spcBef>
              <a:spcAft>
                <a:spcPts val="0"/>
              </a:spcAft>
              <a:buSzPts val="1100"/>
              <a:buNone/>
              <a:defRPr sz="1100">
                <a:solidFill>
                  <a:srgbClr val="888888"/>
                </a:solidFill>
              </a:defRPr>
            </a:lvl6pPr>
            <a:lvl7pPr indent="-228600" lvl="6" marL="3200400" algn="l">
              <a:spcBef>
                <a:spcPts val="800"/>
              </a:spcBef>
              <a:spcAft>
                <a:spcPts val="0"/>
              </a:spcAft>
              <a:buSzPts val="1100"/>
              <a:buNone/>
              <a:defRPr sz="1100">
                <a:solidFill>
                  <a:srgbClr val="888888"/>
                </a:solidFill>
              </a:defRPr>
            </a:lvl7pPr>
            <a:lvl8pPr indent="-228600" lvl="7" marL="3657600" algn="l">
              <a:spcBef>
                <a:spcPts val="800"/>
              </a:spcBef>
              <a:spcAft>
                <a:spcPts val="0"/>
              </a:spcAft>
              <a:buSzPts val="1100"/>
              <a:buNone/>
              <a:defRPr sz="1100">
                <a:solidFill>
                  <a:srgbClr val="888888"/>
                </a:solidFill>
              </a:defRPr>
            </a:lvl8pPr>
            <a:lvl9pPr indent="-228600" lvl="8" marL="4114800" algn="l">
              <a:spcBef>
                <a:spcPts val="800"/>
              </a:spcBef>
              <a:spcAft>
                <a:spcPts val="0"/>
              </a:spcAft>
              <a:buSzPts val="1100"/>
              <a:buNone/>
              <a:defRPr sz="1100">
                <a:solidFill>
                  <a:srgbClr val="888888"/>
                </a:solidFill>
              </a:defRPr>
            </a:lvl9pPr>
          </a:lstStyle>
          <a:p/>
        </p:txBody>
      </p:sp>
      <p:sp>
        <p:nvSpPr>
          <p:cNvPr id="160" name="Google Shape;160;p24"/>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1" name="Google Shape;161;p24"/>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2" name="Google Shape;162;p24"/>
          <p:cNvSpPr/>
          <p:nvPr/>
        </p:nvSpPr>
        <p:spPr>
          <a:xfrm flipH="1" rot="10800000">
            <a:off x="-3142" y="238363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3" name="Google Shape;163;p24"/>
          <p:cNvSpPr txBox="1"/>
          <p:nvPr>
            <p:ph idx="12" type="sldNum"/>
          </p:nvPr>
        </p:nvSpPr>
        <p:spPr>
          <a:xfrm>
            <a:off x="398859" y="2433104"/>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4" name="Google Shape;164;p24"/>
          <p:cNvSpPr txBox="1"/>
          <p:nvPr/>
        </p:nvSpPr>
        <p:spPr>
          <a:xfrm>
            <a:off x="1850739" y="486004"/>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
        <p:nvSpPr>
          <p:cNvPr id="165" name="Google Shape;165;p24"/>
          <p:cNvSpPr txBox="1"/>
          <p:nvPr/>
        </p:nvSpPr>
        <p:spPr>
          <a:xfrm>
            <a:off x="8336139" y="2178980"/>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66" name="Shape 166"/>
        <p:cNvGrpSpPr/>
        <p:nvPr/>
      </p:nvGrpSpPr>
      <p:grpSpPr>
        <a:xfrm>
          <a:off x="0" y="0"/>
          <a:ext cx="0" cy="0"/>
          <a:chOff x="0" y="0"/>
          <a:chExt cx="0" cy="0"/>
        </a:xfrm>
      </p:grpSpPr>
      <p:sp>
        <p:nvSpPr>
          <p:cNvPr id="167" name="Google Shape;167;p25"/>
          <p:cNvSpPr txBox="1"/>
          <p:nvPr>
            <p:ph type="title"/>
          </p:nvPr>
        </p:nvSpPr>
        <p:spPr>
          <a:xfrm>
            <a:off x="1941910" y="1828800"/>
            <a:ext cx="6686550" cy="2043634"/>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8" name="Google Shape;168;p25"/>
          <p:cNvSpPr txBox="1"/>
          <p:nvPr>
            <p:ph idx="1" type="body"/>
          </p:nvPr>
        </p:nvSpPr>
        <p:spPr>
          <a:xfrm>
            <a:off x="1941910" y="3886200"/>
            <a:ext cx="6686550" cy="547217"/>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400"/>
              <a:buNone/>
              <a:defRPr>
                <a:solidFill>
                  <a:srgbClr val="595959"/>
                </a:solidFill>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69" name="Google Shape;169;p25"/>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0" name="Google Shape;170;p25"/>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1" name="Google Shape;171;p25"/>
          <p:cNvSpPr/>
          <p:nvPr/>
        </p:nvSpPr>
        <p:spPr>
          <a:xfrm flipH="1" rot="10800000">
            <a:off x="-3142" y="3683794"/>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2" name="Google Shape;172;p25"/>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73" name="Shape 173"/>
        <p:cNvGrpSpPr/>
        <p:nvPr/>
      </p:nvGrpSpPr>
      <p:grpSpPr>
        <a:xfrm>
          <a:off x="0" y="0"/>
          <a:ext cx="0" cy="0"/>
          <a:chOff x="0" y="0"/>
          <a:chExt cx="0" cy="0"/>
        </a:xfrm>
      </p:grpSpPr>
      <p:sp>
        <p:nvSpPr>
          <p:cNvPr id="174" name="Google Shape;174;p26"/>
          <p:cNvSpPr txBox="1"/>
          <p:nvPr>
            <p:ph type="title"/>
          </p:nvPr>
        </p:nvSpPr>
        <p:spPr>
          <a:xfrm>
            <a:off x="2137462" y="457200"/>
            <a:ext cx="6295445" cy="21717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5" name="Google Shape;175;p26"/>
          <p:cNvSpPr txBox="1"/>
          <p:nvPr>
            <p:ph idx="1" type="body"/>
          </p:nvPr>
        </p:nvSpPr>
        <p:spPr>
          <a:xfrm>
            <a:off x="1941909" y="3257550"/>
            <a:ext cx="6686550" cy="62865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800"/>
              <a:buFont typeface="Century Gothic"/>
              <a:buNone/>
              <a:defRPr sz="1800">
                <a:solidFill>
                  <a:schemeClr val="accent1"/>
                </a:solidFill>
              </a:defRPr>
            </a:lvl1pPr>
            <a:lvl2pPr indent="-228600" lvl="1" marL="914400" algn="l">
              <a:spcBef>
                <a:spcPts val="800"/>
              </a:spcBef>
              <a:spcAft>
                <a:spcPts val="0"/>
              </a:spcAft>
              <a:buSzPts val="1200"/>
              <a:buFont typeface="Century Gothic"/>
              <a:buNone/>
              <a:defRPr/>
            </a:lvl2pPr>
            <a:lvl3pPr indent="-228600" lvl="2" marL="1371600" algn="l">
              <a:spcBef>
                <a:spcPts val="800"/>
              </a:spcBef>
              <a:spcAft>
                <a:spcPts val="0"/>
              </a:spcAft>
              <a:buSzPts val="1100"/>
              <a:buFont typeface="Century Gothic"/>
              <a:buNone/>
              <a:defRPr/>
            </a:lvl3pPr>
            <a:lvl4pPr indent="-228600" lvl="3" marL="1828800" algn="l">
              <a:spcBef>
                <a:spcPts val="800"/>
              </a:spcBef>
              <a:spcAft>
                <a:spcPts val="0"/>
              </a:spcAft>
              <a:buSzPts val="900"/>
              <a:buFont typeface="Century Gothic"/>
              <a:buNone/>
              <a:defRPr/>
            </a:lvl4pPr>
            <a:lvl5pPr indent="-228600" lvl="4" marL="2286000" algn="l">
              <a:spcBef>
                <a:spcPts val="800"/>
              </a:spcBef>
              <a:spcAft>
                <a:spcPts val="0"/>
              </a:spcAft>
              <a:buSzPts val="900"/>
              <a:buFont typeface="Century Gothic"/>
              <a:buNone/>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76" name="Google Shape;176;p26"/>
          <p:cNvSpPr txBox="1"/>
          <p:nvPr>
            <p:ph idx="2" type="body"/>
          </p:nvPr>
        </p:nvSpPr>
        <p:spPr>
          <a:xfrm>
            <a:off x="1941910" y="3886200"/>
            <a:ext cx="6686550" cy="547217"/>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400"/>
              <a:buNone/>
              <a:defRPr>
                <a:solidFill>
                  <a:srgbClr val="595959"/>
                </a:solidFill>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77" name="Google Shape;177;p26"/>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8" name="Google Shape;178;p26"/>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9" name="Google Shape;179;p26"/>
          <p:cNvSpPr/>
          <p:nvPr/>
        </p:nvSpPr>
        <p:spPr>
          <a:xfrm flipH="1" rot="10800000">
            <a:off x="-3142" y="3683794"/>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0" name="Google Shape;180;p26"/>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1" name="Google Shape;181;p26"/>
          <p:cNvSpPr txBox="1"/>
          <p:nvPr/>
        </p:nvSpPr>
        <p:spPr>
          <a:xfrm>
            <a:off x="1850739" y="486004"/>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
        <p:nvSpPr>
          <p:cNvPr id="182" name="Google Shape;182;p26"/>
          <p:cNvSpPr txBox="1"/>
          <p:nvPr/>
        </p:nvSpPr>
        <p:spPr>
          <a:xfrm>
            <a:off x="8336139" y="2178980"/>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83" name="Shape 183"/>
        <p:cNvGrpSpPr/>
        <p:nvPr/>
      </p:nvGrpSpPr>
      <p:grpSpPr>
        <a:xfrm>
          <a:off x="0" y="0"/>
          <a:ext cx="0" cy="0"/>
          <a:chOff x="0" y="0"/>
          <a:chExt cx="0" cy="0"/>
        </a:xfrm>
      </p:grpSpPr>
      <p:sp>
        <p:nvSpPr>
          <p:cNvPr id="184" name="Google Shape;184;p27"/>
          <p:cNvSpPr txBox="1"/>
          <p:nvPr>
            <p:ph type="title"/>
          </p:nvPr>
        </p:nvSpPr>
        <p:spPr>
          <a:xfrm>
            <a:off x="1941909" y="470555"/>
            <a:ext cx="6686549" cy="2160015"/>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5" name="Google Shape;185;p27"/>
          <p:cNvSpPr txBox="1"/>
          <p:nvPr>
            <p:ph idx="1" type="body"/>
          </p:nvPr>
        </p:nvSpPr>
        <p:spPr>
          <a:xfrm>
            <a:off x="1941909" y="3257550"/>
            <a:ext cx="6686550" cy="62865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800"/>
              <a:buFont typeface="Century Gothic"/>
              <a:buNone/>
              <a:defRPr sz="1800">
                <a:solidFill>
                  <a:schemeClr val="accent1"/>
                </a:solidFill>
              </a:defRPr>
            </a:lvl1pPr>
            <a:lvl2pPr indent="-228600" lvl="1" marL="914400" algn="l">
              <a:spcBef>
                <a:spcPts val="800"/>
              </a:spcBef>
              <a:spcAft>
                <a:spcPts val="0"/>
              </a:spcAft>
              <a:buSzPts val="1200"/>
              <a:buFont typeface="Century Gothic"/>
              <a:buNone/>
              <a:defRPr/>
            </a:lvl2pPr>
            <a:lvl3pPr indent="-228600" lvl="2" marL="1371600" algn="l">
              <a:spcBef>
                <a:spcPts val="800"/>
              </a:spcBef>
              <a:spcAft>
                <a:spcPts val="0"/>
              </a:spcAft>
              <a:buSzPts val="1100"/>
              <a:buFont typeface="Century Gothic"/>
              <a:buNone/>
              <a:defRPr/>
            </a:lvl3pPr>
            <a:lvl4pPr indent="-228600" lvl="3" marL="1828800" algn="l">
              <a:spcBef>
                <a:spcPts val="800"/>
              </a:spcBef>
              <a:spcAft>
                <a:spcPts val="0"/>
              </a:spcAft>
              <a:buSzPts val="900"/>
              <a:buFont typeface="Century Gothic"/>
              <a:buNone/>
              <a:defRPr/>
            </a:lvl4pPr>
            <a:lvl5pPr indent="-228600" lvl="4" marL="2286000" algn="l">
              <a:spcBef>
                <a:spcPts val="800"/>
              </a:spcBef>
              <a:spcAft>
                <a:spcPts val="0"/>
              </a:spcAft>
              <a:buSzPts val="900"/>
              <a:buFont typeface="Century Gothic"/>
              <a:buNone/>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86" name="Google Shape;186;p27"/>
          <p:cNvSpPr txBox="1"/>
          <p:nvPr>
            <p:ph idx="2" type="body"/>
          </p:nvPr>
        </p:nvSpPr>
        <p:spPr>
          <a:xfrm>
            <a:off x="1941910" y="3886200"/>
            <a:ext cx="6686550" cy="547217"/>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400"/>
              <a:buNone/>
              <a:defRPr>
                <a:solidFill>
                  <a:srgbClr val="595959"/>
                </a:solidFill>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87" name="Google Shape;187;p27"/>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8" name="Google Shape;188;p27"/>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9" name="Google Shape;189;p27"/>
          <p:cNvSpPr/>
          <p:nvPr/>
        </p:nvSpPr>
        <p:spPr>
          <a:xfrm flipH="1" rot="10800000">
            <a:off x="-3142" y="3683794"/>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0" name="Google Shape;190;p27"/>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1" name="Shape 191"/>
        <p:cNvGrpSpPr/>
        <p:nvPr/>
      </p:nvGrpSpPr>
      <p:grpSpPr>
        <a:xfrm>
          <a:off x="0" y="0"/>
          <a:ext cx="0" cy="0"/>
          <a:chOff x="0" y="0"/>
          <a:chExt cx="0" cy="0"/>
        </a:xfrm>
      </p:grpSpPr>
      <p:sp>
        <p:nvSpPr>
          <p:cNvPr id="192" name="Google Shape;192;p28"/>
          <p:cNvSpPr txBox="1"/>
          <p:nvPr>
            <p:ph type="title"/>
          </p:nvPr>
        </p:nvSpPr>
        <p:spPr>
          <a:xfrm>
            <a:off x="1944693" y="468083"/>
            <a:ext cx="6683765" cy="960668"/>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3" name="Google Shape;193;p28"/>
          <p:cNvSpPr txBox="1"/>
          <p:nvPr>
            <p:ph idx="1" type="body"/>
          </p:nvPr>
        </p:nvSpPr>
        <p:spPr>
          <a:xfrm rot="5400000">
            <a:off x="3827859" y="-285750"/>
            <a:ext cx="2914650" cy="6686550"/>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94" name="Google Shape;194;p28"/>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5" name="Google Shape;195;p28"/>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6" name="Google Shape;196;p28"/>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7" name="Google Shape;197;p28"/>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8" name="Shape 198"/>
        <p:cNvGrpSpPr/>
        <p:nvPr/>
      </p:nvGrpSpPr>
      <p:grpSpPr>
        <a:xfrm>
          <a:off x="0" y="0"/>
          <a:ext cx="0" cy="0"/>
          <a:chOff x="0" y="0"/>
          <a:chExt cx="0" cy="0"/>
        </a:xfrm>
      </p:grpSpPr>
      <p:sp>
        <p:nvSpPr>
          <p:cNvPr id="199" name="Google Shape;199;p29"/>
          <p:cNvSpPr txBox="1"/>
          <p:nvPr>
            <p:ph type="title"/>
          </p:nvPr>
        </p:nvSpPr>
        <p:spPr>
          <a:xfrm rot="5400000">
            <a:off x="5817528" y="1624135"/>
            <a:ext cx="3962863" cy="1655701"/>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0" name="Google Shape;200;p29"/>
          <p:cNvSpPr txBox="1"/>
          <p:nvPr>
            <p:ph idx="1" type="body"/>
          </p:nvPr>
        </p:nvSpPr>
        <p:spPr>
          <a:xfrm rot="5400000">
            <a:off x="2389353" y="23110"/>
            <a:ext cx="3962863" cy="4857750"/>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201" name="Google Shape;201;p29"/>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2" name="Google Shape;202;p29"/>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3" name="Google Shape;203;p29"/>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4" name="Google Shape;204;p29"/>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3.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50" name="Shape 50"/>
        <p:cNvGrpSpPr/>
        <p:nvPr/>
      </p:nvGrpSpPr>
      <p:grpSpPr>
        <a:xfrm>
          <a:off x="0" y="0"/>
          <a:ext cx="0" cy="0"/>
          <a:chOff x="0" y="0"/>
          <a:chExt cx="0" cy="0"/>
        </a:xfrm>
      </p:grpSpPr>
      <p:grpSp>
        <p:nvGrpSpPr>
          <p:cNvPr id="51" name="Google Shape;51;p13"/>
          <p:cNvGrpSpPr/>
          <p:nvPr/>
        </p:nvGrpSpPr>
        <p:grpSpPr>
          <a:xfrm>
            <a:off x="1" y="171450"/>
            <a:ext cx="2138637" cy="4978971"/>
            <a:chOff x="2487613" y="285750"/>
            <a:chExt cx="2428875" cy="5654676"/>
          </a:xfrm>
        </p:grpSpPr>
        <p:sp>
          <p:nvSpPr>
            <p:cNvPr id="52" name="Google Shape;52;p13"/>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 name="Google Shape;53;p13"/>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 name="Google Shape;54;p13"/>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 name="Google Shape;55;p13"/>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13"/>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 name="Google Shape;57;p13"/>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 name="Google Shape;58;p13"/>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 name="Google Shape;59;p13"/>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 name="Google Shape;60;p13"/>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 name="Google Shape;61;p13"/>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 name="Google Shape;62;p13"/>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13"/>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64" name="Google Shape;64;p13"/>
          <p:cNvGrpSpPr/>
          <p:nvPr/>
        </p:nvGrpSpPr>
        <p:grpSpPr>
          <a:xfrm>
            <a:off x="20416" y="-589"/>
            <a:ext cx="1767506" cy="5140529"/>
            <a:chOff x="6627813" y="194833"/>
            <a:chExt cx="1952625" cy="5678918"/>
          </a:xfrm>
        </p:grpSpPr>
        <p:sp>
          <p:nvSpPr>
            <p:cNvPr id="65" name="Google Shape;65;p13"/>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 name="Google Shape;66;p13"/>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 name="Google Shape;67;p13"/>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 name="Google Shape;68;p13"/>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 name="Google Shape;69;p13"/>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 name="Google Shape;70;p13"/>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 name="Google Shape;71;p13"/>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 name="Google Shape;72;p13"/>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 name="Google Shape;73;p13"/>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 name="Google Shape;74;p13"/>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5" name="Google Shape;75;p13"/>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6" name="Google Shape;76;p13"/>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77" name="Google Shape;77;p13"/>
          <p:cNvSpPr/>
          <p:nvPr/>
        </p:nvSpPr>
        <p:spPr>
          <a:xfrm>
            <a:off x="0" y="0"/>
            <a:ext cx="137160" cy="5143500"/>
          </a:xfrm>
          <a:prstGeom prst="rect">
            <a:avLst/>
          </a:pr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 name="Google Shape;78;p13"/>
          <p:cNvSpPr txBox="1"/>
          <p:nvPr>
            <p:ph type="title"/>
          </p:nvPr>
        </p:nvSpPr>
        <p:spPr>
          <a:xfrm>
            <a:off x="1944693" y="468083"/>
            <a:ext cx="6683765" cy="960668"/>
          </a:xfrm>
          <a:prstGeom prst="rect">
            <a:avLst/>
          </a:prstGeom>
          <a:noFill/>
          <a:ln>
            <a:noFill/>
          </a:ln>
        </p:spPr>
        <p:txBody>
          <a:bodyPr anchorCtr="0" anchor="t" bIns="34275" lIns="68575" spcFirstLastPara="1" rIns="68575" wrap="square" tIns="34275">
            <a:normAutofit/>
          </a:bodyPr>
          <a:lstStyle>
            <a:lvl1pPr lvl="0" marR="0" rtl="0" algn="l">
              <a:spcBef>
                <a:spcPts val="0"/>
              </a:spcBef>
              <a:spcAft>
                <a:spcPts val="0"/>
              </a:spcAft>
              <a:buClr>
                <a:srgbClr val="262626"/>
              </a:buClr>
              <a:buSzPts val="2700"/>
              <a:buFont typeface="Century Gothic"/>
              <a:buNone/>
              <a:defRPr b="0" i="0" sz="27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79" name="Google Shape;79;p13"/>
          <p:cNvSpPr txBox="1"/>
          <p:nvPr>
            <p:ph idx="1" type="body"/>
          </p:nvPr>
        </p:nvSpPr>
        <p:spPr>
          <a:xfrm>
            <a:off x="1941909" y="1600200"/>
            <a:ext cx="6686550" cy="2914650"/>
          </a:xfrm>
          <a:prstGeom prst="rect">
            <a:avLst/>
          </a:prstGeom>
          <a:noFill/>
          <a:ln>
            <a:noFill/>
          </a:ln>
        </p:spPr>
        <p:txBody>
          <a:bodyPr anchorCtr="0" anchor="t" bIns="34275" lIns="68575" spcFirstLastPara="1" rIns="68575" wrap="square" tIns="34275">
            <a:normAutofit/>
          </a:bodyPr>
          <a:lstStyle>
            <a:lvl1pPr indent="-317500" lvl="0" marL="457200" marR="0" rtl="0" algn="l">
              <a:spcBef>
                <a:spcPts val="8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304800" lvl="1" marL="914400" marR="0" rtl="0" algn="l">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80" name="Google Shape;80;p13"/>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7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9pPr>
          </a:lstStyle>
          <a:p/>
        </p:txBody>
      </p:sp>
      <p:sp>
        <p:nvSpPr>
          <p:cNvPr id="81" name="Google Shape;81;p13"/>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9pPr>
          </a:lstStyle>
          <a:p/>
        </p:txBody>
      </p:sp>
      <p:sp>
        <p:nvSpPr>
          <p:cNvPr id="82" name="Google Shape;82;p13"/>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15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15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15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15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15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15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15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15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15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 Id="rId3" Type="http://schemas.openxmlformats.org/officeDocument/2006/relationships/image" Target="../media/image39.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 Id="rId3" Type="http://schemas.openxmlformats.org/officeDocument/2006/relationships/image" Target="../media/image34.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hyperlink" Target="http://emedicine.medscape.com/article/121865-overview"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1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 Id="rId3" Type="http://schemas.openxmlformats.org/officeDocument/2006/relationships/image" Target="../media/image3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 Id="rId3" Type="http://schemas.openxmlformats.org/officeDocument/2006/relationships/image" Target="../media/image2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 Id="rId3" Type="http://schemas.openxmlformats.org/officeDocument/2006/relationships/image" Target="../media/image2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 Id="rId3" Type="http://schemas.openxmlformats.org/officeDocument/2006/relationships/image" Target="../media/image2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 Id="rId3" Type="http://schemas.openxmlformats.org/officeDocument/2006/relationships/image" Target="../media/image1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 Id="rId3" Type="http://schemas.openxmlformats.org/officeDocument/2006/relationships/image" Target="../media/image2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Relationship Id="rId3" Type="http://schemas.openxmlformats.org/officeDocument/2006/relationships/image" Target="../media/image2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 Id="rId3" Type="http://schemas.openxmlformats.org/officeDocument/2006/relationships/image" Target="../media/image2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 Id="rId3" Type="http://schemas.openxmlformats.org/officeDocument/2006/relationships/image" Target="../media/image3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Relationship Id="rId3" Type="http://schemas.openxmlformats.org/officeDocument/2006/relationships/image" Target="../media/image3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 Id="rId3" Type="http://schemas.openxmlformats.org/officeDocument/2006/relationships/image" Target="../media/image2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 Id="rId3" Type="http://schemas.openxmlformats.org/officeDocument/2006/relationships/image" Target="../media/image36.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 Id="rId3" Type="http://schemas.openxmlformats.org/officeDocument/2006/relationships/image" Target="../media/image3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type="ctrTitle"/>
          </p:nvPr>
        </p:nvSpPr>
        <p:spPr>
          <a:xfrm>
            <a:off x="827975" y="742650"/>
            <a:ext cx="8052300" cy="16971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4100"/>
              <a:buFont typeface="Century Gothic"/>
              <a:buNone/>
            </a:pPr>
            <a:r>
              <a:rPr lang="en" sz="4800">
                <a:latin typeface="Candara"/>
                <a:ea typeface="Candara"/>
                <a:cs typeface="Candara"/>
                <a:sym typeface="Candara"/>
              </a:rPr>
              <a:t>Electrolyte and Metabolic disturbances in the critically ill</a:t>
            </a:r>
            <a:endParaRPr sz="4800">
              <a:latin typeface="Candara"/>
              <a:ea typeface="Candara"/>
              <a:cs typeface="Candara"/>
              <a:sym typeface="Candara"/>
            </a:endParaRPr>
          </a:p>
        </p:txBody>
      </p:sp>
      <p:sp>
        <p:nvSpPr>
          <p:cNvPr id="211" name="Google Shape;211;p30"/>
          <p:cNvSpPr txBox="1"/>
          <p:nvPr>
            <p:ph idx="1" type="subTitle"/>
          </p:nvPr>
        </p:nvSpPr>
        <p:spPr>
          <a:xfrm>
            <a:off x="1200504" y="3577281"/>
            <a:ext cx="6686549" cy="1165562"/>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SzPts val="1200"/>
              <a:buNone/>
            </a:pPr>
            <a:r>
              <a:rPr b="1" i="1" lang="en" sz="1200"/>
              <a:t>Dr. Srilekha Ammapalli, Specialist Intensivist, Mediclinic Welcare hospital, Dubai</a:t>
            </a:r>
            <a:endParaRPr/>
          </a:p>
          <a:p>
            <a:pPr indent="0" lvl="0" marL="0" rtl="0" algn="l">
              <a:spcBef>
                <a:spcPts val="800"/>
              </a:spcBef>
              <a:spcAft>
                <a:spcPts val="0"/>
              </a:spcAft>
              <a:buSzPts val="1200"/>
              <a:buNone/>
            </a:pPr>
            <a:r>
              <a:rPr b="1" i="1" lang="en" sz="1200"/>
              <a:t>MD Anesthesiology (Armed Forces Medical college, Pune)</a:t>
            </a:r>
            <a:endParaRPr/>
          </a:p>
          <a:p>
            <a:pPr indent="0" lvl="0" marL="0" rtl="0" algn="l">
              <a:spcBef>
                <a:spcPts val="800"/>
              </a:spcBef>
              <a:spcAft>
                <a:spcPts val="0"/>
              </a:spcAft>
              <a:buSzPts val="1200"/>
              <a:buNone/>
            </a:pPr>
            <a:r>
              <a:rPr b="1" i="1" lang="en" sz="1200"/>
              <a:t>DM critical care medicine (Tata Memorial Hospital, Mumbai)</a:t>
            </a:r>
            <a:endParaRPr b="1" i="1" sz="1200"/>
          </a:p>
        </p:txBody>
      </p:sp>
      <p:sp>
        <p:nvSpPr>
          <p:cNvPr id="212" name="Google Shape;212;p30"/>
          <p:cNvSpPr txBox="1"/>
          <p:nvPr>
            <p:ph idx="12" type="sldNum"/>
          </p:nvPr>
        </p:nvSpPr>
        <p:spPr>
          <a:xfrm>
            <a:off x="398859" y="3397155"/>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9"/>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Treatment of hypernatremia</a:t>
            </a:r>
            <a:endParaRPr/>
          </a:p>
        </p:txBody>
      </p:sp>
      <p:sp>
        <p:nvSpPr>
          <p:cNvPr id="270" name="Google Shape;270;p39"/>
          <p:cNvSpPr txBox="1"/>
          <p:nvPr>
            <p:ph idx="1" type="body"/>
          </p:nvPr>
        </p:nvSpPr>
        <p:spPr>
          <a:xfrm>
            <a:off x="923200" y="1600200"/>
            <a:ext cx="7705200" cy="3235500"/>
          </a:xfrm>
          <a:prstGeom prst="rect">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rPr lang="en" sz="1200">
                <a:solidFill>
                  <a:srgbClr val="2A2A2A"/>
                </a:solidFill>
                <a:latin typeface="Arial"/>
                <a:ea typeface="Arial"/>
                <a:cs typeface="Arial"/>
                <a:sym typeface="Arial"/>
              </a:rPr>
              <a:t>Recommendations are as follows:</a:t>
            </a:r>
            <a:endParaRPr sz="1200">
              <a:solidFill>
                <a:srgbClr val="2A2A2A"/>
              </a:solidFill>
              <a:latin typeface="Arial"/>
              <a:ea typeface="Arial"/>
              <a:cs typeface="Arial"/>
              <a:sym typeface="Arial"/>
            </a:endParaRPr>
          </a:p>
          <a:p>
            <a:pPr indent="-304800" lvl="0" marL="8001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Establish documented onset (acute, &lt; 24 h; chronic, &gt;24h)</a:t>
            </a:r>
            <a:endParaRPr sz="1200">
              <a:solidFill>
                <a:srgbClr val="2A2A2A"/>
              </a:solidFill>
              <a:latin typeface="Arial"/>
              <a:ea typeface="Arial"/>
              <a:cs typeface="Arial"/>
              <a:sym typeface="Arial"/>
            </a:endParaRPr>
          </a:p>
          <a:p>
            <a:pPr indent="-304800" lvl="0" marL="8001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In acute hypernatremia, correct the serum sodium at an initial rate of 2-3 mEq/L/h (for 2-3 h) (maximum total, 12 mEq/L/d).</a:t>
            </a:r>
            <a:endParaRPr sz="1200">
              <a:solidFill>
                <a:srgbClr val="2A2A2A"/>
              </a:solidFill>
              <a:latin typeface="Arial"/>
              <a:ea typeface="Arial"/>
              <a:cs typeface="Arial"/>
              <a:sym typeface="Arial"/>
            </a:endParaRPr>
          </a:p>
          <a:p>
            <a:pPr indent="-304800" lvl="0" marL="8001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Measure serum and urine electrolytes every 1-2 hours</a:t>
            </a:r>
            <a:endParaRPr sz="1200">
              <a:solidFill>
                <a:srgbClr val="2A2A2A"/>
              </a:solidFill>
              <a:latin typeface="Arial"/>
              <a:ea typeface="Arial"/>
              <a:cs typeface="Arial"/>
              <a:sym typeface="Arial"/>
            </a:endParaRPr>
          </a:p>
          <a:p>
            <a:pPr indent="-304800" lvl="0" marL="8001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Perform serial neurologic examinations and decrease the rate of correction with improvement in symptoms</a:t>
            </a:r>
            <a:endParaRPr sz="1200">
              <a:solidFill>
                <a:srgbClr val="2A2A2A"/>
              </a:solidFill>
              <a:latin typeface="Arial"/>
              <a:ea typeface="Arial"/>
              <a:cs typeface="Arial"/>
              <a:sym typeface="Arial"/>
            </a:endParaRPr>
          </a:p>
          <a:p>
            <a:pPr indent="-304800" lvl="0" marL="8001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Chronic hypernatremia with no or mild symptoms should be corrected at a rate not to exceed 0.5 mEq/L/h and a total of 8-10 mEq/d (eg, 160 mEq/L to 152 mEq/L in 24 h).</a:t>
            </a:r>
            <a:endParaRPr sz="1200">
              <a:solidFill>
                <a:srgbClr val="2A2A2A"/>
              </a:solidFill>
              <a:latin typeface="Arial"/>
              <a:ea typeface="Arial"/>
              <a:cs typeface="Arial"/>
              <a:sym typeface="Arial"/>
            </a:endParaRPr>
          </a:p>
          <a:p>
            <a:pPr indent="-304800" lvl="0" marL="8001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If a volume deficit and hypernatremia are present, intravascular volume should be restored with isotonic sodium chloride prior to free-water administration</a:t>
            </a:r>
            <a:endParaRPr sz="1200">
              <a:solidFill>
                <a:srgbClr val="2A2A2A"/>
              </a:solidFill>
              <a:latin typeface="Arial"/>
              <a:ea typeface="Arial"/>
              <a:cs typeface="Arial"/>
              <a:sym typeface="Arial"/>
            </a:endParaRPr>
          </a:p>
          <a:p>
            <a:pPr indent="-241300" lvl="0" marL="254000" rtl="0" algn="l">
              <a:spcBef>
                <a:spcPts val="800"/>
              </a:spcBef>
              <a:spcAft>
                <a:spcPts val="0"/>
              </a:spcAft>
              <a:buSzPts val="1200"/>
              <a:buFont typeface="Arial"/>
              <a:buChar char="🠶"/>
            </a:pPr>
            <a:r>
              <a:t/>
            </a:r>
            <a:endParaRPr sz="1200">
              <a:latin typeface="Arial"/>
              <a:ea typeface="Arial"/>
              <a:cs typeface="Arial"/>
              <a:sym typeface="Arial"/>
            </a:endParaRPr>
          </a:p>
        </p:txBody>
      </p:sp>
      <p:sp>
        <p:nvSpPr>
          <p:cNvPr id="271" name="Google Shape;271;p39"/>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129"/>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Management of metabolic alkalosis</a:t>
            </a:r>
            <a:endParaRPr/>
          </a:p>
        </p:txBody>
      </p:sp>
      <p:sp>
        <p:nvSpPr>
          <p:cNvPr id="830" name="Google Shape;830;p129"/>
          <p:cNvSpPr txBox="1"/>
          <p:nvPr>
            <p:ph idx="1" type="body"/>
          </p:nvPr>
        </p:nvSpPr>
        <p:spPr>
          <a:xfrm>
            <a:off x="1941909" y="1600200"/>
            <a:ext cx="6686700" cy="2833200"/>
          </a:xfrm>
          <a:prstGeom prst="rect">
            <a:avLst/>
          </a:prstGeom>
        </p:spPr>
        <p:txBody>
          <a:bodyPr anchorCtr="0" anchor="t" bIns="34275" lIns="68575" spcFirstLastPara="1" rIns="68575" wrap="square" tIns="34275">
            <a:normAutofit fontScale="77500" lnSpcReduction="20000"/>
          </a:bodyPr>
          <a:lstStyle/>
          <a:p>
            <a:pPr indent="0" lvl="0" marL="0" rtl="0" algn="l">
              <a:spcBef>
                <a:spcPts val="800"/>
              </a:spcBef>
              <a:spcAft>
                <a:spcPts val="0"/>
              </a:spcAft>
              <a:buNone/>
            </a:pPr>
            <a:r>
              <a:rPr lang="en" sz="1600">
                <a:solidFill>
                  <a:schemeClr val="dk1"/>
                </a:solidFill>
                <a:latin typeface="Times New Roman"/>
                <a:ea typeface="Times New Roman"/>
                <a:cs typeface="Times New Roman"/>
                <a:sym typeface="Times New Roman"/>
              </a:rPr>
              <a:t>Correct volume depletion - ideally with normal saline</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ct val="68750"/>
              <a:buFont typeface="Arial"/>
              <a:buNone/>
            </a:pPr>
            <a:r>
              <a:rPr lang="en" sz="1600">
                <a:solidFill>
                  <a:schemeClr val="dk1"/>
                </a:solidFill>
                <a:latin typeface="Times New Roman"/>
                <a:ea typeface="Times New Roman"/>
                <a:cs typeface="Times New Roman"/>
                <a:sym typeface="Times New Roman"/>
              </a:rPr>
              <a:t>Correct hypokalemia - ideally with potassium chloride</a:t>
            </a:r>
            <a:endParaRPr sz="1600">
              <a:solidFill>
                <a:schemeClr val="dk1"/>
              </a:solidFill>
              <a:latin typeface="Times New Roman"/>
              <a:ea typeface="Times New Roman"/>
              <a:cs typeface="Times New Roman"/>
              <a:sym typeface="Times New Roman"/>
            </a:endParaRPr>
          </a:p>
          <a:p>
            <a:pPr indent="-307340" lvl="0" marL="889000" marR="1282700" rtl="0" algn="l">
              <a:lnSpc>
                <a:spcPct val="115000"/>
              </a:lnSpc>
              <a:spcBef>
                <a:spcPts val="40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Alternative strategies if the patient is fluid-overloaded:</a:t>
            </a:r>
            <a:endParaRPr sz="1600">
              <a:solidFill>
                <a:schemeClr val="dk1"/>
              </a:solidFill>
              <a:latin typeface="Times New Roman"/>
              <a:ea typeface="Times New Roman"/>
              <a:cs typeface="Times New Roman"/>
              <a:sym typeface="Times New Roman"/>
            </a:endParaRPr>
          </a:p>
          <a:p>
            <a:pPr indent="-307339" lvl="1" marL="15113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Acetazolamide (prevent reabsorption at the proximal tubule)</a:t>
            </a:r>
            <a:endParaRPr sz="1600">
              <a:solidFill>
                <a:schemeClr val="dk1"/>
              </a:solidFill>
              <a:latin typeface="Times New Roman"/>
              <a:ea typeface="Times New Roman"/>
              <a:cs typeface="Times New Roman"/>
              <a:sym typeface="Times New Roman"/>
            </a:endParaRPr>
          </a:p>
          <a:p>
            <a:pPr indent="-307339" lvl="1" marL="15113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Hydrochloric acid (HCl)</a:t>
            </a:r>
            <a:endParaRPr sz="1600">
              <a:solidFill>
                <a:schemeClr val="dk1"/>
              </a:solidFill>
              <a:latin typeface="Times New Roman"/>
              <a:ea typeface="Times New Roman"/>
              <a:cs typeface="Times New Roman"/>
              <a:sym typeface="Times New Roman"/>
            </a:endParaRPr>
          </a:p>
          <a:p>
            <a:pPr indent="-307339" lvl="1" marL="15113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Infusions of cationic amino acids such as lysine and arginine - these amino acids are typically available a hydrochloride solutions; when they are metabolised, only chloride remains.</a:t>
            </a:r>
            <a:endParaRPr sz="1600">
              <a:solidFill>
                <a:schemeClr val="dk1"/>
              </a:solidFill>
              <a:latin typeface="Times New Roman"/>
              <a:ea typeface="Times New Roman"/>
              <a:cs typeface="Times New Roman"/>
              <a:sym typeface="Times New Roman"/>
            </a:endParaRPr>
          </a:p>
          <a:p>
            <a:pPr indent="-307339" lvl="1" marL="15113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Correction of hypoalbuminaemia (albumin is anionic, and together with phosphate represents A</a:t>
            </a:r>
            <a:r>
              <a:rPr lang="en">
                <a:solidFill>
                  <a:schemeClr val="dk1"/>
                </a:solidFill>
                <a:latin typeface="Times New Roman"/>
                <a:ea typeface="Times New Roman"/>
                <a:cs typeface="Times New Roman"/>
                <a:sym typeface="Times New Roman"/>
              </a:rPr>
              <a:t>tot</a:t>
            </a:r>
            <a:r>
              <a:rPr lang="en" sz="1600">
                <a:solidFill>
                  <a:schemeClr val="dk1"/>
                </a:solidFill>
                <a:latin typeface="Times New Roman"/>
                <a:ea typeface="Times New Roman"/>
                <a:cs typeface="Times New Roman"/>
                <a:sym typeface="Times New Roman"/>
              </a:rPr>
              <a:t>; hypoalbuminaemia contributes to alkalosis)</a:t>
            </a:r>
            <a:endParaRPr sz="1600">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130"/>
          <p:cNvSpPr txBox="1"/>
          <p:nvPr>
            <p:ph idx="1" type="body"/>
          </p:nvPr>
        </p:nvSpPr>
        <p:spPr>
          <a:xfrm>
            <a:off x="1417750" y="274750"/>
            <a:ext cx="7298700" cy="4440000"/>
          </a:xfrm>
          <a:prstGeom prst="rect">
            <a:avLst/>
          </a:prstGeom>
        </p:spPr>
        <p:txBody>
          <a:bodyPr anchorCtr="0" anchor="t" bIns="34275" lIns="68575" spcFirstLastPara="1" rIns="68575" wrap="square" tIns="34275">
            <a:normAutofit fontScale="77500" lnSpcReduction="20000"/>
          </a:bodyPr>
          <a:lstStyle/>
          <a:p>
            <a:pPr indent="0" lvl="0" marL="215900" marR="1282700" rtl="0" algn="l">
              <a:lnSpc>
                <a:spcPct val="115000"/>
              </a:lnSpc>
              <a:spcBef>
                <a:spcPts val="1600"/>
              </a:spcBef>
              <a:spcAft>
                <a:spcPts val="0"/>
              </a:spcAft>
              <a:buClr>
                <a:schemeClr val="dk1"/>
              </a:buClr>
              <a:buSzPct val="68750"/>
              <a:buFont typeface="Arial"/>
              <a:buNone/>
            </a:pPr>
            <a:r>
              <a:rPr lang="en" sz="1600">
                <a:solidFill>
                  <a:schemeClr val="dk1"/>
                </a:solidFill>
                <a:latin typeface="Times New Roman"/>
                <a:ea typeface="Times New Roman"/>
                <a:cs typeface="Times New Roman"/>
                <a:sym typeface="Times New Roman"/>
              </a:rPr>
              <a:t>Respiratory consequences:</a:t>
            </a:r>
            <a:endParaRPr sz="1600">
              <a:solidFill>
                <a:schemeClr val="dk1"/>
              </a:solidFill>
              <a:latin typeface="Times New Roman"/>
              <a:ea typeface="Times New Roman"/>
              <a:cs typeface="Times New Roman"/>
              <a:sym typeface="Times New Roman"/>
            </a:endParaRPr>
          </a:p>
          <a:p>
            <a:pPr indent="-307340" lvl="0" marL="889000" marR="1282700" rtl="0" algn="l">
              <a:lnSpc>
                <a:spcPct val="115000"/>
              </a:lnSpc>
              <a:spcBef>
                <a:spcPts val="160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Decreased respiratory drive stimulus</a:t>
            </a:r>
            <a:endParaRPr sz="1600">
              <a:solidFill>
                <a:schemeClr val="dk1"/>
              </a:solidFill>
              <a:latin typeface="Times New Roman"/>
              <a:ea typeface="Times New Roman"/>
              <a:cs typeface="Times New Roman"/>
              <a:sym typeface="Times New Roman"/>
            </a:endParaRPr>
          </a:p>
          <a:p>
            <a:pPr indent="-307339" lvl="1" marL="15113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Thus, pulmonary atelectasis</a:t>
            </a:r>
            <a:endParaRPr sz="1600">
              <a:solidFill>
                <a:schemeClr val="dk1"/>
              </a:solidFill>
              <a:latin typeface="Times New Roman"/>
              <a:ea typeface="Times New Roman"/>
              <a:cs typeface="Times New Roman"/>
              <a:sym typeface="Times New Roman"/>
            </a:endParaRPr>
          </a:p>
          <a:p>
            <a:pPr indent="-307340" lvl="0" marL="8890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Increased V/Q mismatch due to impared hypoxic pulmonary vasoconstriction</a:t>
            </a:r>
            <a:endParaRPr sz="1600">
              <a:solidFill>
                <a:schemeClr val="dk1"/>
              </a:solidFill>
              <a:latin typeface="Times New Roman"/>
              <a:ea typeface="Times New Roman"/>
              <a:cs typeface="Times New Roman"/>
              <a:sym typeface="Times New Roman"/>
            </a:endParaRPr>
          </a:p>
          <a:p>
            <a:pPr indent="-307340" lvl="0" marL="8890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Left shift of the oxyhaemoglobin dissociation curve</a:t>
            </a:r>
            <a:endParaRPr sz="1600">
              <a:solidFill>
                <a:schemeClr val="dk1"/>
              </a:solidFill>
              <a:latin typeface="Times New Roman"/>
              <a:ea typeface="Times New Roman"/>
              <a:cs typeface="Times New Roman"/>
              <a:sym typeface="Times New Roman"/>
            </a:endParaRPr>
          </a:p>
          <a:p>
            <a:pPr indent="0" lvl="0" marL="215900" marR="1282700" rtl="0" algn="l">
              <a:lnSpc>
                <a:spcPct val="115000"/>
              </a:lnSpc>
              <a:spcBef>
                <a:spcPts val="1600"/>
              </a:spcBef>
              <a:spcAft>
                <a:spcPts val="0"/>
              </a:spcAft>
              <a:buClr>
                <a:schemeClr val="dk1"/>
              </a:buClr>
              <a:buSzPct val="68750"/>
              <a:buFont typeface="Arial"/>
              <a:buNone/>
            </a:pPr>
            <a:r>
              <a:rPr lang="en" sz="1600">
                <a:solidFill>
                  <a:schemeClr val="dk1"/>
                </a:solidFill>
                <a:latin typeface="Times New Roman"/>
                <a:ea typeface="Times New Roman"/>
                <a:cs typeface="Times New Roman"/>
                <a:sym typeface="Times New Roman"/>
              </a:rPr>
              <a:t>Cardiovascular consequences:</a:t>
            </a:r>
            <a:endParaRPr sz="1600">
              <a:solidFill>
                <a:schemeClr val="dk1"/>
              </a:solidFill>
              <a:latin typeface="Times New Roman"/>
              <a:ea typeface="Times New Roman"/>
              <a:cs typeface="Times New Roman"/>
              <a:sym typeface="Times New Roman"/>
            </a:endParaRPr>
          </a:p>
          <a:p>
            <a:pPr indent="-307340" lvl="0" marL="889000" marR="1282700" rtl="0" algn="l">
              <a:lnSpc>
                <a:spcPct val="115000"/>
              </a:lnSpc>
              <a:spcBef>
                <a:spcPts val="160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Decreased cardiac output due to decreased contractility</a:t>
            </a:r>
            <a:endParaRPr sz="1600">
              <a:solidFill>
                <a:schemeClr val="dk1"/>
              </a:solidFill>
              <a:latin typeface="Times New Roman"/>
              <a:ea typeface="Times New Roman"/>
              <a:cs typeface="Times New Roman"/>
              <a:sym typeface="Times New Roman"/>
            </a:endParaRPr>
          </a:p>
          <a:p>
            <a:pPr indent="-307340" lvl="0" marL="8890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Arrhythmias</a:t>
            </a:r>
            <a:endParaRPr sz="1600">
              <a:solidFill>
                <a:schemeClr val="dk1"/>
              </a:solidFill>
              <a:latin typeface="Times New Roman"/>
              <a:ea typeface="Times New Roman"/>
              <a:cs typeface="Times New Roman"/>
              <a:sym typeface="Times New Roman"/>
            </a:endParaRPr>
          </a:p>
          <a:p>
            <a:pPr indent="0" lvl="0" marL="215900" marR="1282700" rtl="0" algn="l">
              <a:lnSpc>
                <a:spcPct val="115000"/>
              </a:lnSpc>
              <a:spcBef>
                <a:spcPts val="1600"/>
              </a:spcBef>
              <a:spcAft>
                <a:spcPts val="0"/>
              </a:spcAft>
              <a:buClr>
                <a:schemeClr val="dk1"/>
              </a:buClr>
              <a:buSzPct val="68750"/>
              <a:buFont typeface="Arial"/>
              <a:buNone/>
            </a:pPr>
            <a:r>
              <a:rPr lang="en" sz="1600">
                <a:solidFill>
                  <a:schemeClr val="dk1"/>
                </a:solidFill>
                <a:latin typeface="Times New Roman"/>
                <a:ea typeface="Times New Roman"/>
                <a:cs typeface="Times New Roman"/>
                <a:sym typeface="Times New Roman"/>
              </a:rPr>
              <a:t>Neurological consequences</a:t>
            </a:r>
            <a:endParaRPr sz="1600">
              <a:solidFill>
                <a:schemeClr val="dk1"/>
              </a:solidFill>
              <a:latin typeface="Times New Roman"/>
              <a:ea typeface="Times New Roman"/>
              <a:cs typeface="Times New Roman"/>
              <a:sym typeface="Times New Roman"/>
            </a:endParaRPr>
          </a:p>
          <a:p>
            <a:pPr indent="-307340" lvl="0" marL="889000" marR="1282700" rtl="0" algn="l">
              <a:lnSpc>
                <a:spcPct val="115000"/>
              </a:lnSpc>
              <a:spcBef>
                <a:spcPts val="160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Neuromuscular overexcitability</a:t>
            </a:r>
            <a:endParaRPr sz="1600">
              <a:solidFill>
                <a:schemeClr val="dk1"/>
              </a:solidFill>
              <a:latin typeface="Times New Roman"/>
              <a:ea typeface="Times New Roman"/>
              <a:cs typeface="Times New Roman"/>
              <a:sym typeface="Times New Roman"/>
            </a:endParaRPr>
          </a:p>
          <a:p>
            <a:pPr indent="-307340" lvl="0" marL="8890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Decreased cerebral blood flow due to cerebral vasoconstriction</a:t>
            </a:r>
            <a:endParaRPr sz="1600">
              <a:solidFill>
                <a:schemeClr val="dk1"/>
              </a:solidFill>
              <a:latin typeface="Times New Roman"/>
              <a:ea typeface="Times New Roman"/>
              <a:cs typeface="Times New Roman"/>
              <a:sym typeface="Times New Roman"/>
            </a:endParaRPr>
          </a:p>
          <a:p>
            <a:pPr indent="-307340" lvl="0" marL="8890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Seizures</a:t>
            </a:r>
            <a:endParaRPr sz="1600">
              <a:solidFill>
                <a:schemeClr val="dk1"/>
              </a:solidFill>
              <a:latin typeface="Times New Roman"/>
              <a:ea typeface="Times New Roman"/>
              <a:cs typeface="Times New Roman"/>
              <a:sym typeface="Times New Roman"/>
            </a:endParaRPr>
          </a:p>
          <a:p>
            <a:pPr indent="0" lvl="0" marL="215900" marR="1282700" rtl="0" algn="l">
              <a:lnSpc>
                <a:spcPct val="115000"/>
              </a:lnSpc>
              <a:spcBef>
                <a:spcPts val="1600"/>
              </a:spcBef>
              <a:spcAft>
                <a:spcPts val="0"/>
              </a:spcAft>
              <a:buClr>
                <a:schemeClr val="dk1"/>
              </a:buClr>
              <a:buSzPct val="68750"/>
              <a:buFont typeface="Arial"/>
              <a:buNone/>
            </a:pPr>
            <a:r>
              <a:rPr lang="en" sz="1600">
                <a:solidFill>
                  <a:schemeClr val="dk1"/>
                </a:solidFill>
                <a:latin typeface="Times New Roman"/>
                <a:ea typeface="Times New Roman"/>
                <a:cs typeface="Times New Roman"/>
                <a:sym typeface="Times New Roman"/>
              </a:rPr>
              <a:t>Electrolyte changes</a:t>
            </a:r>
            <a:endParaRPr sz="1600">
              <a:solidFill>
                <a:schemeClr val="dk1"/>
              </a:solidFill>
              <a:latin typeface="Times New Roman"/>
              <a:ea typeface="Times New Roman"/>
              <a:cs typeface="Times New Roman"/>
              <a:sym typeface="Times New Roman"/>
            </a:endParaRPr>
          </a:p>
          <a:p>
            <a:pPr indent="-307340" lvl="0" marL="889000" marR="1282700" rtl="0" algn="l">
              <a:lnSpc>
                <a:spcPct val="115000"/>
              </a:lnSpc>
              <a:spcBef>
                <a:spcPts val="160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Hypocalcemia</a:t>
            </a:r>
            <a:endParaRPr sz="1600">
              <a:solidFill>
                <a:schemeClr val="dk1"/>
              </a:solidFill>
              <a:latin typeface="Times New Roman"/>
              <a:ea typeface="Times New Roman"/>
              <a:cs typeface="Times New Roman"/>
              <a:sym typeface="Times New Roman"/>
            </a:endParaRPr>
          </a:p>
          <a:p>
            <a:pPr indent="-307340" lvl="0" marL="8890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Hypokalemia</a:t>
            </a:r>
            <a:endParaRPr sz="1600">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pic>
        <p:nvPicPr>
          <p:cNvPr id="840" name="Google Shape;840;p131"/>
          <p:cNvPicPr preferRelativeResize="0"/>
          <p:nvPr/>
        </p:nvPicPr>
        <p:blipFill>
          <a:blip r:embed="rId3">
            <a:alphaModFix/>
          </a:blip>
          <a:stretch>
            <a:fillRect/>
          </a:stretch>
        </p:blipFill>
        <p:spPr>
          <a:xfrm>
            <a:off x="1218450" y="152400"/>
            <a:ext cx="7409000" cy="48387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pic>
        <p:nvPicPr>
          <p:cNvPr id="845" name="Google Shape;845;p132"/>
          <p:cNvPicPr preferRelativeResize="0"/>
          <p:nvPr/>
        </p:nvPicPr>
        <p:blipFill rotWithShape="1">
          <a:blip r:embed="rId3">
            <a:alphaModFix/>
          </a:blip>
          <a:srcRect b="0" l="11956" r="0" t="0"/>
          <a:stretch/>
        </p:blipFill>
        <p:spPr>
          <a:xfrm>
            <a:off x="1055100" y="1020650"/>
            <a:ext cx="7782649" cy="336047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33"/>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Question 6</a:t>
            </a:r>
            <a:endParaRPr/>
          </a:p>
        </p:txBody>
      </p:sp>
      <p:sp>
        <p:nvSpPr>
          <p:cNvPr id="851" name="Google Shape;851;p133"/>
          <p:cNvSpPr txBox="1"/>
          <p:nvPr>
            <p:ph idx="1" type="body"/>
          </p:nvPr>
        </p:nvSpPr>
        <p:spPr>
          <a:xfrm>
            <a:off x="1941909" y="1600200"/>
            <a:ext cx="6686700" cy="28332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Which of the following metabolic abnormalities is caused by excessive vomiting?</a:t>
            </a:r>
            <a:endParaRPr/>
          </a:p>
          <a:p>
            <a:pPr indent="-317500" lvl="0" marL="457200" rtl="0" algn="l">
              <a:spcBef>
                <a:spcPts val="800"/>
              </a:spcBef>
              <a:spcAft>
                <a:spcPts val="0"/>
              </a:spcAft>
              <a:buSzPts val="1400"/>
              <a:buAutoNum type="arabicPeriod"/>
            </a:pPr>
            <a:r>
              <a:rPr lang="en"/>
              <a:t>High anion gap metabolic acidosis</a:t>
            </a:r>
            <a:endParaRPr/>
          </a:p>
          <a:p>
            <a:pPr indent="-317500" lvl="0" marL="457200" rtl="0" algn="l">
              <a:spcBef>
                <a:spcPts val="0"/>
              </a:spcBef>
              <a:spcAft>
                <a:spcPts val="0"/>
              </a:spcAft>
              <a:buSzPts val="1400"/>
              <a:buAutoNum type="arabicPeriod"/>
            </a:pPr>
            <a:r>
              <a:rPr lang="en"/>
              <a:t>Combined High and normal anion gap metabolic acidosis</a:t>
            </a:r>
            <a:endParaRPr/>
          </a:p>
          <a:p>
            <a:pPr indent="-317500" lvl="0" marL="457200" rtl="0" algn="l">
              <a:spcBef>
                <a:spcPts val="0"/>
              </a:spcBef>
              <a:spcAft>
                <a:spcPts val="0"/>
              </a:spcAft>
              <a:buSzPts val="1400"/>
              <a:buAutoNum type="arabicPeriod"/>
            </a:pPr>
            <a:r>
              <a:rPr lang="en"/>
              <a:t>Metabolic alkalosis</a:t>
            </a:r>
            <a:endParaRPr/>
          </a:p>
          <a:p>
            <a:pPr indent="-317500" lvl="0" marL="457200" rtl="0" algn="l">
              <a:spcBef>
                <a:spcPts val="0"/>
              </a:spcBef>
              <a:spcAft>
                <a:spcPts val="0"/>
              </a:spcAft>
              <a:buSzPts val="1400"/>
              <a:buAutoNum type="arabicPeriod"/>
            </a:pPr>
            <a:r>
              <a:rPr lang="en"/>
              <a:t>Normal anion gap metabolic acidosis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0"/>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Free water deficit calculation</a:t>
            </a:r>
            <a:endParaRPr/>
          </a:p>
        </p:txBody>
      </p:sp>
      <p:sp>
        <p:nvSpPr>
          <p:cNvPr id="277" name="Google Shape;277;p40"/>
          <p:cNvSpPr txBox="1"/>
          <p:nvPr>
            <p:ph idx="1" type="body"/>
          </p:nvPr>
        </p:nvSpPr>
        <p:spPr>
          <a:xfrm>
            <a:off x="1274875" y="1600200"/>
            <a:ext cx="7353600" cy="3444300"/>
          </a:xfrm>
          <a:prstGeom prst="rect">
            <a:avLst/>
          </a:prstGeom>
          <a:noFill/>
          <a:ln>
            <a:noFill/>
          </a:ln>
        </p:spPr>
        <p:txBody>
          <a:bodyPr anchorCtr="0" anchor="t" bIns="34275" lIns="68575" spcFirstLastPara="1" rIns="68575" wrap="square" tIns="34275">
            <a:noAutofit/>
          </a:bodyPr>
          <a:lstStyle/>
          <a:p>
            <a:pPr indent="-254000" lvl="0" marL="254000" rtl="0" algn="l">
              <a:spcBef>
                <a:spcPts val="0"/>
              </a:spcBef>
              <a:spcAft>
                <a:spcPts val="0"/>
              </a:spcAft>
              <a:buSzPts val="1200"/>
              <a:buFont typeface="Arial"/>
              <a:buChar char="🠶"/>
            </a:pPr>
            <a:r>
              <a:rPr lang="en" sz="1200">
                <a:latin typeface="Arial"/>
                <a:ea typeface="Arial"/>
                <a:cs typeface="Arial"/>
                <a:sym typeface="Arial"/>
              </a:rPr>
              <a:t>Adrogue Madias</a:t>
            </a:r>
            <a:endParaRPr sz="1200">
              <a:latin typeface="Arial"/>
              <a:ea typeface="Arial"/>
              <a:cs typeface="Arial"/>
              <a:sym typeface="Arial"/>
            </a:endParaRPr>
          </a:p>
          <a:p>
            <a:pPr indent="-254000" lvl="0" marL="254000" rtl="0" algn="l">
              <a:spcBef>
                <a:spcPts val="800"/>
              </a:spcBef>
              <a:spcAft>
                <a:spcPts val="0"/>
              </a:spcAft>
              <a:buSzPts val="1200"/>
              <a:buFont typeface="Arial"/>
              <a:buChar char="•"/>
            </a:pPr>
            <a:r>
              <a:rPr lang="en" sz="1200">
                <a:latin typeface="Arial"/>
                <a:ea typeface="Arial"/>
                <a:cs typeface="Arial"/>
                <a:sym typeface="Arial"/>
              </a:rPr>
              <a:t>TBW =  Body weight * correction factor</a:t>
            </a:r>
            <a:endParaRPr sz="1200">
              <a:latin typeface="Arial"/>
              <a:ea typeface="Arial"/>
              <a:cs typeface="Arial"/>
              <a:sym typeface="Arial"/>
            </a:endParaRPr>
          </a:p>
          <a:p>
            <a:pPr indent="-254000" lvl="0" marL="254000" rtl="0" algn="l">
              <a:spcBef>
                <a:spcPts val="800"/>
              </a:spcBef>
              <a:spcAft>
                <a:spcPts val="0"/>
              </a:spcAft>
              <a:buSzPts val="1200"/>
              <a:buFont typeface="Arial"/>
              <a:buChar char="•"/>
            </a:pPr>
            <a:r>
              <a:rPr lang="en" sz="1200">
                <a:latin typeface="Arial"/>
                <a:ea typeface="Arial"/>
                <a:cs typeface="Arial"/>
                <a:sym typeface="Arial"/>
              </a:rPr>
              <a:t>Correction factor is</a:t>
            </a:r>
            <a:endParaRPr sz="1200">
              <a:latin typeface="Arial"/>
              <a:ea typeface="Arial"/>
              <a:cs typeface="Arial"/>
              <a:sym typeface="Arial"/>
            </a:endParaRPr>
          </a:p>
          <a:p>
            <a:pPr indent="-254000" lvl="0" marL="254000" rtl="0" algn="l">
              <a:spcBef>
                <a:spcPts val="800"/>
              </a:spcBef>
              <a:spcAft>
                <a:spcPts val="0"/>
              </a:spcAft>
              <a:buSzPts val="1200"/>
              <a:buFont typeface="Arial"/>
              <a:buChar char="🠶"/>
            </a:pPr>
            <a:r>
              <a:rPr lang="en" sz="1200">
                <a:latin typeface="Arial"/>
                <a:ea typeface="Arial"/>
                <a:cs typeface="Arial"/>
                <a:sym typeface="Arial"/>
              </a:rPr>
              <a:t>Adult male: 60% (0.6)</a:t>
            </a:r>
            <a:endParaRPr sz="1200">
              <a:latin typeface="Arial"/>
              <a:ea typeface="Arial"/>
              <a:cs typeface="Arial"/>
              <a:sym typeface="Arial"/>
            </a:endParaRPr>
          </a:p>
          <a:p>
            <a:pPr indent="-254000" lvl="0" marL="254000" rtl="0" algn="l">
              <a:spcBef>
                <a:spcPts val="800"/>
              </a:spcBef>
              <a:spcAft>
                <a:spcPts val="0"/>
              </a:spcAft>
              <a:buSzPts val="1200"/>
              <a:buFont typeface="Arial"/>
              <a:buChar char="🠶"/>
            </a:pPr>
            <a:r>
              <a:rPr lang="en" sz="1200">
                <a:latin typeface="Arial"/>
                <a:ea typeface="Arial"/>
                <a:cs typeface="Arial"/>
                <a:sym typeface="Arial"/>
              </a:rPr>
              <a:t>Adult female: 50% (0.5)</a:t>
            </a:r>
            <a:endParaRPr sz="1200">
              <a:latin typeface="Arial"/>
              <a:ea typeface="Arial"/>
              <a:cs typeface="Arial"/>
              <a:sym typeface="Arial"/>
            </a:endParaRPr>
          </a:p>
          <a:p>
            <a:pPr indent="-254000" lvl="0" marL="254000" rtl="0" algn="l">
              <a:spcBef>
                <a:spcPts val="800"/>
              </a:spcBef>
              <a:spcAft>
                <a:spcPts val="0"/>
              </a:spcAft>
              <a:buSzPts val="1200"/>
              <a:buFont typeface="Arial"/>
              <a:buChar char="🠶"/>
            </a:pPr>
            <a:r>
              <a:rPr lang="en" sz="1200">
                <a:latin typeface="Arial"/>
                <a:ea typeface="Arial"/>
                <a:cs typeface="Arial"/>
                <a:sym typeface="Arial"/>
              </a:rPr>
              <a:t>Elderly male: 50% (0.5)</a:t>
            </a:r>
            <a:endParaRPr sz="1200">
              <a:latin typeface="Arial"/>
              <a:ea typeface="Arial"/>
              <a:cs typeface="Arial"/>
              <a:sym typeface="Arial"/>
            </a:endParaRPr>
          </a:p>
          <a:p>
            <a:pPr indent="-254000" lvl="0" marL="254000" rtl="0" algn="l">
              <a:spcBef>
                <a:spcPts val="800"/>
              </a:spcBef>
              <a:spcAft>
                <a:spcPts val="0"/>
              </a:spcAft>
              <a:buSzPts val="1200"/>
              <a:buFont typeface="Arial"/>
              <a:buChar char="🠶"/>
            </a:pPr>
            <a:r>
              <a:rPr lang="en" sz="1200">
                <a:latin typeface="Arial"/>
                <a:ea typeface="Arial"/>
                <a:cs typeface="Arial"/>
                <a:sym typeface="Arial"/>
              </a:rPr>
              <a:t>Elderly female: 45% (0.45)</a:t>
            </a:r>
            <a:endParaRPr sz="1200">
              <a:latin typeface="Arial"/>
              <a:ea typeface="Arial"/>
              <a:cs typeface="Arial"/>
              <a:sym typeface="Arial"/>
            </a:endParaRPr>
          </a:p>
          <a:p>
            <a:pPr indent="-254000" lvl="0" marL="254000" rtl="0" algn="l">
              <a:spcBef>
                <a:spcPts val="800"/>
              </a:spcBef>
              <a:spcAft>
                <a:spcPts val="0"/>
              </a:spcAft>
              <a:buSzPts val="1200"/>
              <a:buFont typeface="Arial"/>
              <a:buChar char="🠶"/>
            </a:pPr>
            <a:r>
              <a:rPr lang="en" sz="1200">
                <a:latin typeface="Arial"/>
                <a:ea typeface="Arial"/>
                <a:cs typeface="Arial"/>
                <a:sym typeface="Arial"/>
              </a:rPr>
              <a:t>Child: 60% (0.6)</a:t>
            </a:r>
            <a:endParaRPr sz="1200">
              <a:latin typeface="Arial"/>
              <a:ea typeface="Arial"/>
              <a:cs typeface="Arial"/>
              <a:sym typeface="Arial"/>
            </a:endParaRPr>
          </a:p>
          <a:p>
            <a:pPr indent="-304800" lvl="0" marL="457200" rtl="0" algn="l">
              <a:spcBef>
                <a:spcPts val="0"/>
              </a:spcBef>
              <a:spcAft>
                <a:spcPts val="0"/>
              </a:spcAft>
              <a:buSzPts val="1200"/>
              <a:buFont typeface="Arial"/>
              <a:buAutoNum type="arabicPeriod"/>
            </a:pPr>
            <a:r>
              <a:rPr lang="en" sz="1200">
                <a:latin typeface="Arial"/>
                <a:ea typeface="Arial"/>
                <a:cs typeface="Arial"/>
                <a:sym typeface="Arial"/>
              </a:rPr>
              <a:t>Free water </a:t>
            </a:r>
            <a:r>
              <a:rPr lang="en" sz="1200">
                <a:latin typeface="Arial"/>
                <a:ea typeface="Arial"/>
                <a:cs typeface="Arial"/>
                <a:sym typeface="Arial"/>
              </a:rPr>
              <a:t>deficit</a:t>
            </a:r>
            <a:r>
              <a:rPr lang="en" sz="1200">
                <a:latin typeface="Arial"/>
                <a:ea typeface="Arial"/>
                <a:cs typeface="Arial"/>
                <a:sym typeface="Arial"/>
              </a:rPr>
              <a:t> = TBW * Current sodium/ Ideal sodium -1)</a:t>
            </a:r>
            <a:endParaRPr sz="1200">
              <a:latin typeface="Arial"/>
              <a:ea typeface="Arial"/>
              <a:cs typeface="Arial"/>
              <a:sym typeface="Arial"/>
            </a:endParaRPr>
          </a:p>
          <a:p>
            <a:pPr indent="-304800" lvl="0" marL="457200" rtl="0" algn="l">
              <a:spcBef>
                <a:spcPts val="0"/>
              </a:spcBef>
              <a:spcAft>
                <a:spcPts val="0"/>
              </a:spcAft>
              <a:buClr>
                <a:srgbClr val="2A2A2A"/>
              </a:buClr>
              <a:buSzPts val="1200"/>
              <a:buFont typeface="Arial"/>
              <a:buAutoNum type="arabicPeriod"/>
            </a:pPr>
            <a:r>
              <a:rPr lang="en" sz="1200">
                <a:solidFill>
                  <a:srgbClr val="2A2A2A"/>
                </a:solidFill>
                <a:latin typeface="Arial"/>
                <a:ea typeface="Arial"/>
                <a:cs typeface="Arial"/>
                <a:sym typeface="Arial"/>
              </a:rPr>
              <a:t>Change in serum Na</a:t>
            </a:r>
            <a:r>
              <a:rPr baseline="30000" lang="en" sz="1200">
                <a:solidFill>
                  <a:srgbClr val="2A2A2A"/>
                </a:solidFill>
                <a:latin typeface="Arial"/>
                <a:ea typeface="Arial"/>
                <a:cs typeface="Arial"/>
                <a:sym typeface="Arial"/>
              </a:rPr>
              <a:t>+</a:t>
            </a:r>
            <a:r>
              <a:rPr lang="en" sz="1200">
                <a:solidFill>
                  <a:srgbClr val="2A2A2A"/>
                </a:solidFill>
                <a:latin typeface="Arial"/>
                <a:ea typeface="Arial"/>
                <a:cs typeface="Arial"/>
                <a:sym typeface="Arial"/>
              </a:rPr>
              <a:t> = (infusate Na</a:t>
            </a:r>
            <a:r>
              <a:rPr baseline="30000" lang="en" sz="1200">
                <a:solidFill>
                  <a:srgbClr val="2A2A2A"/>
                </a:solidFill>
                <a:latin typeface="Arial"/>
                <a:ea typeface="Arial"/>
                <a:cs typeface="Arial"/>
                <a:sym typeface="Arial"/>
              </a:rPr>
              <a:t>+</a:t>
            </a:r>
            <a:r>
              <a:rPr lang="en" sz="1200">
                <a:solidFill>
                  <a:srgbClr val="2A2A2A"/>
                </a:solidFill>
                <a:latin typeface="Arial"/>
                <a:ea typeface="Arial"/>
                <a:cs typeface="Arial"/>
                <a:sym typeface="Arial"/>
              </a:rPr>
              <a:t> - serum Na</a:t>
            </a:r>
            <a:r>
              <a:rPr baseline="30000" lang="en" sz="1200">
                <a:solidFill>
                  <a:srgbClr val="2A2A2A"/>
                </a:solidFill>
                <a:latin typeface="Arial"/>
                <a:ea typeface="Arial"/>
                <a:cs typeface="Arial"/>
                <a:sym typeface="Arial"/>
              </a:rPr>
              <a:t>+</a:t>
            </a:r>
            <a:r>
              <a:rPr lang="en" sz="1200">
                <a:solidFill>
                  <a:srgbClr val="2A2A2A"/>
                </a:solidFill>
                <a:latin typeface="Arial"/>
                <a:ea typeface="Arial"/>
                <a:cs typeface="Arial"/>
                <a:sym typeface="Arial"/>
              </a:rPr>
              <a:t>) ÷ (TBW + 1)</a:t>
            </a:r>
            <a:endParaRPr sz="1200">
              <a:solidFill>
                <a:srgbClr val="2A2A2A"/>
              </a:solidFill>
              <a:latin typeface="Arial"/>
              <a:ea typeface="Arial"/>
              <a:cs typeface="Arial"/>
              <a:sym typeface="Arial"/>
            </a:endParaRPr>
          </a:p>
          <a:p>
            <a:pPr indent="0" lvl="0" marL="0" rtl="0" algn="l">
              <a:spcBef>
                <a:spcPts val="800"/>
              </a:spcBef>
              <a:spcAft>
                <a:spcPts val="0"/>
              </a:spcAft>
              <a:buSzPts val="1400"/>
              <a:buNone/>
            </a:pPr>
            <a:r>
              <a:t/>
            </a:r>
            <a:endParaRPr sz="1200">
              <a:latin typeface="Arial"/>
              <a:ea typeface="Arial"/>
              <a:cs typeface="Arial"/>
              <a:sym typeface="Arial"/>
            </a:endParaRPr>
          </a:p>
        </p:txBody>
      </p:sp>
      <p:sp>
        <p:nvSpPr>
          <p:cNvPr id="278" name="Google Shape;278;p40"/>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1"/>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Free water replacement</a:t>
            </a:r>
            <a:endParaRPr/>
          </a:p>
        </p:txBody>
      </p:sp>
      <p:sp>
        <p:nvSpPr>
          <p:cNvPr id="284" name="Google Shape;284;p41"/>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165100" lvl="0" marL="254000" rtl="0" algn="l">
              <a:spcBef>
                <a:spcPts val="800"/>
              </a:spcBef>
              <a:spcAft>
                <a:spcPts val="0"/>
              </a:spcAft>
              <a:buSzPts val="1400"/>
              <a:buNone/>
            </a:pPr>
            <a:r>
              <a:rPr lang="en" sz="1350">
                <a:solidFill>
                  <a:srgbClr val="2A2A2A"/>
                </a:solidFill>
                <a:latin typeface="Arial"/>
                <a:ea typeface="Arial"/>
                <a:cs typeface="Arial"/>
                <a:sym typeface="Arial"/>
              </a:rPr>
              <a:t>Common infusates and their Na</a:t>
            </a:r>
            <a:r>
              <a:rPr baseline="30000" lang="en" sz="1100">
                <a:solidFill>
                  <a:srgbClr val="2A2A2A"/>
                </a:solidFill>
                <a:latin typeface="Arial"/>
                <a:ea typeface="Arial"/>
                <a:cs typeface="Arial"/>
                <a:sym typeface="Arial"/>
              </a:rPr>
              <a:t>+</a:t>
            </a:r>
            <a:r>
              <a:rPr lang="en" sz="1350">
                <a:solidFill>
                  <a:srgbClr val="2A2A2A"/>
                </a:solidFill>
                <a:latin typeface="Arial"/>
                <a:ea typeface="Arial"/>
                <a:cs typeface="Arial"/>
                <a:sym typeface="Arial"/>
              </a:rPr>
              <a:t> contents </a:t>
            </a:r>
            <a:endParaRPr/>
          </a:p>
        </p:txBody>
      </p:sp>
      <p:sp>
        <p:nvSpPr>
          <p:cNvPr id="285" name="Google Shape;285;p41"/>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286" name="Google Shape;286;p41"/>
          <p:cNvGraphicFramePr/>
          <p:nvPr/>
        </p:nvGraphicFramePr>
        <p:xfrm>
          <a:off x="1804857" y="2224670"/>
          <a:ext cx="3000000" cy="3000000"/>
        </p:xfrm>
        <a:graphic>
          <a:graphicData uri="http://schemas.openxmlformats.org/drawingml/2006/table">
            <a:tbl>
              <a:tblPr bandRow="1" firstRow="1">
                <a:noFill/>
                <a:tableStyleId>{374F6990-BEB0-4B19-B02A-91DDFC53F506}</a:tableStyleId>
              </a:tblPr>
              <a:tblGrid>
                <a:gridCol w="3048000"/>
                <a:gridCol w="3048000"/>
              </a:tblGrid>
              <a:tr h="278125">
                <a:tc>
                  <a:txBody>
                    <a:bodyPr/>
                    <a:lstStyle/>
                    <a:p>
                      <a:pPr indent="0" lvl="0" marL="0" marR="0" rtl="0" algn="l">
                        <a:spcBef>
                          <a:spcPts val="0"/>
                        </a:spcBef>
                        <a:spcAft>
                          <a:spcPts val="0"/>
                        </a:spcAft>
                        <a:buNone/>
                      </a:pPr>
                      <a:r>
                        <a:rPr lang="en" sz="1400"/>
                        <a:t>I</a:t>
                      </a:r>
                      <a:r>
                        <a:rPr lang="en"/>
                        <a:t>nfusate</a:t>
                      </a:r>
                      <a:endParaRPr sz="1400"/>
                    </a:p>
                  </a:txBody>
                  <a:tcPr marT="34300" marB="34300" marR="68600" marL="68600"/>
                </a:tc>
                <a:tc>
                  <a:txBody>
                    <a:bodyPr/>
                    <a:lstStyle/>
                    <a:p>
                      <a:pPr indent="0" lvl="0" marL="0" marR="0" rtl="0" algn="l">
                        <a:spcBef>
                          <a:spcPts val="0"/>
                        </a:spcBef>
                        <a:spcAft>
                          <a:spcPts val="0"/>
                        </a:spcAft>
                        <a:buNone/>
                      </a:pPr>
                      <a:r>
                        <a:rPr lang="en" sz="1400"/>
                        <a:t>Sodium</a:t>
                      </a:r>
                      <a:r>
                        <a:rPr lang="en" sz="1400"/>
                        <a:t> concentration (mmol/litre)</a:t>
                      </a:r>
                      <a:endParaRPr sz="1400"/>
                    </a:p>
                  </a:txBody>
                  <a:tcPr marT="34300" marB="34300" marR="68600" marL="68600"/>
                </a:tc>
              </a:tr>
              <a:tr h="278125">
                <a:tc>
                  <a:txBody>
                    <a:bodyPr/>
                    <a:lstStyle/>
                    <a:p>
                      <a:pPr indent="0" lvl="0" marL="0" marR="0" rtl="0" algn="l">
                        <a:spcBef>
                          <a:spcPts val="0"/>
                        </a:spcBef>
                        <a:spcAft>
                          <a:spcPts val="0"/>
                        </a:spcAft>
                        <a:buNone/>
                      </a:pPr>
                      <a:r>
                        <a:rPr lang="en" sz="1400"/>
                        <a:t>D5 water</a:t>
                      </a:r>
                      <a:endParaRPr sz="1400"/>
                    </a:p>
                  </a:txBody>
                  <a:tcPr marT="34300" marB="34300" marR="68600" marL="68600"/>
                </a:tc>
                <a:tc>
                  <a:txBody>
                    <a:bodyPr/>
                    <a:lstStyle/>
                    <a:p>
                      <a:pPr indent="0" lvl="0" marL="0" marR="0" rtl="0" algn="l">
                        <a:spcBef>
                          <a:spcPts val="0"/>
                        </a:spcBef>
                        <a:spcAft>
                          <a:spcPts val="0"/>
                        </a:spcAft>
                        <a:buNone/>
                      </a:pPr>
                      <a:r>
                        <a:rPr lang="en" sz="1400"/>
                        <a:t>0</a:t>
                      </a:r>
                      <a:endParaRPr sz="1400"/>
                    </a:p>
                  </a:txBody>
                  <a:tcPr marT="34300" marB="34300" marR="68600" marL="68600"/>
                </a:tc>
              </a:tr>
              <a:tr h="278125">
                <a:tc>
                  <a:txBody>
                    <a:bodyPr/>
                    <a:lstStyle/>
                    <a:p>
                      <a:pPr indent="0" lvl="0" marL="0" marR="0" rtl="0" algn="l">
                        <a:spcBef>
                          <a:spcPts val="0"/>
                        </a:spcBef>
                        <a:spcAft>
                          <a:spcPts val="0"/>
                        </a:spcAft>
                        <a:buNone/>
                      </a:pPr>
                      <a:r>
                        <a:rPr lang="en" sz="1400"/>
                        <a:t>¼</a:t>
                      </a:r>
                      <a:r>
                        <a:rPr lang="en" sz="1400"/>
                        <a:t> </a:t>
                      </a:r>
                      <a:r>
                        <a:rPr lang="en" sz="1400"/>
                        <a:t>Normal saline</a:t>
                      </a:r>
                      <a:endParaRPr sz="1400"/>
                    </a:p>
                  </a:txBody>
                  <a:tcPr marT="34300" marB="34300" marR="68600" marL="68600"/>
                </a:tc>
                <a:tc>
                  <a:txBody>
                    <a:bodyPr/>
                    <a:lstStyle/>
                    <a:p>
                      <a:pPr indent="0" lvl="0" marL="0" marR="0" rtl="0" algn="l">
                        <a:spcBef>
                          <a:spcPts val="0"/>
                        </a:spcBef>
                        <a:spcAft>
                          <a:spcPts val="0"/>
                        </a:spcAft>
                        <a:buNone/>
                      </a:pPr>
                      <a:r>
                        <a:rPr lang="en" sz="1400"/>
                        <a:t>34</a:t>
                      </a:r>
                      <a:endParaRPr sz="1400"/>
                    </a:p>
                  </a:txBody>
                  <a:tcPr marT="34300" marB="34300" marR="68600" marL="68600"/>
                </a:tc>
              </a:tr>
              <a:tr h="278125">
                <a:tc>
                  <a:txBody>
                    <a:bodyPr/>
                    <a:lstStyle/>
                    <a:p>
                      <a:pPr indent="0" lvl="0" marL="0" marR="0" rtl="0" algn="l">
                        <a:spcBef>
                          <a:spcPts val="0"/>
                        </a:spcBef>
                        <a:spcAft>
                          <a:spcPts val="0"/>
                        </a:spcAft>
                        <a:buNone/>
                      </a:pPr>
                      <a:r>
                        <a:rPr lang="en" sz="1400"/>
                        <a:t>½</a:t>
                      </a:r>
                      <a:r>
                        <a:rPr lang="en" sz="1400"/>
                        <a:t> Normal saline</a:t>
                      </a:r>
                      <a:endParaRPr sz="1400"/>
                    </a:p>
                  </a:txBody>
                  <a:tcPr marT="34300" marB="34300" marR="68600" marL="68600"/>
                </a:tc>
                <a:tc>
                  <a:txBody>
                    <a:bodyPr/>
                    <a:lstStyle/>
                    <a:p>
                      <a:pPr indent="0" lvl="0" marL="0" marR="0" rtl="0" algn="l">
                        <a:spcBef>
                          <a:spcPts val="0"/>
                        </a:spcBef>
                        <a:spcAft>
                          <a:spcPts val="0"/>
                        </a:spcAft>
                        <a:buNone/>
                      </a:pPr>
                      <a:r>
                        <a:rPr lang="en" sz="1400"/>
                        <a:t>77</a:t>
                      </a:r>
                      <a:endParaRPr sz="1400"/>
                    </a:p>
                  </a:txBody>
                  <a:tcPr marT="34300" marB="34300" marR="68600" marL="68600"/>
                </a:tc>
              </a:tr>
              <a:tr h="278125">
                <a:tc>
                  <a:txBody>
                    <a:bodyPr/>
                    <a:lstStyle/>
                    <a:p>
                      <a:pPr indent="0" lvl="0" marL="0" rtl="0" algn="l">
                        <a:spcBef>
                          <a:spcPts val="0"/>
                        </a:spcBef>
                        <a:spcAft>
                          <a:spcPts val="0"/>
                        </a:spcAft>
                        <a:buClr>
                          <a:schemeClr val="dk1"/>
                        </a:buClr>
                        <a:buSzPts val="1100"/>
                        <a:buFont typeface="Arial"/>
                        <a:buNone/>
                      </a:pPr>
                      <a:r>
                        <a:rPr lang="en"/>
                        <a:t>Ringer’s lactate</a:t>
                      </a:r>
                      <a:endParaRPr/>
                    </a:p>
                    <a:p>
                      <a:pPr indent="0" lvl="0" marL="0" marR="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SzPts val="1100"/>
                        <a:buNone/>
                      </a:pPr>
                      <a:r>
                        <a:rPr lang="en"/>
                        <a:t>130</a:t>
                      </a:r>
                      <a:endParaRPr/>
                    </a:p>
                  </a:txBody>
                  <a:tcPr marT="34300" marB="34300" marR="68600" marL="68600"/>
                </a:tc>
              </a:tr>
              <a:tr h="278125">
                <a:tc>
                  <a:txBody>
                    <a:bodyPr/>
                    <a:lstStyle/>
                    <a:p>
                      <a:pPr indent="0" lvl="0" marL="0" rtl="0" algn="l">
                        <a:spcBef>
                          <a:spcPts val="0"/>
                        </a:spcBef>
                        <a:spcAft>
                          <a:spcPts val="0"/>
                        </a:spcAft>
                        <a:buClr>
                          <a:schemeClr val="dk1"/>
                        </a:buClr>
                        <a:buFont typeface="Arial"/>
                        <a:buNone/>
                      </a:pPr>
                      <a:r>
                        <a:rPr lang="en"/>
                        <a:t>Normal saline </a:t>
                      </a:r>
                      <a:endParaRPr/>
                    </a:p>
                    <a:p>
                      <a:pPr indent="0" lvl="0" marL="0" marR="0" rtl="0" algn="l">
                        <a:spcBef>
                          <a:spcPts val="0"/>
                        </a:spcBef>
                        <a:spcAft>
                          <a:spcPts val="0"/>
                        </a:spcAft>
                        <a:buNone/>
                      </a:pPr>
                      <a:r>
                        <a:t/>
                      </a:r>
                      <a:endParaRPr sz="1400"/>
                    </a:p>
                  </a:txBody>
                  <a:tcPr marT="34300" marB="34300" marR="68600" marL="68600"/>
                </a:tc>
                <a:tc>
                  <a:txBody>
                    <a:bodyPr/>
                    <a:lstStyle/>
                    <a:p>
                      <a:pPr indent="0" lvl="0" marL="0" rtl="0" algn="l">
                        <a:spcBef>
                          <a:spcPts val="0"/>
                        </a:spcBef>
                        <a:spcAft>
                          <a:spcPts val="0"/>
                        </a:spcAft>
                        <a:buClr>
                          <a:schemeClr val="dk1"/>
                        </a:buClr>
                        <a:buFont typeface="Arial"/>
                        <a:buNone/>
                      </a:pPr>
                      <a:r>
                        <a:rPr lang="en"/>
                        <a:t>154</a:t>
                      </a:r>
                      <a:endParaRPr/>
                    </a:p>
                    <a:p>
                      <a:pPr indent="0" lvl="0" marL="0" marR="0" rtl="0" algn="l">
                        <a:spcBef>
                          <a:spcPts val="0"/>
                        </a:spcBef>
                        <a:spcAft>
                          <a:spcPts val="0"/>
                        </a:spcAft>
                        <a:buNone/>
                      </a:pPr>
                      <a:r>
                        <a:t/>
                      </a:r>
                      <a:endParaRPr sz="1400"/>
                    </a:p>
                  </a:txBody>
                  <a:tcPr marT="34300" marB="34300" marR="68600" marL="6860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2"/>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Free water replacement</a:t>
            </a:r>
            <a:endParaRPr/>
          </a:p>
        </p:txBody>
      </p:sp>
      <p:sp>
        <p:nvSpPr>
          <p:cNvPr id="292" name="Google Shape;292;p42"/>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Char char="🠶"/>
            </a:pPr>
            <a:r>
              <a:rPr lang="en"/>
              <a:t>In stable patients with chronic hypernatremia, increased enteral free water may be sufficient to correct free water deficit</a:t>
            </a:r>
            <a:endParaRPr/>
          </a:p>
          <a:p>
            <a:pPr indent="-254000" lvl="0" marL="254000" rtl="0" algn="l">
              <a:spcBef>
                <a:spcPts val="800"/>
              </a:spcBef>
              <a:spcAft>
                <a:spcPts val="0"/>
              </a:spcAft>
              <a:buSzPts val="1400"/>
              <a:buChar char="🠶"/>
            </a:pPr>
            <a:r>
              <a:rPr lang="en"/>
              <a:t>Most patients, however require parenteral free water replacement with goal</a:t>
            </a:r>
            <a:endParaRPr/>
          </a:p>
          <a:p>
            <a:pPr indent="-254000" lvl="0" marL="254000" rtl="0" algn="l">
              <a:spcBef>
                <a:spcPts val="800"/>
              </a:spcBef>
              <a:spcAft>
                <a:spcPts val="0"/>
              </a:spcAft>
              <a:buSzPts val="1400"/>
              <a:buFont typeface="Arial"/>
              <a:buChar char="•"/>
            </a:pPr>
            <a:r>
              <a:rPr lang="en"/>
              <a:t>Half of free water deficit in the first 24 hrs</a:t>
            </a:r>
            <a:endParaRPr/>
          </a:p>
          <a:p>
            <a:pPr indent="-254000" lvl="0" marL="254000" rtl="0" algn="l">
              <a:spcBef>
                <a:spcPts val="800"/>
              </a:spcBef>
              <a:spcAft>
                <a:spcPts val="0"/>
              </a:spcAft>
              <a:buSzPts val="1400"/>
              <a:buFont typeface="Arial"/>
              <a:buChar char="•"/>
            </a:pPr>
            <a:r>
              <a:rPr lang="en"/>
              <a:t>Remaining free water deficit over next 48 hrs</a:t>
            </a:r>
            <a:endParaRPr/>
          </a:p>
          <a:p>
            <a:pPr indent="-165100" lvl="0" marL="254000" rtl="0" algn="l">
              <a:spcBef>
                <a:spcPts val="800"/>
              </a:spcBef>
              <a:spcAft>
                <a:spcPts val="0"/>
              </a:spcAft>
              <a:buSzPts val="1400"/>
              <a:buFont typeface="Arial"/>
              <a:buNone/>
            </a:pPr>
            <a:r>
              <a:t/>
            </a:r>
            <a:endParaRPr/>
          </a:p>
        </p:txBody>
      </p:sp>
      <p:sp>
        <p:nvSpPr>
          <p:cNvPr id="293" name="Google Shape;293;p42"/>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3"/>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latin typeface="Arial"/>
                <a:ea typeface="Arial"/>
                <a:cs typeface="Arial"/>
                <a:sym typeface="Arial"/>
              </a:rPr>
              <a:t>Questions</a:t>
            </a:r>
            <a:endParaRPr>
              <a:latin typeface="Arial"/>
              <a:ea typeface="Arial"/>
              <a:cs typeface="Arial"/>
              <a:sym typeface="Arial"/>
            </a:endParaRPr>
          </a:p>
        </p:txBody>
      </p:sp>
      <p:sp>
        <p:nvSpPr>
          <p:cNvPr id="299" name="Google Shape;299;p43"/>
          <p:cNvSpPr txBox="1"/>
          <p:nvPr>
            <p:ph idx="1" type="body"/>
          </p:nvPr>
        </p:nvSpPr>
        <p:spPr>
          <a:xfrm>
            <a:off x="656023" y="1490300"/>
            <a:ext cx="7972500" cy="2833200"/>
          </a:xfrm>
          <a:prstGeom prst="rect">
            <a:avLst/>
          </a:prstGeom>
        </p:spPr>
        <p:txBody>
          <a:bodyPr anchorCtr="0" anchor="t" bIns="34275" lIns="68575" spcFirstLastPara="1" rIns="68575" wrap="square" tIns="34275">
            <a:normAutofit/>
          </a:bodyPr>
          <a:lstStyle/>
          <a:p>
            <a:pPr indent="-342900" lvl="0" marL="457200" rtl="0" algn="l">
              <a:spcBef>
                <a:spcPts val="0"/>
              </a:spcBef>
              <a:spcAft>
                <a:spcPts val="0"/>
              </a:spcAft>
              <a:buSzPts val="1800"/>
              <a:buFont typeface="Arial"/>
              <a:buAutoNum type="arabicPeriod"/>
            </a:pPr>
            <a:r>
              <a:rPr lang="en" sz="1800">
                <a:latin typeface="Arial"/>
                <a:ea typeface="Arial"/>
                <a:cs typeface="Arial"/>
                <a:sym typeface="Arial"/>
              </a:rPr>
              <a:t>Calculate the free water deficit for a male patient with hypernatremia with serum sodium of 160mmol/L. (Ideal sodium is 140mmol/L)</a:t>
            </a:r>
            <a:endParaRPr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342900" lvl="0" marL="457200" rtl="0" algn="l">
              <a:spcBef>
                <a:spcPts val="0"/>
              </a:spcBef>
              <a:spcAft>
                <a:spcPts val="0"/>
              </a:spcAft>
              <a:buSzPts val="1800"/>
              <a:buFont typeface="Arial"/>
              <a:buAutoNum type="arabicPeriod"/>
            </a:pPr>
            <a:r>
              <a:rPr lang="en" sz="1800">
                <a:latin typeface="Arial"/>
                <a:ea typeface="Arial"/>
                <a:cs typeface="Arial"/>
                <a:sym typeface="Arial"/>
              </a:rPr>
              <a:t>What should be the volume of 5% dextrose needed to correct the serum sodium to 140 mmol/L?</a:t>
            </a:r>
            <a:endParaRPr sz="18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4"/>
          <p:cNvSpPr txBox="1"/>
          <p:nvPr>
            <p:ph type="title"/>
          </p:nvPr>
        </p:nvSpPr>
        <p:spPr>
          <a:xfrm>
            <a:off x="1944700" y="468078"/>
            <a:ext cx="6683700" cy="6009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Other recommendations</a:t>
            </a:r>
            <a:endParaRPr/>
          </a:p>
        </p:txBody>
      </p:sp>
      <p:sp>
        <p:nvSpPr>
          <p:cNvPr id="305" name="Google Shape;305;p44"/>
          <p:cNvSpPr txBox="1"/>
          <p:nvPr>
            <p:ph idx="1" type="body"/>
          </p:nvPr>
        </p:nvSpPr>
        <p:spPr>
          <a:xfrm>
            <a:off x="1224200" y="1260750"/>
            <a:ext cx="7404300" cy="36519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200">
                <a:solidFill>
                  <a:srgbClr val="2A2A2A"/>
                </a:solidFill>
                <a:latin typeface="Arial"/>
                <a:ea typeface="Arial"/>
                <a:cs typeface="Arial"/>
                <a:sym typeface="Arial"/>
              </a:rPr>
              <a:t>If hypernatremia is accompanied by hyperglycemia with diabetes,  when using a glucose-containing replacement fluid, the appropriate use of insulin will help during correction</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lang="en" sz="1200">
                <a:solidFill>
                  <a:srgbClr val="2A2A2A"/>
                </a:solidFill>
                <a:latin typeface="Arial"/>
                <a:ea typeface="Arial"/>
                <a:cs typeface="Arial"/>
                <a:sym typeface="Arial"/>
              </a:rPr>
              <a:t>In hypervolemic and hypernatremic patients who have an impaired renal excretion of sodium and potassium , an addition of a loop diuretic to free water boluses increases renal sodium excretion.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lang="en" sz="1200">
                <a:solidFill>
                  <a:srgbClr val="2A2A2A"/>
                </a:solidFill>
                <a:latin typeface="Arial"/>
                <a:ea typeface="Arial"/>
                <a:cs typeface="Arial"/>
                <a:sym typeface="Arial"/>
              </a:rPr>
              <a:t>Fluid loss during loop diuretic therapy must be restored with the administration of fluid that is hypotonic to the urine</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lang="en" sz="1200">
                <a:solidFill>
                  <a:srgbClr val="2A2A2A"/>
                </a:solidFill>
                <a:latin typeface="Arial"/>
                <a:ea typeface="Arial"/>
                <a:cs typeface="Arial"/>
                <a:sym typeface="Arial"/>
              </a:rPr>
              <a:t>Once hypernatremia is corrected, treat the underlying cause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lang="en" sz="1200">
                <a:solidFill>
                  <a:srgbClr val="2A2A2A"/>
                </a:solidFill>
                <a:latin typeface="Arial"/>
                <a:ea typeface="Arial"/>
                <a:cs typeface="Arial"/>
                <a:sym typeface="Arial"/>
              </a:rPr>
              <a:t>Such efforts may include free access to water and better control of diabetes mellitus.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200">
                <a:solidFill>
                  <a:srgbClr val="2A2A2A"/>
                </a:solidFill>
                <a:latin typeface="Arial"/>
                <a:ea typeface="Arial"/>
                <a:cs typeface="Arial"/>
                <a:sym typeface="Arial"/>
              </a:rPr>
              <a:t>Correction of hypokalemia and hypercalcemia as etiologies for nephrogenic diabetes insipidus may be required. Vasopressin (AVP, DDAVP) should be used for the treatment of central diabetes insipidus. </a:t>
            </a:r>
            <a:endParaRPr sz="1200">
              <a:solidFill>
                <a:srgbClr val="2A2A2A"/>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5"/>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Hyponatremia</a:t>
            </a:r>
            <a:endParaRPr/>
          </a:p>
        </p:txBody>
      </p:sp>
      <p:sp>
        <p:nvSpPr>
          <p:cNvPr id="311" name="Google Shape;311;p45"/>
          <p:cNvSpPr txBox="1"/>
          <p:nvPr>
            <p:ph idx="1" type="body"/>
          </p:nvPr>
        </p:nvSpPr>
        <p:spPr>
          <a:xfrm>
            <a:off x="1088049" y="1600200"/>
            <a:ext cx="7540500" cy="2833200"/>
          </a:xfrm>
          <a:prstGeom prst="rect">
            <a:avLst/>
          </a:prstGeom>
          <a:noFill/>
          <a:ln>
            <a:noFill/>
          </a:ln>
        </p:spPr>
        <p:txBody>
          <a:bodyPr anchorCtr="0" anchor="t" bIns="34275" lIns="68575" spcFirstLastPara="1" rIns="68575" wrap="square" tIns="34275">
            <a:normAutofit/>
          </a:bodyPr>
          <a:lstStyle/>
          <a:p>
            <a:pPr indent="-317500" lvl="0" marL="457200" rtl="0" algn="l">
              <a:spcBef>
                <a:spcPts val="0"/>
              </a:spcBef>
              <a:spcAft>
                <a:spcPts val="0"/>
              </a:spcAft>
              <a:buSzPts val="1400"/>
              <a:buFont typeface="Arial"/>
              <a:buChar char="●"/>
            </a:pPr>
            <a:r>
              <a:rPr lang="en">
                <a:latin typeface="Arial"/>
                <a:ea typeface="Arial"/>
                <a:cs typeface="Arial"/>
                <a:sym typeface="Arial"/>
              </a:rPr>
              <a:t>Serum sodium concentration &lt;135 meq/litre</a:t>
            </a:r>
            <a:endParaRPr>
              <a:latin typeface="Arial"/>
              <a:ea typeface="Arial"/>
              <a:cs typeface="Arial"/>
              <a:sym typeface="Arial"/>
            </a:endParaRPr>
          </a:p>
          <a:p>
            <a:pPr indent="-317500" lvl="0" marL="457200" rtl="0" algn="l">
              <a:spcBef>
                <a:spcPts val="0"/>
              </a:spcBef>
              <a:spcAft>
                <a:spcPts val="0"/>
              </a:spcAft>
              <a:buSzPts val="1400"/>
              <a:buFont typeface="Arial"/>
              <a:buChar char="●"/>
            </a:pPr>
            <a:r>
              <a:rPr lang="en">
                <a:latin typeface="Arial"/>
                <a:ea typeface="Arial"/>
                <a:cs typeface="Arial"/>
                <a:sym typeface="Arial"/>
              </a:rPr>
              <a:t>Most common electrolyte </a:t>
            </a:r>
            <a:r>
              <a:rPr lang="en">
                <a:latin typeface="Arial"/>
                <a:ea typeface="Arial"/>
                <a:cs typeface="Arial"/>
                <a:sym typeface="Arial"/>
              </a:rPr>
              <a:t>abnormality (Prevalence in ICU → 34.3%)</a:t>
            </a:r>
            <a:endParaRPr>
              <a:latin typeface="Arial"/>
              <a:ea typeface="Arial"/>
              <a:cs typeface="Arial"/>
              <a:sym typeface="Arial"/>
            </a:endParaRPr>
          </a:p>
          <a:p>
            <a:pPr indent="-317500" lvl="0" marL="800100" rtl="0" algn="l">
              <a:lnSpc>
                <a:spcPct val="115000"/>
              </a:lnSpc>
              <a:spcBef>
                <a:spcPts val="0"/>
              </a:spcBef>
              <a:spcAft>
                <a:spcPts val="0"/>
              </a:spcAft>
              <a:buClr>
                <a:srgbClr val="2A2A2A"/>
              </a:buClr>
              <a:buSzPts val="1400"/>
              <a:buFont typeface="Arial"/>
              <a:buChar char="●"/>
            </a:pPr>
            <a:r>
              <a:rPr lang="en">
                <a:solidFill>
                  <a:srgbClr val="2A2A2A"/>
                </a:solidFill>
                <a:latin typeface="Arial"/>
                <a:ea typeface="Arial"/>
                <a:cs typeface="Arial"/>
                <a:sym typeface="Arial"/>
              </a:rPr>
              <a:t>Mild: 130-134 mmol/L</a:t>
            </a:r>
            <a:endParaRPr>
              <a:solidFill>
                <a:srgbClr val="2A2A2A"/>
              </a:solidFill>
              <a:latin typeface="Arial"/>
              <a:ea typeface="Arial"/>
              <a:cs typeface="Arial"/>
              <a:sym typeface="Arial"/>
            </a:endParaRPr>
          </a:p>
          <a:p>
            <a:pPr indent="-317500" lvl="0" marL="800100" rtl="0" algn="l">
              <a:lnSpc>
                <a:spcPct val="115000"/>
              </a:lnSpc>
              <a:spcBef>
                <a:spcPts val="0"/>
              </a:spcBef>
              <a:spcAft>
                <a:spcPts val="0"/>
              </a:spcAft>
              <a:buClr>
                <a:srgbClr val="2A2A2A"/>
              </a:buClr>
              <a:buSzPts val="1400"/>
              <a:buFont typeface="Arial"/>
              <a:buChar char="●"/>
            </a:pPr>
            <a:r>
              <a:rPr lang="en">
                <a:solidFill>
                  <a:srgbClr val="2A2A2A"/>
                </a:solidFill>
                <a:latin typeface="Arial"/>
                <a:ea typeface="Arial"/>
                <a:cs typeface="Arial"/>
                <a:sym typeface="Arial"/>
              </a:rPr>
              <a:t>Moderate: 125-129 mmol/L</a:t>
            </a:r>
            <a:endParaRPr>
              <a:solidFill>
                <a:srgbClr val="2A2A2A"/>
              </a:solidFill>
              <a:latin typeface="Arial"/>
              <a:ea typeface="Arial"/>
              <a:cs typeface="Arial"/>
              <a:sym typeface="Arial"/>
            </a:endParaRPr>
          </a:p>
          <a:p>
            <a:pPr indent="-317500" lvl="0" marL="800100" rtl="0" algn="l">
              <a:lnSpc>
                <a:spcPct val="115000"/>
              </a:lnSpc>
              <a:spcBef>
                <a:spcPts val="0"/>
              </a:spcBef>
              <a:spcAft>
                <a:spcPts val="0"/>
              </a:spcAft>
              <a:buClr>
                <a:srgbClr val="2A2A2A"/>
              </a:buClr>
              <a:buSzPts val="1400"/>
              <a:buFont typeface="Arial"/>
              <a:buChar char="●"/>
            </a:pPr>
            <a:r>
              <a:rPr lang="en">
                <a:solidFill>
                  <a:srgbClr val="2A2A2A"/>
                </a:solidFill>
                <a:latin typeface="Arial"/>
                <a:ea typeface="Arial"/>
                <a:cs typeface="Arial"/>
                <a:sym typeface="Arial"/>
              </a:rPr>
              <a:t>Profound or severe: &lt; 125 mmol/L</a:t>
            </a:r>
            <a:endParaRPr>
              <a:solidFill>
                <a:srgbClr val="2A2A2A"/>
              </a:solidFill>
              <a:latin typeface="Arial"/>
              <a:ea typeface="Arial"/>
              <a:cs typeface="Arial"/>
              <a:sym typeface="Arial"/>
            </a:endParaRPr>
          </a:p>
          <a:p>
            <a:pPr indent="-298450" lvl="0" marL="457200" rtl="0" algn="l">
              <a:lnSpc>
                <a:spcPct val="115000"/>
              </a:lnSpc>
              <a:spcBef>
                <a:spcPts val="0"/>
              </a:spcBef>
              <a:spcAft>
                <a:spcPts val="0"/>
              </a:spcAft>
              <a:buClr>
                <a:srgbClr val="2A2A2A"/>
              </a:buClr>
              <a:buSzPts val="1100"/>
              <a:buFont typeface="Arial"/>
              <a:buChar char="●"/>
            </a:pPr>
            <a:r>
              <a:rPr lang="en">
                <a:solidFill>
                  <a:srgbClr val="2A2A2A"/>
                </a:solidFill>
                <a:latin typeface="Arial"/>
                <a:ea typeface="Arial"/>
                <a:cs typeface="Arial"/>
                <a:sym typeface="Arial"/>
              </a:rPr>
              <a:t>Hypo-osmolality (serum osmolality &lt; 275 mOsm/kg) always indicates excess total body water relative to body solutes</a:t>
            </a:r>
            <a:endParaRPr>
              <a:solidFill>
                <a:srgbClr val="2A2A2A"/>
              </a:solidFill>
              <a:latin typeface="Arial"/>
              <a:ea typeface="Arial"/>
              <a:cs typeface="Arial"/>
              <a:sym typeface="Arial"/>
            </a:endParaRPr>
          </a:p>
          <a:p>
            <a:pPr indent="-298450" lvl="0" marL="457200" rtl="0" algn="l">
              <a:spcBef>
                <a:spcPts val="0"/>
              </a:spcBef>
              <a:spcAft>
                <a:spcPts val="0"/>
              </a:spcAft>
              <a:buClr>
                <a:srgbClr val="2A2A2A"/>
              </a:buClr>
              <a:buSzPts val="1100"/>
              <a:buFont typeface="Arial"/>
              <a:buChar char="●"/>
            </a:pPr>
            <a:r>
              <a:rPr lang="en">
                <a:solidFill>
                  <a:srgbClr val="2A2A2A"/>
                </a:solidFill>
                <a:latin typeface="Arial"/>
                <a:ea typeface="Arial"/>
                <a:cs typeface="Arial"/>
                <a:sym typeface="Arial"/>
              </a:rPr>
              <a:t>Solute depletion, solute dilution, or a combination of both</a:t>
            </a:r>
            <a:endParaRPr>
              <a:solidFill>
                <a:srgbClr val="2A2A2A"/>
              </a:solidFill>
              <a:latin typeface="Arial"/>
              <a:ea typeface="Arial"/>
              <a:cs typeface="Arial"/>
              <a:sym typeface="Arial"/>
            </a:endParaRPr>
          </a:p>
          <a:p>
            <a:pPr indent="0" lvl="0" marL="457200" rtl="0" algn="l">
              <a:spcBef>
                <a:spcPts val="0"/>
              </a:spcBef>
              <a:spcAft>
                <a:spcPts val="0"/>
              </a:spcAft>
              <a:buNone/>
            </a:pPr>
            <a:r>
              <a:t/>
            </a:r>
            <a:endParaRPr>
              <a:solidFill>
                <a:srgbClr val="2A2A2A"/>
              </a:solidFill>
              <a:latin typeface="Arial"/>
              <a:ea typeface="Arial"/>
              <a:cs typeface="Arial"/>
              <a:sym typeface="Arial"/>
            </a:endParaRPr>
          </a:p>
        </p:txBody>
      </p:sp>
      <p:sp>
        <p:nvSpPr>
          <p:cNvPr id="312" name="Google Shape;312;p45"/>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46"/>
          <p:cNvPicPr preferRelativeResize="0"/>
          <p:nvPr/>
        </p:nvPicPr>
        <p:blipFill>
          <a:blip r:embed="rId3">
            <a:alphaModFix/>
          </a:blip>
          <a:stretch>
            <a:fillRect/>
          </a:stretch>
        </p:blipFill>
        <p:spPr>
          <a:xfrm>
            <a:off x="1210675" y="590850"/>
            <a:ext cx="7849824" cy="3961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7"/>
          <p:cNvSpPr txBox="1"/>
          <p:nvPr>
            <p:ph idx="1" type="body"/>
          </p:nvPr>
        </p:nvSpPr>
        <p:spPr>
          <a:xfrm>
            <a:off x="1208950" y="703375"/>
            <a:ext cx="7463700" cy="4110300"/>
          </a:xfrm>
          <a:prstGeom prst="rect">
            <a:avLst/>
          </a:prstGeom>
        </p:spPr>
        <p:txBody>
          <a:bodyPr anchorCtr="0" anchor="t" bIns="34275" lIns="68575" spcFirstLastPara="1" rIns="68575" wrap="square" tIns="34275">
            <a:normAutofit/>
          </a:bodyPr>
          <a:lstStyle/>
          <a:p>
            <a:pPr indent="-323850" lvl="0" marL="457200" rtl="0" algn="l">
              <a:lnSpc>
                <a:spcPct val="115000"/>
              </a:lnSpc>
              <a:spcBef>
                <a:spcPts val="0"/>
              </a:spcBef>
              <a:spcAft>
                <a:spcPts val="0"/>
              </a:spcAft>
              <a:buClr>
                <a:srgbClr val="2A2A2A"/>
              </a:buClr>
              <a:buSzPts val="1500"/>
              <a:buFont typeface="Arial"/>
              <a:buChar char="●"/>
            </a:pPr>
            <a:r>
              <a:rPr lang="en" sz="1500">
                <a:solidFill>
                  <a:srgbClr val="2A2A2A"/>
                </a:solidFill>
                <a:latin typeface="Arial"/>
                <a:ea typeface="Arial"/>
                <a:cs typeface="Arial"/>
                <a:sym typeface="Arial"/>
              </a:rPr>
              <a:t>When there is an acute drop in the serum osmolality, neuronal cell swelling occurs due to the water shift from the extracellular space to the intracellular space (ie, Starling forces). </a:t>
            </a:r>
            <a:endParaRPr sz="1500">
              <a:solidFill>
                <a:srgbClr val="2A2A2A"/>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500">
              <a:solidFill>
                <a:srgbClr val="2A2A2A"/>
              </a:solidFill>
              <a:latin typeface="Arial"/>
              <a:ea typeface="Arial"/>
              <a:cs typeface="Arial"/>
              <a:sym typeface="Arial"/>
            </a:endParaRPr>
          </a:p>
          <a:p>
            <a:pPr indent="-323850" lvl="0" marL="457200" rtl="0" algn="l">
              <a:lnSpc>
                <a:spcPct val="115000"/>
              </a:lnSpc>
              <a:spcBef>
                <a:spcPts val="0"/>
              </a:spcBef>
              <a:spcAft>
                <a:spcPts val="0"/>
              </a:spcAft>
              <a:buClr>
                <a:srgbClr val="2A2A2A"/>
              </a:buClr>
              <a:buSzPts val="1500"/>
              <a:buFont typeface="Arial"/>
              <a:buChar char="●"/>
            </a:pPr>
            <a:r>
              <a:rPr lang="en" sz="1500">
                <a:solidFill>
                  <a:srgbClr val="2A2A2A"/>
                </a:solidFill>
                <a:latin typeface="Arial"/>
                <a:ea typeface="Arial"/>
                <a:cs typeface="Arial"/>
                <a:sym typeface="Arial"/>
              </a:rPr>
              <a:t>Swelling of the brain cells elicits the following two osmoregulatory responses:</a:t>
            </a:r>
            <a:endParaRPr sz="1500">
              <a:solidFill>
                <a:srgbClr val="2A2A2A"/>
              </a:solidFill>
              <a:latin typeface="Arial"/>
              <a:ea typeface="Arial"/>
              <a:cs typeface="Arial"/>
              <a:sym typeface="Arial"/>
            </a:endParaRPr>
          </a:p>
          <a:p>
            <a:pPr indent="-323850" lvl="0" marL="800100" rtl="0" algn="l">
              <a:lnSpc>
                <a:spcPct val="115000"/>
              </a:lnSpc>
              <a:spcBef>
                <a:spcPts val="0"/>
              </a:spcBef>
              <a:spcAft>
                <a:spcPts val="0"/>
              </a:spcAft>
              <a:buClr>
                <a:srgbClr val="2A2A2A"/>
              </a:buClr>
              <a:buSzPts val="1500"/>
              <a:buFont typeface="Arial"/>
              <a:buChar char="●"/>
            </a:pPr>
            <a:r>
              <a:rPr lang="en" sz="1500">
                <a:solidFill>
                  <a:srgbClr val="2A2A2A"/>
                </a:solidFill>
                <a:latin typeface="Arial"/>
                <a:ea typeface="Arial"/>
                <a:cs typeface="Arial"/>
                <a:sym typeface="Arial"/>
              </a:rPr>
              <a:t>It inhibits both arginine vasopressin secretion from neurons in the hypothalamus and hypothalamic thirst center. This leads to excess water elimination as dilute urine.</a:t>
            </a:r>
            <a:endParaRPr sz="1500">
              <a:solidFill>
                <a:srgbClr val="2A2A2A"/>
              </a:solidFill>
              <a:latin typeface="Arial"/>
              <a:ea typeface="Arial"/>
              <a:cs typeface="Arial"/>
              <a:sym typeface="Arial"/>
            </a:endParaRPr>
          </a:p>
          <a:p>
            <a:pPr indent="-323850" lvl="0" marL="800100" rtl="0" algn="l">
              <a:lnSpc>
                <a:spcPct val="115000"/>
              </a:lnSpc>
              <a:spcBef>
                <a:spcPts val="0"/>
              </a:spcBef>
              <a:spcAft>
                <a:spcPts val="0"/>
              </a:spcAft>
              <a:buClr>
                <a:srgbClr val="2A2A2A"/>
              </a:buClr>
              <a:buSzPts val="1500"/>
              <a:buFont typeface="Arial"/>
              <a:buChar char="●"/>
            </a:pPr>
            <a:r>
              <a:rPr lang="en" sz="1500">
                <a:solidFill>
                  <a:srgbClr val="2A2A2A"/>
                </a:solidFill>
                <a:latin typeface="Arial"/>
                <a:ea typeface="Arial"/>
                <a:cs typeface="Arial"/>
                <a:sym typeface="Arial"/>
              </a:rPr>
              <a:t>There is an immediate cellular adaptation with loss of electrolytes, and over the next few days, a more gradual loss of organic intracellular osmolytes</a:t>
            </a:r>
            <a:endParaRPr sz="1500">
              <a:solidFill>
                <a:srgbClr val="2A2A2A"/>
              </a:solidFill>
              <a:latin typeface="Arial"/>
              <a:ea typeface="Arial"/>
              <a:cs typeface="Arial"/>
              <a:sym typeface="Arial"/>
            </a:endParaRPr>
          </a:p>
          <a:p>
            <a:pPr indent="0" lvl="0" marL="457200" rtl="0" algn="l">
              <a:lnSpc>
                <a:spcPct val="115000"/>
              </a:lnSpc>
              <a:spcBef>
                <a:spcPts val="0"/>
              </a:spcBef>
              <a:spcAft>
                <a:spcPts val="0"/>
              </a:spcAft>
              <a:buNone/>
            </a:pPr>
            <a:r>
              <a:t/>
            </a:r>
            <a:endParaRPr sz="1500">
              <a:solidFill>
                <a:srgbClr val="2A2A2A"/>
              </a:solidFill>
              <a:latin typeface="Arial"/>
              <a:ea typeface="Arial"/>
              <a:cs typeface="Arial"/>
              <a:sym typeface="Arial"/>
            </a:endParaRPr>
          </a:p>
          <a:p>
            <a:pPr indent="0" lvl="0" marL="0" rtl="0" algn="l">
              <a:spcBef>
                <a:spcPts val="800"/>
              </a:spcBef>
              <a:spcAft>
                <a:spcPts val="0"/>
              </a:spcAft>
              <a:buNone/>
            </a:pPr>
            <a:r>
              <a:t/>
            </a:r>
            <a:endParaRPr sz="15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8"/>
          <p:cNvSpPr txBox="1"/>
          <p:nvPr>
            <p:ph idx="12" type="sldNum"/>
          </p:nvPr>
        </p:nvSpPr>
        <p:spPr>
          <a:xfrm>
            <a:off x="398859" y="590837"/>
            <a:ext cx="5847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800"/>
              <a:t>‹#›</a:t>
            </a:fld>
            <a:endParaRPr sz="800"/>
          </a:p>
        </p:txBody>
      </p:sp>
      <p:graphicFrame>
        <p:nvGraphicFramePr>
          <p:cNvPr id="328" name="Google Shape;328;p48"/>
          <p:cNvGraphicFramePr/>
          <p:nvPr/>
        </p:nvGraphicFramePr>
        <p:xfrm>
          <a:off x="1183300" y="131797"/>
          <a:ext cx="3000000" cy="3000000"/>
        </p:xfrm>
        <a:graphic>
          <a:graphicData uri="http://schemas.openxmlformats.org/drawingml/2006/table">
            <a:tbl>
              <a:tblPr bandRow="1" firstRow="1">
                <a:noFill/>
                <a:tableStyleId>{374F6990-BEB0-4B19-B02A-91DDFC53F506}</a:tableStyleId>
              </a:tblPr>
              <a:tblGrid>
                <a:gridCol w="2451450"/>
                <a:gridCol w="2451450"/>
                <a:gridCol w="2451450"/>
              </a:tblGrid>
              <a:tr h="202650">
                <a:tc>
                  <a:txBody>
                    <a:bodyPr/>
                    <a:lstStyle/>
                    <a:p>
                      <a:pPr indent="0" lvl="0" marL="0" marR="0" rtl="0" algn="l">
                        <a:spcBef>
                          <a:spcPts val="0"/>
                        </a:spcBef>
                        <a:spcAft>
                          <a:spcPts val="0"/>
                        </a:spcAft>
                        <a:buNone/>
                      </a:pPr>
                      <a:r>
                        <a:rPr lang="en" sz="800"/>
                        <a:t>Euvolemic</a:t>
                      </a:r>
                      <a:endParaRPr sz="800"/>
                    </a:p>
                  </a:txBody>
                  <a:tcPr marT="34300" marB="34300" marR="68600" marL="68600"/>
                </a:tc>
                <a:tc>
                  <a:txBody>
                    <a:bodyPr/>
                    <a:lstStyle/>
                    <a:p>
                      <a:pPr indent="0" lvl="0" marL="0" marR="0" rtl="0" algn="l">
                        <a:spcBef>
                          <a:spcPts val="0"/>
                        </a:spcBef>
                        <a:spcAft>
                          <a:spcPts val="0"/>
                        </a:spcAft>
                        <a:buNone/>
                      </a:pPr>
                      <a:r>
                        <a:rPr lang="en" sz="800"/>
                        <a:t>Hypovolemic</a:t>
                      </a:r>
                      <a:endParaRPr sz="800"/>
                    </a:p>
                  </a:txBody>
                  <a:tcPr marT="34300" marB="34300" marR="68600" marL="68600"/>
                </a:tc>
                <a:tc>
                  <a:txBody>
                    <a:bodyPr/>
                    <a:lstStyle/>
                    <a:p>
                      <a:pPr indent="0" lvl="0" marL="0" marR="0" rtl="0" algn="l">
                        <a:spcBef>
                          <a:spcPts val="0"/>
                        </a:spcBef>
                        <a:spcAft>
                          <a:spcPts val="0"/>
                        </a:spcAft>
                        <a:buNone/>
                      </a:pPr>
                      <a:r>
                        <a:rPr lang="en" sz="800"/>
                        <a:t>Hypervolemic</a:t>
                      </a:r>
                      <a:endParaRPr sz="800"/>
                    </a:p>
                  </a:txBody>
                  <a:tcPr marT="34300" marB="34300" marR="68600" marL="68600"/>
                </a:tc>
              </a:tr>
              <a:tr h="202650">
                <a:tc>
                  <a:txBody>
                    <a:bodyPr/>
                    <a:lstStyle/>
                    <a:p>
                      <a:pPr indent="0" lvl="0" marL="0" rtl="0" algn="l">
                        <a:spcBef>
                          <a:spcPts val="0"/>
                        </a:spcBef>
                        <a:spcAft>
                          <a:spcPts val="0"/>
                        </a:spcAft>
                        <a:buNone/>
                      </a:pPr>
                      <a:r>
                        <a:rPr b="1" lang="en" sz="800" u="sng"/>
                        <a:t>Low urinary sodium</a:t>
                      </a:r>
                      <a:endParaRPr b="1" sz="800" u="sng"/>
                    </a:p>
                  </a:txBody>
                  <a:tcPr marT="34300" marB="34300" marR="68600" marL="68600"/>
                </a:tc>
                <a:tc>
                  <a:txBody>
                    <a:bodyPr/>
                    <a:lstStyle/>
                    <a:p>
                      <a:pPr indent="0" lvl="0" marL="0" marR="0" rtl="0" algn="l">
                        <a:spcBef>
                          <a:spcPts val="0"/>
                        </a:spcBef>
                        <a:spcAft>
                          <a:spcPts val="0"/>
                        </a:spcAft>
                        <a:buNone/>
                      </a:pPr>
                      <a:r>
                        <a:rPr b="1" lang="en" sz="800" u="sng"/>
                        <a:t>Low urinary sodium</a:t>
                      </a:r>
                      <a:endParaRPr b="1" sz="800" u="sng"/>
                    </a:p>
                  </a:txBody>
                  <a:tcPr marT="34300" marB="34300" marR="68600" marL="68600"/>
                </a:tc>
                <a:tc>
                  <a:txBody>
                    <a:bodyPr/>
                    <a:lstStyle/>
                    <a:p>
                      <a:pPr indent="0" lvl="0" marL="0" marR="0" rtl="0" algn="l">
                        <a:spcBef>
                          <a:spcPts val="0"/>
                        </a:spcBef>
                        <a:spcAft>
                          <a:spcPts val="0"/>
                        </a:spcAft>
                        <a:buNone/>
                      </a:pPr>
                      <a:r>
                        <a:rPr b="1" lang="en" sz="800" u="sng"/>
                        <a:t>Low urinary sodium</a:t>
                      </a:r>
                      <a:endParaRPr b="1" sz="800" u="sng"/>
                    </a:p>
                  </a:txBody>
                  <a:tcPr marT="34300" marB="34300" marR="68600" marL="68600"/>
                </a:tc>
              </a:tr>
              <a:tr h="389225">
                <a:tc>
                  <a:txBody>
                    <a:bodyPr/>
                    <a:lstStyle/>
                    <a:p>
                      <a:pPr indent="0" lvl="0" marL="0" rtl="0" algn="l">
                        <a:spcBef>
                          <a:spcPts val="0"/>
                        </a:spcBef>
                        <a:spcAft>
                          <a:spcPts val="0"/>
                        </a:spcAft>
                        <a:buNone/>
                      </a:pPr>
                      <a:r>
                        <a:t/>
                      </a:r>
                      <a:endParaRPr b="1" sz="800" u="sng"/>
                    </a:p>
                  </a:txBody>
                  <a:tcPr marT="34300" marB="34300" marR="68600" marL="68600"/>
                </a:tc>
                <a:tc>
                  <a:txBody>
                    <a:bodyPr/>
                    <a:lstStyle/>
                    <a:p>
                      <a:pPr indent="0" lvl="0" marL="0" marR="0" rtl="0" algn="l">
                        <a:spcBef>
                          <a:spcPts val="0"/>
                        </a:spcBef>
                        <a:spcAft>
                          <a:spcPts val="0"/>
                        </a:spcAft>
                        <a:buNone/>
                      </a:pPr>
                      <a:r>
                        <a:rPr lang="en" sz="800"/>
                        <a:t>Sodium preservation, an appropriate reaction to low blood volume by the kidneys</a:t>
                      </a:r>
                      <a:endParaRPr sz="800"/>
                    </a:p>
                  </a:txBody>
                  <a:tcPr marT="34300" marB="34300" marR="68600" marL="68600"/>
                </a:tc>
                <a:tc>
                  <a:txBody>
                    <a:bodyPr/>
                    <a:lstStyle/>
                    <a:p>
                      <a:pPr indent="0" lvl="0" marL="0" marR="0" rtl="0" algn="l">
                        <a:spcBef>
                          <a:spcPts val="0"/>
                        </a:spcBef>
                        <a:spcAft>
                          <a:spcPts val="0"/>
                        </a:spcAft>
                        <a:buNone/>
                      </a:pPr>
                      <a:r>
                        <a:rPr lang="en" sz="800"/>
                        <a:t>Inappropriate water retention due to apparent hypovolemia</a:t>
                      </a:r>
                      <a:endParaRPr sz="800"/>
                    </a:p>
                  </a:txBody>
                  <a:tcPr marT="34300" marB="34300" marR="68600" marL="68600"/>
                </a:tc>
              </a:tr>
              <a:tr h="279950">
                <a:tc>
                  <a:txBody>
                    <a:bodyPr/>
                    <a:lstStyle/>
                    <a:p>
                      <a:pPr indent="0" lvl="0" marL="0" rtl="0" algn="l">
                        <a:spcBef>
                          <a:spcPts val="0"/>
                        </a:spcBef>
                        <a:spcAft>
                          <a:spcPts val="0"/>
                        </a:spcAft>
                        <a:buNone/>
                      </a:pPr>
                      <a:r>
                        <a:t/>
                      </a:r>
                      <a:endParaRPr b="1" sz="800" u="sng"/>
                    </a:p>
                  </a:txBody>
                  <a:tcPr marT="34300" marB="34300" marR="68600" marL="68600"/>
                </a:tc>
                <a:tc>
                  <a:txBody>
                    <a:bodyPr/>
                    <a:lstStyle/>
                    <a:p>
                      <a:pPr indent="0" lvl="0" marL="0" rtl="0" algn="l">
                        <a:spcBef>
                          <a:spcPts val="0"/>
                        </a:spcBef>
                        <a:spcAft>
                          <a:spcPts val="0"/>
                        </a:spcAft>
                        <a:buNone/>
                      </a:pPr>
                      <a:r>
                        <a:rPr lang="en" sz="800"/>
                        <a:t>Hypovolemia</a:t>
                      </a:r>
                      <a:endParaRPr sz="800"/>
                    </a:p>
                    <a:p>
                      <a:pPr indent="0" lvl="0" marL="0" rtl="0" algn="l">
                        <a:spcBef>
                          <a:spcPts val="0"/>
                        </a:spcBef>
                        <a:spcAft>
                          <a:spcPts val="0"/>
                        </a:spcAft>
                        <a:buNone/>
                      </a:pPr>
                      <a:r>
                        <a:t/>
                      </a:r>
                      <a:endParaRPr sz="800"/>
                    </a:p>
                  </a:txBody>
                  <a:tcPr marT="34300" marB="34300" marR="68600" marL="68600"/>
                </a:tc>
                <a:tc>
                  <a:txBody>
                    <a:bodyPr/>
                    <a:lstStyle/>
                    <a:p>
                      <a:pPr indent="0" lvl="0" marL="0" marR="0" rtl="0" algn="l">
                        <a:spcBef>
                          <a:spcPts val="0"/>
                        </a:spcBef>
                        <a:spcAft>
                          <a:spcPts val="0"/>
                        </a:spcAft>
                        <a:buNone/>
                      </a:pPr>
                      <a:r>
                        <a:rPr lang="en" sz="800"/>
                        <a:t>Congestive heart failure</a:t>
                      </a:r>
                      <a:endParaRPr sz="800"/>
                    </a:p>
                  </a:txBody>
                  <a:tcPr marT="34300" marB="34300" marR="68600" marL="68600"/>
                </a:tc>
              </a:tr>
              <a:tr h="279950">
                <a:tc>
                  <a:txBody>
                    <a:bodyPr/>
                    <a:lstStyle/>
                    <a:p>
                      <a:pPr indent="0" lvl="0" marL="0" rtl="0" algn="l">
                        <a:spcBef>
                          <a:spcPts val="0"/>
                        </a:spcBef>
                        <a:spcAft>
                          <a:spcPts val="0"/>
                        </a:spcAft>
                        <a:buNone/>
                      </a:pPr>
                      <a:r>
                        <a:t/>
                      </a:r>
                      <a:endParaRPr b="1" sz="800" u="sng"/>
                    </a:p>
                  </a:txBody>
                  <a:tcPr marT="34300" marB="34300" marR="68600" marL="68600"/>
                </a:tc>
                <a:tc>
                  <a:txBody>
                    <a:bodyPr/>
                    <a:lstStyle/>
                    <a:p>
                      <a:pPr indent="0" lvl="0" marL="0" rtl="0" algn="l">
                        <a:spcBef>
                          <a:spcPts val="0"/>
                        </a:spcBef>
                        <a:spcAft>
                          <a:spcPts val="0"/>
                        </a:spcAft>
                        <a:buNone/>
                      </a:pPr>
                      <a:r>
                        <a:rPr lang="en" sz="800"/>
                        <a:t>Vomiting</a:t>
                      </a:r>
                      <a:endParaRPr sz="800"/>
                    </a:p>
                    <a:p>
                      <a:pPr indent="0" lvl="0" marL="0" marR="0" rtl="0" algn="l">
                        <a:spcBef>
                          <a:spcPts val="0"/>
                        </a:spcBef>
                        <a:spcAft>
                          <a:spcPts val="0"/>
                        </a:spcAft>
                        <a:buNone/>
                      </a:pPr>
                      <a:r>
                        <a:t/>
                      </a:r>
                      <a:endParaRPr sz="800"/>
                    </a:p>
                  </a:txBody>
                  <a:tcPr marT="34300" marB="34300" marR="68600" marL="68600"/>
                </a:tc>
                <a:tc>
                  <a:txBody>
                    <a:bodyPr/>
                    <a:lstStyle/>
                    <a:p>
                      <a:pPr indent="0" lvl="0" marL="0" marR="0" rtl="0" algn="l">
                        <a:spcBef>
                          <a:spcPts val="0"/>
                        </a:spcBef>
                        <a:spcAft>
                          <a:spcPts val="0"/>
                        </a:spcAft>
                        <a:buNone/>
                      </a:pPr>
                      <a:r>
                        <a:rPr lang="en" sz="800"/>
                        <a:t>Cirrhosis</a:t>
                      </a:r>
                      <a:endParaRPr sz="800"/>
                    </a:p>
                  </a:txBody>
                  <a:tcPr marT="34300" marB="34300" marR="68600" marL="68600"/>
                </a:tc>
              </a:tr>
              <a:tr h="279950">
                <a:tc>
                  <a:txBody>
                    <a:bodyPr/>
                    <a:lstStyle/>
                    <a:p>
                      <a:pPr indent="0" lvl="0" marL="0" rtl="0" algn="l">
                        <a:spcBef>
                          <a:spcPts val="0"/>
                        </a:spcBef>
                        <a:spcAft>
                          <a:spcPts val="0"/>
                        </a:spcAft>
                        <a:buNone/>
                      </a:pPr>
                      <a:r>
                        <a:rPr lang="en" sz="800"/>
                        <a:t>Psychogenic polydipsia</a:t>
                      </a:r>
                      <a:endParaRPr sz="800"/>
                    </a:p>
                    <a:p>
                      <a:pPr indent="0" lvl="0" marL="0" marR="0" rtl="0" algn="l">
                        <a:spcBef>
                          <a:spcPts val="0"/>
                        </a:spcBef>
                        <a:spcAft>
                          <a:spcPts val="0"/>
                        </a:spcAft>
                        <a:buNone/>
                      </a:pPr>
                      <a:r>
                        <a:t/>
                      </a:r>
                      <a:endParaRPr sz="800"/>
                    </a:p>
                  </a:txBody>
                  <a:tcPr marT="34300" marB="34300" marR="68600" marL="68600"/>
                </a:tc>
                <a:tc>
                  <a:txBody>
                    <a:bodyPr/>
                    <a:lstStyle/>
                    <a:p>
                      <a:pPr indent="0" lvl="0" marL="0" rtl="0" algn="l">
                        <a:spcBef>
                          <a:spcPts val="0"/>
                        </a:spcBef>
                        <a:spcAft>
                          <a:spcPts val="0"/>
                        </a:spcAft>
                        <a:buNone/>
                      </a:pPr>
                      <a:r>
                        <a:rPr lang="en" sz="800"/>
                        <a:t>Diarrhea</a:t>
                      </a:r>
                      <a:endParaRPr sz="800"/>
                    </a:p>
                    <a:p>
                      <a:pPr indent="0" lvl="0" marL="0" marR="0" rtl="0" algn="l">
                        <a:spcBef>
                          <a:spcPts val="0"/>
                        </a:spcBef>
                        <a:spcAft>
                          <a:spcPts val="0"/>
                        </a:spcAft>
                        <a:buNone/>
                      </a:pPr>
                      <a:r>
                        <a:t/>
                      </a:r>
                      <a:endParaRPr sz="800"/>
                    </a:p>
                  </a:txBody>
                  <a:tcPr marT="34300" marB="34300" marR="68600" marL="68600">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 sz="800"/>
                        <a:t>Nephrotic syndrome</a:t>
                      </a:r>
                      <a:endParaRPr sz="800"/>
                    </a:p>
                  </a:txBody>
                  <a:tcPr marT="34300" marB="34300" marR="68600" marL="68600">
                    <a:lnB cap="flat" cmpd="sng" w="12700">
                      <a:solidFill>
                        <a:schemeClr val="lt1"/>
                      </a:solidFill>
                      <a:prstDash val="solid"/>
                      <a:round/>
                      <a:headEnd len="sm" w="sm" type="none"/>
                      <a:tailEnd len="sm" w="sm" type="none"/>
                    </a:lnB>
                  </a:tcPr>
                </a:tc>
              </a:tr>
              <a:tr h="202650">
                <a:tc>
                  <a:txBody>
                    <a:bodyPr/>
                    <a:lstStyle/>
                    <a:p>
                      <a:pPr indent="0" lvl="0" marL="0" marR="0" rtl="0" algn="l">
                        <a:spcBef>
                          <a:spcPts val="0"/>
                        </a:spcBef>
                        <a:spcAft>
                          <a:spcPts val="0"/>
                        </a:spcAft>
                        <a:buNone/>
                      </a:pPr>
                      <a:r>
                        <a:rPr lang="en" sz="800"/>
                        <a:t>Beer potomania</a:t>
                      </a:r>
                      <a:endParaRPr sz="800"/>
                    </a:p>
                  </a:txBody>
                  <a:tcPr marT="34300" marB="34300" marR="68600" marL="68600">
                    <a:lnR cap="flat" cmpd="sng" w="12700">
                      <a:solidFill>
                        <a:schemeClr val="lt1"/>
                      </a:solidFill>
                      <a:prstDash val="solid"/>
                      <a:round/>
                      <a:headEnd len="sm" w="sm" type="none"/>
                      <a:tailEnd len="sm" w="sm" type="none"/>
                    </a:lnR>
                  </a:tcPr>
                </a:tc>
                <a:tc>
                  <a:txBody>
                    <a:bodyPr/>
                    <a:lstStyle/>
                    <a:p>
                      <a:pPr indent="0" lvl="0" marL="0" marR="0" rtl="0" algn="l">
                        <a:spcBef>
                          <a:spcPts val="0"/>
                        </a:spcBef>
                        <a:spcAft>
                          <a:spcPts val="0"/>
                        </a:spcAft>
                        <a:buNone/>
                      </a:pPr>
                      <a:r>
                        <a:rPr lang="en" sz="800"/>
                        <a:t>Blood loss</a:t>
                      </a:r>
                      <a:endParaRPr sz="800"/>
                    </a:p>
                  </a:txBody>
                  <a:tcPr marT="34300" marB="34300" marR="68600" marL="686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t/>
                      </a:r>
                      <a:endParaRPr sz="800"/>
                    </a:p>
                  </a:txBody>
                  <a:tcPr marT="34300" marB="34300" marR="68600" marL="686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202650">
                <a:tc>
                  <a:txBody>
                    <a:bodyPr/>
                    <a:lstStyle/>
                    <a:p>
                      <a:pPr indent="0" lvl="0" marL="0" marR="0" rtl="0" algn="l">
                        <a:spcBef>
                          <a:spcPts val="0"/>
                        </a:spcBef>
                        <a:spcAft>
                          <a:spcPts val="0"/>
                        </a:spcAft>
                        <a:buNone/>
                      </a:pPr>
                      <a:r>
                        <a:t/>
                      </a:r>
                      <a:endParaRPr sz="800"/>
                    </a:p>
                  </a:txBody>
                  <a:tcPr marT="34300" marB="34300" marR="68600" marL="68600">
                    <a:lnR cap="flat" cmpd="sng" w="12700">
                      <a:solidFill>
                        <a:schemeClr val="lt1"/>
                      </a:solidFill>
                      <a:prstDash val="solid"/>
                      <a:round/>
                      <a:headEnd len="sm" w="sm" type="none"/>
                      <a:tailEnd len="sm" w="sm" type="none"/>
                    </a:lnR>
                  </a:tcPr>
                </a:tc>
                <a:tc>
                  <a:txBody>
                    <a:bodyPr/>
                    <a:lstStyle/>
                    <a:p>
                      <a:pPr indent="0" lvl="0" marL="0" marR="0" rtl="0" algn="l">
                        <a:spcBef>
                          <a:spcPts val="0"/>
                        </a:spcBef>
                        <a:spcAft>
                          <a:spcPts val="0"/>
                        </a:spcAft>
                        <a:buNone/>
                      </a:pPr>
                      <a:r>
                        <a:rPr lang="en" sz="800"/>
                        <a:t>Excessive sweating</a:t>
                      </a:r>
                      <a:endParaRPr sz="800"/>
                    </a:p>
                  </a:txBody>
                  <a:tcPr marT="34300" marB="34300" marR="68600" marL="686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t/>
                      </a:r>
                      <a:endParaRPr sz="800"/>
                    </a:p>
                  </a:txBody>
                  <a:tcPr marT="34300" marB="34300" marR="68600" marL="686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202650">
                <a:tc>
                  <a:txBody>
                    <a:bodyPr/>
                    <a:lstStyle/>
                    <a:p>
                      <a:pPr indent="0" lvl="0" marL="0" marR="0" rtl="0" algn="l">
                        <a:spcBef>
                          <a:spcPts val="0"/>
                        </a:spcBef>
                        <a:spcAft>
                          <a:spcPts val="0"/>
                        </a:spcAft>
                        <a:buNone/>
                      </a:pPr>
                      <a:r>
                        <a:t/>
                      </a:r>
                      <a:endParaRPr sz="800"/>
                    </a:p>
                  </a:txBody>
                  <a:tcPr marT="34300" marB="34300" marR="68600" marL="68600">
                    <a:lnR cap="flat" cmpd="sng" w="12700">
                      <a:solidFill>
                        <a:schemeClr val="lt1"/>
                      </a:solidFill>
                      <a:prstDash val="solid"/>
                      <a:round/>
                      <a:headEnd len="sm" w="sm" type="none"/>
                      <a:tailEnd len="sm" w="sm" type="none"/>
                    </a:lnR>
                  </a:tcPr>
                </a:tc>
                <a:tc>
                  <a:txBody>
                    <a:bodyPr/>
                    <a:lstStyle/>
                    <a:p>
                      <a:pPr indent="0" lvl="0" marL="0" marR="0" rtl="0" algn="l">
                        <a:spcBef>
                          <a:spcPts val="0"/>
                        </a:spcBef>
                        <a:spcAft>
                          <a:spcPts val="0"/>
                        </a:spcAft>
                        <a:buNone/>
                      </a:pPr>
                      <a:r>
                        <a:rPr lang="en" sz="800"/>
                        <a:t>Burns</a:t>
                      </a:r>
                      <a:endParaRPr sz="800"/>
                    </a:p>
                  </a:txBody>
                  <a:tcPr marT="34300" marB="34300" marR="68600" marL="686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t/>
                      </a:r>
                      <a:endParaRPr sz="800"/>
                    </a:p>
                  </a:txBody>
                  <a:tcPr marT="34300" marB="34300" marR="68600" marL="686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202650">
                <a:tc>
                  <a:txBody>
                    <a:bodyPr/>
                    <a:lstStyle/>
                    <a:p>
                      <a:pPr indent="0" lvl="0" marL="0" marR="0" rtl="0" algn="l">
                        <a:spcBef>
                          <a:spcPts val="0"/>
                        </a:spcBef>
                        <a:spcAft>
                          <a:spcPts val="0"/>
                        </a:spcAft>
                        <a:buNone/>
                      </a:pPr>
                      <a:r>
                        <a:t/>
                      </a:r>
                      <a:endParaRPr sz="800"/>
                    </a:p>
                  </a:txBody>
                  <a:tcPr marT="34300" marB="34300" marR="68600" marL="68600">
                    <a:lnR cap="flat" cmpd="sng" w="12700">
                      <a:solidFill>
                        <a:schemeClr val="lt1"/>
                      </a:solidFill>
                      <a:prstDash val="solid"/>
                      <a:round/>
                      <a:headEnd len="sm" w="sm" type="none"/>
                      <a:tailEnd len="sm" w="sm" type="none"/>
                    </a:lnR>
                  </a:tcPr>
                </a:tc>
                <a:tc>
                  <a:txBody>
                    <a:bodyPr/>
                    <a:lstStyle/>
                    <a:p>
                      <a:pPr indent="0" lvl="0" marL="0" marR="0" rtl="0" algn="l">
                        <a:spcBef>
                          <a:spcPts val="0"/>
                        </a:spcBef>
                        <a:spcAft>
                          <a:spcPts val="0"/>
                        </a:spcAft>
                        <a:buNone/>
                      </a:pPr>
                      <a:r>
                        <a:rPr lang="en" sz="800"/>
                        <a:t>Pancreatitis</a:t>
                      </a:r>
                      <a:endParaRPr sz="800"/>
                    </a:p>
                  </a:txBody>
                  <a:tcPr marT="34300" marB="34300" marR="68600" marL="686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t/>
                      </a:r>
                      <a:endParaRPr sz="800"/>
                    </a:p>
                  </a:txBody>
                  <a:tcPr marT="34300" marB="34300" marR="68600" marL="686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202650">
                <a:tc>
                  <a:txBody>
                    <a:bodyPr/>
                    <a:lstStyle/>
                    <a:p>
                      <a:pPr indent="0" lvl="0" marL="0" marR="0" rtl="0" algn="l">
                        <a:spcBef>
                          <a:spcPts val="0"/>
                        </a:spcBef>
                        <a:spcAft>
                          <a:spcPts val="0"/>
                        </a:spcAft>
                        <a:buNone/>
                      </a:pPr>
                      <a:r>
                        <a:rPr b="1" lang="en" sz="800" u="sng"/>
                        <a:t>High urinary sodium</a:t>
                      </a:r>
                      <a:endParaRPr sz="800"/>
                    </a:p>
                  </a:txBody>
                  <a:tcPr marT="34300" marB="34300" marR="68600" marL="68600"/>
                </a:tc>
                <a:tc>
                  <a:txBody>
                    <a:bodyPr/>
                    <a:lstStyle/>
                    <a:p>
                      <a:pPr indent="0" lvl="0" marL="0" marR="0" rtl="0" algn="l">
                        <a:spcBef>
                          <a:spcPts val="0"/>
                        </a:spcBef>
                        <a:spcAft>
                          <a:spcPts val="0"/>
                        </a:spcAft>
                        <a:buNone/>
                      </a:pPr>
                      <a:r>
                        <a:rPr b="1" lang="en" sz="800" u="sng"/>
                        <a:t>High urinary sodium</a:t>
                      </a:r>
                      <a:endParaRPr sz="800"/>
                    </a:p>
                  </a:txBody>
                  <a:tcPr marT="34300" marB="34300" marR="68600" marL="68600">
                    <a:lnT cap="flat" cmpd="sng" w="381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rPr b="1" lang="en" sz="800" u="sng"/>
                        <a:t>High urinary sodium</a:t>
                      </a:r>
                      <a:endParaRPr b="1" sz="800" u="sng"/>
                    </a:p>
                  </a:txBody>
                  <a:tcPr marT="34300" marB="34300" marR="68600" marL="68600">
                    <a:lnT cap="flat" cmpd="sng" w="38100">
                      <a:solidFill>
                        <a:schemeClr val="lt1"/>
                      </a:solidFill>
                      <a:prstDash val="solid"/>
                      <a:round/>
                      <a:headEnd len="sm" w="sm" type="none"/>
                      <a:tailEnd len="sm" w="sm" type="none"/>
                    </a:lnT>
                  </a:tcPr>
                </a:tc>
              </a:tr>
              <a:tr h="547625">
                <a:tc>
                  <a:txBody>
                    <a:bodyPr/>
                    <a:lstStyle/>
                    <a:p>
                      <a:pPr indent="0" lvl="0" marL="0" rtl="0" algn="l">
                        <a:spcBef>
                          <a:spcPts val="0"/>
                        </a:spcBef>
                        <a:spcAft>
                          <a:spcPts val="0"/>
                        </a:spcAft>
                        <a:buNone/>
                      </a:pPr>
                      <a:r>
                        <a:rPr lang="en" sz="800"/>
                        <a:t>Hypothyroidism</a:t>
                      </a:r>
                      <a:endParaRPr b="1" sz="800" u="sng"/>
                    </a:p>
                  </a:txBody>
                  <a:tcPr marT="34300" marB="34300" marR="68600" marL="68600"/>
                </a:tc>
                <a:tc>
                  <a:txBody>
                    <a:bodyPr/>
                    <a:lstStyle/>
                    <a:p>
                      <a:pPr indent="0" lvl="0" marL="0" rtl="0" algn="l">
                        <a:lnSpc>
                          <a:spcPct val="115000"/>
                        </a:lnSpc>
                        <a:spcBef>
                          <a:spcPts val="0"/>
                        </a:spcBef>
                        <a:spcAft>
                          <a:spcPts val="0"/>
                        </a:spcAft>
                        <a:buNone/>
                      </a:pPr>
                      <a:r>
                        <a:rPr lang="en" sz="800"/>
                        <a:t>Sodium wasting, the kidneys are responsible</a:t>
                      </a:r>
                      <a:endParaRPr sz="800"/>
                    </a:p>
                    <a:p>
                      <a:pPr indent="0" lvl="0" marL="0" rtl="0" algn="l">
                        <a:lnSpc>
                          <a:spcPct val="115000"/>
                        </a:lnSpc>
                        <a:spcBef>
                          <a:spcPts val="0"/>
                        </a:spcBef>
                        <a:spcAft>
                          <a:spcPts val="0"/>
                        </a:spcAft>
                        <a:buNone/>
                      </a:pPr>
                      <a:r>
                        <a:rPr lang="en" sz="800"/>
                        <a:t>in some way</a:t>
                      </a:r>
                      <a:endParaRPr sz="800"/>
                    </a:p>
                    <a:p>
                      <a:pPr indent="0" lvl="0" marL="0" marR="0" rtl="0" algn="l">
                        <a:spcBef>
                          <a:spcPts val="0"/>
                        </a:spcBef>
                        <a:spcAft>
                          <a:spcPts val="0"/>
                        </a:spcAft>
                        <a:buNone/>
                      </a:pPr>
                      <a:r>
                        <a:t/>
                      </a:r>
                      <a:endParaRPr sz="800"/>
                    </a:p>
                  </a:txBody>
                  <a:tcPr marT="34300" marB="34300" marR="68600" marL="68600"/>
                </a:tc>
                <a:tc>
                  <a:txBody>
                    <a:bodyPr/>
                    <a:lstStyle/>
                    <a:p>
                      <a:pPr indent="0" lvl="0" marL="0" marR="0" rtl="0" algn="l">
                        <a:spcBef>
                          <a:spcPts val="0"/>
                        </a:spcBef>
                        <a:spcAft>
                          <a:spcPts val="0"/>
                        </a:spcAft>
                        <a:buNone/>
                      </a:pPr>
                      <a:r>
                        <a:rPr lang="en" sz="800"/>
                        <a:t>Inappropriate sodium excretion; Usually because the nephron fails at reclaiming sodium</a:t>
                      </a:r>
                      <a:endParaRPr sz="800"/>
                    </a:p>
                  </a:txBody>
                  <a:tcPr marT="34300" marB="34300" marR="68600" marL="68600"/>
                </a:tc>
              </a:tr>
              <a:tr h="202650">
                <a:tc>
                  <a:txBody>
                    <a:bodyPr/>
                    <a:lstStyle/>
                    <a:p>
                      <a:pPr indent="0" lvl="0" marL="0" marR="0" rtl="0" algn="l">
                        <a:spcBef>
                          <a:spcPts val="0"/>
                        </a:spcBef>
                        <a:spcAft>
                          <a:spcPts val="0"/>
                        </a:spcAft>
                        <a:buNone/>
                      </a:pPr>
                      <a:r>
                        <a:rPr lang="en" sz="800"/>
                        <a:t>Glucocorticoid deficiency</a:t>
                      </a:r>
                      <a:endParaRPr sz="800"/>
                    </a:p>
                  </a:txBody>
                  <a:tcPr marT="34300" marB="34300" marR="68600" marL="68600"/>
                </a:tc>
                <a:tc>
                  <a:txBody>
                    <a:bodyPr/>
                    <a:lstStyle/>
                    <a:p>
                      <a:pPr indent="0" lvl="0" marL="0" rtl="0" algn="l">
                        <a:spcBef>
                          <a:spcPts val="0"/>
                        </a:spcBef>
                        <a:spcAft>
                          <a:spcPts val="0"/>
                        </a:spcAft>
                        <a:buNone/>
                      </a:pPr>
                      <a:r>
                        <a:rPr lang="en" sz="800"/>
                        <a:t>Thiazide diuretics</a:t>
                      </a:r>
                      <a:endParaRPr sz="800"/>
                    </a:p>
                  </a:txBody>
                  <a:tcPr marT="34300" marB="34300" marR="68600" marL="68600"/>
                </a:tc>
                <a:tc>
                  <a:txBody>
                    <a:bodyPr/>
                    <a:lstStyle/>
                    <a:p>
                      <a:pPr indent="0" lvl="0" marL="0" marR="0" rtl="0" algn="l">
                        <a:spcBef>
                          <a:spcPts val="0"/>
                        </a:spcBef>
                        <a:spcAft>
                          <a:spcPts val="0"/>
                        </a:spcAft>
                        <a:buNone/>
                      </a:pPr>
                      <a:r>
                        <a:rPr lang="en" sz="800"/>
                        <a:t>Acute renal failure</a:t>
                      </a:r>
                      <a:endParaRPr sz="800"/>
                    </a:p>
                  </a:txBody>
                  <a:tcPr marT="34300" marB="34300" marR="68600" marL="68600"/>
                </a:tc>
              </a:tr>
              <a:tr h="202650">
                <a:tc>
                  <a:txBody>
                    <a:bodyPr/>
                    <a:lstStyle/>
                    <a:p>
                      <a:pPr indent="0" lvl="0" marL="0" marR="0" rtl="0" algn="l">
                        <a:spcBef>
                          <a:spcPts val="0"/>
                        </a:spcBef>
                        <a:spcAft>
                          <a:spcPts val="0"/>
                        </a:spcAft>
                        <a:buNone/>
                      </a:pPr>
                      <a:r>
                        <a:rPr lang="en" sz="800"/>
                        <a:t>Hypoadrenalism</a:t>
                      </a:r>
                      <a:endParaRPr sz="800"/>
                    </a:p>
                  </a:txBody>
                  <a:tcPr marT="34300" marB="34300" marR="68600" marL="68600"/>
                </a:tc>
                <a:tc>
                  <a:txBody>
                    <a:bodyPr/>
                    <a:lstStyle/>
                    <a:p>
                      <a:pPr indent="0" lvl="0" marL="0" marR="0" rtl="0" algn="l">
                        <a:spcBef>
                          <a:spcPts val="0"/>
                        </a:spcBef>
                        <a:spcAft>
                          <a:spcPts val="0"/>
                        </a:spcAft>
                        <a:buNone/>
                      </a:pPr>
                      <a:r>
                        <a:rPr lang="en" sz="800"/>
                        <a:t>Aldosterone deficinecy</a:t>
                      </a:r>
                      <a:endParaRPr sz="800"/>
                    </a:p>
                  </a:txBody>
                  <a:tcPr marT="34300" marB="34300" marR="68600" marL="68600"/>
                </a:tc>
                <a:tc>
                  <a:txBody>
                    <a:bodyPr/>
                    <a:lstStyle/>
                    <a:p>
                      <a:pPr indent="0" lvl="0" marL="0" marR="0" rtl="0" algn="l">
                        <a:spcBef>
                          <a:spcPts val="0"/>
                        </a:spcBef>
                        <a:spcAft>
                          <a:spcPts val="0"/>
                        </a:spcAft>
                        <a:buNone/>
                      </a:pPr>
                      <a:r>
                        <a:rPr lang="en" sz="800"/>
                        <a:t>Chronic renal failure</a:t>
                      </a:r>
                      <a:endParaRPr sz="800"/>
                    </a:p>
                  </a:txBody>
                  <a:tcPr marT="34300" marB="34300" marR="68600" marL="68600"/>
                </a:tc>
              </a:tr>
              <a:tr h="202650">
                <a:tc>
                  <a:txBody>
                    <a:bodyPr/>
                    <a:lstStyle/>
                    <a:p>
                      <a:pPr indent="0" lvl="0" marL="0" marR="0" rtl="0" algn="l">
                        <a:spcBef>
                          <a:spcPts val="0"/>
                        </a:spcBef>
                        <a:spcAft>
                          <a:spcPts val="0"/>
                        </a:spcAft>
                        <a:buNone/>
                      </a:pPr>
                      <a:r>
                        <a:rPr lang="en" sz="800"/>
                        <a:t>SIADH</a:t>
                      </a:r>
                      <a:endParaRPr sz="800"/>
                    </a:p>
                  </a:txBody>
                  <a:tcPr marT="34300" marB="34300" marR="68600" marL="68600"/>
                </a:tc>
                <a:tc>
                  <a:txBody>
                    <a:bodyPr/>
                    <a:lstStyle/>
                    <a:p>
                      <a:pPr indent="0" lvl="0" marL="0" marR="0" rtl="0" algn="l">
                        <a:spcBef>
                          <a:spcPts val="0"/>
                        </a:spcBef>
                        <a:spcAft>
                          <a:spcPts val="0"/>
                        </a:spcAft>
                        <a:buNone/>
                      </a:pPr>
                      <a:r>
                        <a:rPr lang="en" sz="800"/>
                        <a:t>Renal tubular acidosis</a:t>
                      </a:r>
                      <a:endParaRPr sz="800"/>
                    </a:p>
                  </a:txBody>
                  <a:tcPr marT="34300" marB="34300" marR="68600" marL="68600"/>
                </a:tc>
                <a:tc>
                  <a:txBody>
                    <a:bodyPr/>
                    <a:lstStyle/>
                    <a:p>
                      <a:pPr indent="0" lvl="0" marL="0" marR="0" rtl="0" algn="l">
                        <a:spcBef>
                          <a:spcPts val="0"/>
                        </a:spcBef>
                        <a:spcAft>
                          <a:spcPts val="0"/>
                        </a:spcAft>
                        <a:buNone/>
                      </a:pPr>
                      <a:r>
                        <a:t/>
                      </a:r>
                      <a:endParaRPr sz="800"/>
                    </a:p>
                  </a:txBody>
                  <a:tcPr marT="34300" marB="34300" marR="68600" marL="68600"/>
                </a:tc>
              </a:tr>
              <a:tr h="202650">
                <a:tc>
                  <a:txBody>
                    <a:bodyPr/>
                    <a:lstStyle/>
                    <a:p>
                      <a:pPr indent="0" lvl="0" marL="0" marR="0" rtl="0" algn="l">
                        <a:spcBef>
                          <a:spcPts val="0"/>
                        </a:spcBef>
                        <a:spcAft>
                          <a:spcPts val="0"/>
                        </a:spcAft>
                        <a:buNone/>
                      </a:pPr>
                      <a:r>
                        <a:rPr lang="en" sz="800"/>
                        <a:t>Hypoadrenalism</a:t>
                      </a:r>
                      <a:endParaRPr sz="800"/>
                    </a:p>
                  </a:txBody>
                  <a:tcPr marT="34300" marB="34300" marR="68600" marL="68600"/>
                </a:tc>
                <a:tc>
                  <a:txBody>
                    <a:bodyPr/>
                    <a:lstStyle/>
                    <a:p>
                      <a:pPr indent="0" lvl="0" marL="0" rtl="0" algn="l">
                        <a:spcBef>
                          <a:spcPts val="0"/>
                        </a:spcBef>
                        <a:spcAft>
                          <a:spcPts val="0"/>
                        </a:spcAft>
                        <a:buNone/>
                      </a:pPr>
                      <a:r>
                        <a:rPr lang="en" sz="800"/>
                        <a:t>Cerebral salt wasting</a:t>
                      </a:r>
                      <a:endParaRPr sz="800"/>
                    </a:p>
                  </a:txBody>
                  <a:tcPr marT="34300" marB="34300" marR="68600" marL="68600"/>
                </a:tc>
                <a:tc>
                  <a:txBody>
                    <a:bodyPr/>
                    <a:lstStyle/>
                    <a:p>
                      <a:pPr indent="0" lvl="0" marL="0" marR="0" rtl="0" algn="l">
                        <a:spcBef>
                          <a:spcPts val="0"/>
                        </a:spcBef>
                        <a:spcAft>
                          <a:spcPts val="0"/>
                        </a:spcAft>
                        <a:buNone/>
                      </a:pPr>
                      <a:r>
                        <a:t/>
                      </a:r>
                      <a:endParaRPr sz="800"/>
                    </a:p>
                  </a:txBody>
                  <a:tcPr marT="34300" marB="34300" marR="68600" marL="68600"/>
                </a:tc>
              </a:tr>
              <a:tr h="202650">
                <a:tc>
                  <a:txBody>
                    <a:bodyPr/>
                    <a:lstStyle/>
                    <a:p>
                      <a:pPr indent="0" lvl="0" marL="0" marR="0" rtl="0" algn="l">
                        <a:spcBef>
                          <a:spcPts val="0"/>
                        </a:spcBef>
                        <a:spcAft>
                          <a:spcPts val="0"/>
                        </a:spcAft>
                        <a:buNone/>
                      </a:pPr>
                      <a:r>
                        <a:t/>
                      </a:r>
                      <a:endParaRPr sz="800"/>
                    </a:p>
                  </a:txBody>
                  <a:tcPr marT="34300" marB="34300" marR="68600" marL="68600"/>
                </a:tc>
                <a:tc>
                  <a:txBody>
                    <a:bodyPr/>
                    <a:lstStyle/>
                    <a:p>
                      <a:pPr indent="0" lvl="0" marL="0" rtl="0" algn="l">
                        <a:spcBef>
                          <a:spcPts val="0"/>
                        </a:spcBef>
                        <a:spcAft>
                          <a:spcPts val="0"/>
                        </a:spcAft>
                        <a:buNone/>
                      </a:pPr>
                      <a:r>
                        <a:rPr lang="en" sz="800"/>
                        <a:t>OSmotic diuresis</a:t>
                      </a:r>
                      <a:endParaRPr sz="800"/>
                    </a:p>
                  </a:txBody>
                  <a:tcPr marT="34300" marB="34300" marR="68600" marL="68600"/>
                </a:tc>
                <a:tc>
                  <a:txBody>
                    <a:bodyPr/>
                    <a:lstStyle/>
                    <a:p>
                      <a:pPr indent="0" lvl="0" marL="0" marR="0" rtl="0" algn="l">
                        <a:spcBef>
                          <a:spcPts val="0"/>
                        </a:spcBef>
                        <a:spcAft>
                          <a:spcPts val="0"/>
                        </a:spcAft>
                        <a:buNone/>
                      </a:pPr>
                      <a:r>
                        <a:t/>
                      </a:r>
                      <a:endParaRPr sz="800"/>
                    </a:p>
                  </a:txBody>
                  <a:tcPr marT="34300" marB="34300" marR="68600" marL="68600"/>
                </a:tc>
              </a:tr>
              <a:tr h="202650">
                <a:tc>
                  <a:txBody>
                    <a:bodyPr/>
                    <a:lstStyle/>
                    <a:p>
                      <a:pPr indent="0" lvl="0" marL="0" marR="0" rtl="0" algn="l">
                        <a:spcBef>
                          <a:spcPts val="0"/>
                        </a:spcBef>
                        <a:spcAft>
                          <a:spcPts val="0"/>
                        </a:spcAft>
                        <a:buNone/>
                      </a:pPr>
                      <a:r>
                        <a:t/>
                      </a:r>
                      <a:endParaRPr sz="800"/>
                    </a:p>
                  </a:txBody>
                  <a:tcPr marT="34300" marB="34300" marR="68600" marL="68600"/>
                </a:tc>
                <a:tc>
                  <a:txBody>
                    <a:bodyPr/>
                    <a:lstStyle/>
                    <a:p>
                      <a:pPr indent="0" lvl="0" marL="0" rtl="0" algn="l">
                        <a:spcBef>
                          <a:spcPts val="0"/>
                        </a:spcBef>
                        <a:spcAft>
                          <a:spcPts val="0"/>
                        </a:spcAft>
                        <a:buNone/>
                      </a:pPr>
                      <a:r>
                        <a:rPr lang="en" sz="800"/>
                        <a:t>Ketonuria</a:t>
                      </a:r>
                      <a:endParaRPr sz="800"/>
                    </a:p>
                  </a:txBody>
                  <a:tcPr marT="34300" marB="34300" marR="68600" marL="68600"/>
                </a:tc>
                <a:tc>
                  <a:txBody>
                    <a:bodyPr/>
                    <a:lstStyle/>
                    <a:p>
                      <a:pPr indent="0" lvl="0" marL="0" marR="0" rtl="0" algn="l">
                        <a:spcBef>
                          <a:spcPts val="0"/>
                        </a:spcBef>
                        <a:spcAft>
                          <a:spcPts val="0"/>
                        </a:spcAft>
                        <a:buNone/>
                      </a:pPr>
                      <a:r>
                        <a:t/>
                      </a:r>
                      <a:endParaRPr sz="800"/>
                    </a:p>
                  </a:txBody>
                  <a:tcPr marT="34300" marB="34300" marR="68600" marL="68600"/>
                </a:tc>
              </a:tr>
              <a:tr h="279950">
                <a:tc>
                  <a:txBody>
                    <a:bodyPr/>
                    <a:lstStyle/>
                    <a:p>
                      <a:pPr indent="0" lvl="0" marL="0" marR="0" rtl="0" algn="l">
                        <a:spcBef>
                          <a:spcPts val="0"/>
                        </a:spcBef>
                        <a:spcAft>
                          <a:spcPts val="0"/>
                        </a:spcAft>
                        <a:buNone/>
                      </a:pPr>
                      <a:r>
                        <a:t/>
                      </a:r>
                      <a:endParaRPr sz="800"/>
                    </a:p>
                  </a:txBody>
                  <a:tcPr marT="34300" marB="34300" marR="68600" marL="68600"/>
                </a:tc>
                <a:tc>
                  <a:txBody>
                    <a:bodyPr/>
                    <a:lstStyle/>
                    <a:p>
                      <a:pPr indent="0" lvl="0" marL="0" rtl="0" algn="l">
                        <a:spcBef>
                          <a:spcPts val="0"/>
                        </a:spcBef>
                        <a:spcAft>
                          <a:spcPts val="0"/>
                        </a:spcAft>
                        <a:buNone/>
                      </a:pPr>
                      <a:r>
                        <a:rPr lang="en" sz="800"/>
                        <a:t>Bicarbonate wasting in metabolic alkalosis</a:t>
                      </a:r>
                      <a:endParaRPr sz="800"/>
                    </a:p>
                  </a:txBody>
                  <a:tcPr marT="34300" marB="34300" marR="68600" marL="68600"/>
                </a:tc>
                <a:tc>
                  <a:txBody>
                    <a:bodyPr/>
                    <a:lstStyle/>
                    <a:p>
                      <a:pPr indent="0" lvl="0" marL="0" marR="0" rtl="0" algn="l">
                        <a:spcBef>
                          <a:spcPts val="0"/>
                        </a:spcBef>
                        <a:spcAft>
                          <a:spcPts val="0"/>
                        </a:spcAft>
                        <a:buNone/>
                      </a:pPr>
                      <a:r>
                        <a:t/>
                      </a:r>
                      <a:endParaRPr sz="800"/>
                    </a:p>
                  </a:txBody>
                  <a:tcPr marT="34300" marB="34300" marR="68600" marL="6860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18" name="Google Shape;218;p31"/>
          <p:cNvSpPr/>
          <p:nvPr/>
        </p:nvSpPr>
        <p:spPr>
          <a:xfrm>
            <a:off x="1635675" y="420250"/>
            <a:ext cx="2227200" cy="4023000"/>
          </a:xfrm>
          <a:prstGeom prst="rect">
            <a:avLst/>
          </a:prstGeom>
          <a:solidFill>
            <a:schemeClr val="lt1"/>
          </a:solidFill>
          <a:ln cap="rnd" cmpd="sng" w="158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i="0" lang="en" sz="1400" u="sng" cap="none" strike="noStrike">
                <a:solidFill>
                  <a:schemeClr val="dk1"/>
                </a:solidFill>
              </a:rPr>
              <a:t>Cations:</a:t>
            </a:r>
            <a:endParaRPr sz="1100"/>
          </a:p>
          <a:p>
            <a:pPr indent="0" lvl="0" marL="0" marR="0" rtl="0" algn="l">
              <a:spcBef>
                <a:spcPts val="0"/>
              </a:spcBef>
              <a:spcAft>
                <a:spcPts val="0"/>
              </a:spcAft>
              <a:buNone/>
            </a:pPr>
            <a:r>
              <a:rPr lang="en" sz="1400">
                <a:solidFill>
                  <a:schemeClr val="dk1"/>
                </a:solidFill>
              </a:rPr>
              <a:t>Sodium</a:t>
            </a:r>
            <a:endParaRPr sz="1100"/>
          </a:p>
          <a:p>
            <a:pPr indent="0" lvl="0" marL="0" marR="0" rtl="0" algn="l">
              <a:spcBef>
                <a:spcPts val="0"/>
              </a:spcBef>
              <a:spcAft>
                <a:spcPts val="0"/>
              </a:spcAft>
              <a:buNone/>
            </a:pPr>
            <a:r>
              <a:rPr lang="en" sz="1400">
                <a:solidFill>
                  <a:schemeClr val="dk1"/>
                </a:solidFill>
              </a:rPr>
              <a:t>Potassium</a:t>
            </a:r>
            <a:endParaRPr sz="1100"/>
          </a:p>
          <a:p>
            <a:pPr indent="0" lvl="0" marL="0" marR="0" rtl="0" algn="l">
              <a:spcBef>
                <a:spcPts val="0"/>
              </a:spcBef>
              <a:spcAft>
                <a:spcPts val="0"/>
              </a:spcAft>
              <a:buNone/>
            </a:pPr>
            <a:r>
              <a:rPr lang="en" sz="1400">
                <a:solidFill>
                  <a:schemeClr val="dk1"/>
                </a:solidFill>
              </a:rPr>
              <a:t>Calcium</a:t>
            </a:r>
            <a:endParaRPr sz="1100"/>
          </a:p>
          <a:p>
            <a:pPr indent="0" lvl="0" marL="0" marR="0" rtl="0" algn="l">
              <a:spcBef>
                <a:spcPts val="0"/>
              </a:spcBef>
              <a:spcAft>
                <a:spcPts val="0"/>
              </a:spcAft>
              <a:buNone/>
            </a:pPr>
            <a:r>
              <a:rPr lang="en" sz="1400">
                <a:solidFill>
                  <a:schemeClr val="dk1"/>
                </a:solidFill>
              </a:rPr>
              <a:t>Magnesium</a:t>
            </a:r>
            <a:endParaRPr sz="1100"/>
          </a:p>
          <a:p>
            <a:pPr indent="0" lvl="0" marL="0" marR="0" rtl="0" algn="l">
              <a:spcBef>
                <a:spcPts val="0"/>
              </a:spcBef>
              <a:spcAft>
                <a:spcPts val="0"/>
              </a:spcAft>
              <a:buNone/>
            </a:pPr>
            <a:r>
              <a:t/>
            </a:r>
            <a:endParaRPr sz="1400">
              <a:solidFill>
                <a:schemeClr val="dk1"/>
              </a:solidFill>
            </a:endParaRPr>
          </a:p>
          <a:p>
            <a:pPr indent="0" lvl="0" marL="0" marR="0" rtl="0" algn="l">
              <a:spcBef>
                <a:spcPts val="0"/>
              </a:spcBef>
              <a:spcAft>
                <a:spcPts val="0"/>
              </a:spcAft>
              <a:buNone/>
            </a:pPr>
            <a:r>
              <a:rPr b="1" lang="en" sz="1400" u="sng">
                <a:solidFill>
                  <a:schemeClr val="dk1"/>
                </a:solidFill>
              </a:rPr>
              <a:t>Anions:</a:t>
            </a:r>
            <a:endParaRPr sz="1100"/>
          </a:p>
          <a:p>
            <a:pPr indent="0" lvl="0" marL="0" marR="0" rtl="0" algn="l">
              <a:spcBef>
                <a:spcPts val="0"/>
              </a:spcBef>
              <a:spcAft>
                <a:spcPts val="0"/>
              </a:spcAft>
              <a:buNone/>
            </a:pPr>
            <a:r>
              <a:rPr lang="en" sz="1400">
                <a:solidFill>
                  <a:schemeClr val="dk1"/>
                </a:solidFill>
              </a:rPr>
              <a:t>Chloride</a:t>
            </a:r>
            <a:endParaRPr sz="1100"/>
          </a:p>
          <a:p>
            <a:pPr indent="0" lvl="0" marL="0" marR="0" rtl="0" algn="l">
              <a:spcBef>
                <a:spcPts val="0"/>
              </a:spcBef>
              <a:spcAft>
                <a:spcPts val="0"/>
              </a:spcAft>
              <a:buNone/>
            </a:pPr>
            <a:r>
              <a:rPr lang="en" sz="1400">
                <a:solidFill>
                  <a:schemeClr val="dk1"/>
                </a:solidFill>
              </a:rPr>
              <a:t>Bicarbonate</a:t>
            </a:r>
            <a:endParaRPr sz="1100"/>
          </a:p>
          <a:p>
            <a:pPr indent="0" lvl="0" marL="0" marR="0" rtl="0" algn="l">
              <a:spcBef>
                <a:spcPts val="0"/>
              </a:spcBef>
              <a:spcAft>
                <a:spcPts val="0"/>
              </a:spcAft>
              <a:buNone/>
            </a:pPr>
            <a:r>
              <a:rPr lang="en" sz="1400">
                <a:solidFill>
                  <a:schemeClr val="dk1"/>
                </a:solidFill>
              </a:rPr>
              <a:t>Phosphate</a:t>
            </a:r>
            <a:endParaRPr sz="1100"/>
          </a:p>
          <a:p>
            <a:pPr indent="0" lvl="0" marL="0" marR="0" rtl="0" algn="l">
              <a:spcBef>
                <a:spcPts val="0"/>
              </a:spcBef>
              <a:spcAft>
                <a:spcPts val="0"/>
              </a:spcAft>
              <a:buNone/>
            </a:pPr>
            <a:r>
              <a:rPr lang="en" sz="1400">
                <a:solidFill>
                  <a:schemeClr val="dk1"/>
                </a:solidFill>
              </a:rPr>
              <a:t>Lactate</a:t>
            </a:r>
            <a:endParaRPr sz="1100"/>
          </a:p>
          <a:p>
            <a:pPr indent="0" lvl="0" marL="0" marR="0" rtl="0" algn="l">
              <a:spcBef>
                <a:spcPts val="0"/>
              </a:spcBef>
              <a:spcAft>
                <a:spcPts val="0"/>
              </a:spcAft>
              <a:buNone/>
            </a:pPr>
            <a:r>
              <a:t/>
            </a:r>
            <a:endParaRPr sz="1400">
              <a:solidFill>
                <a:schemeClr val="dk1"/>
              </a:solidFill>
            </a:endParaRPr>
          </a:p>
          <a:p>
            <a:pPr indent="0" lvl="0" marL="0" marR="0" rtl="0" algn="l">
              <a:spcBef>
                <a:spcPts val="0"/>
              </a:spcBef>
              <a:spcAft>
                <a:spcPts val="0"/>
              </a:spcAft>
              <a:buNone/>
            </a:pPr>
            <a:r>
              <a:rPr b="1" lang="en" sz="1400" u="sng">
                <a:solidFill>
                  <a:schemeClr val="dk1"/>
                </a:solidFill>
              </a:rPr>
              <a:t>Non- ionic solutes</a:t>
            </a:r>
            <a:endParaRPr sz="1100"/>
          </a:p>
          <a:p>
            <a:pPr indent="0" lvl="0" marL="0" marR="0" rtl="0" algn="l">
              <a:spcBef>
                <a:spcPts val="0"/>
              </a:spcBef>
              <a:spcAft>
                <a:spcPts val="0"/>
              </a:spcAft>
              <a:buNone/>
            </a:pPr>
            <a:r>
              <a:rPr lang="en" sz="1400">
                <a:solidFill>
                  <a:schemeClr val="dk1"/>
                </a:solidFill>
              </a:rPr>
              <a:t>Glucose </a:t>
            </a:r>
            <a:endParaRPr sz="1100"/>
          </a:p>
          <a:p>
            <a:pPr indent="0" lvl="0" marL="0" marR="0" rtl="0" algn="l">
              <a:spcBef>
                <a:spcPts val="0"/>
              </a:spcBef>
              <a:spcAft>
                <a:spcPts val="0"/>
              </a:spcAft>
              <a:buNone/>
            </a:pPr>
            <a:r>
              <a:rPr lang="en" sz="1400">
                <a:solidFill>
                  <a:schemeClr val="dk1"/>
                </a:solidFill>
              </a:rPr>
              <a:t>Urea</a:t>
            </a:r>
            <a:endParaRPr sz="1100"/>
          </a:p>
          <a:p>
            <a:pPr indent="0" lvl="0" marL="0" marR="0" rtl="0" algn="l">
              <a:spcBef>
                <a:spcPts val="0"/>
              </a:spcBef>
              <a:spcAft>
                <a:spcPts val="0"/>
              </a:spcAft>
              <a:buNone/>
            </a:pPr>
            <a:r>
              <a:t/>
            </a:r>
            <a:endParaRPr sz="1400">
              <a:solidFill>
                <a:schemeClr val="dk1"/>
              </a:solidFill>
            </a:endParaRPr>
          </a:p>
          <a:p>
            <a:pPr indent="0" lvl="0" marL="0" marR="0" rtl="0" algn="l">
              <a:spcBef>
                <a:spcPts val="0"/>
              </a:spcBef>
              <a:spcAft>
                <a:spcPts val="0"/>
              </a:spcAft>
              <a:buNone/>
            </a:pPr>
            <a:r>
              <a:t/>
            </a:r>
            <a:endParaRPr sz="1400">
              <a:solidFill>
                <a:schemeClr val="dk1"/>
              </a:solidFill>
            </a:endParaRPr>
          </a:p>
          <a:p>
            <a:pPr indent="0" lvl="0" marL="0" marR="0" rtl="0" algn="l">
              <a:spcBef>
                <a:spcPts val="0"/>
              </a:spcBef>
              <a:spcAft>
                <a:spcPts val="0"/>
              </a:spcAft>
              <a:buNone/>
            </a:pPr>
            <a:r>
              <a:t/>
            </a:r>
            <a:endParaRPr sz="1400">
              <a:solidFill>
                <a:schemeClr val="dk1"/>
              </a:solidFill>
            </a:endParaRPr>
          </a:p>
          <a:p>
            <a:pPr indent="0" lvl="0" marL="0" marR="0" rtl="0" algn="ctr">
              <a:spcBef>
                <a:spcPts val="0"/>
              </a:spcBef>
              <a:spcAft>
                <a:spcPts val="0"/>
              </a:spcAft>
              <a:buNone/>
            </a:pPr>
            <a:r>
              <a:t/>
            </a:r>
            <a:endParaRPr sz="1400">
              <a:solidFill>
                <a:schemeClr val="dk1"/>
              </a:solidFill>
            </a:endParaRPr>
          </a:p>
        </p:txBody>
      </p:sp>
      <p:sp>
        <p:nvSpPr>
          <p:cNvPr id="219" name="Google Shape;219;p31"/>
          <p:cNvSpPr/>
          <p:nvPr/>
        </p:nvSpPr>
        <p:spPr>
          <a:xfrm>
            <a:off x="4827761" y="590836"/>
            <a:ext cx="3422210" cy="3103075"/>
          </a:xfrm>
          <a:prstGeom prst="verticalScroll">
            <a:avLst>
              <a:gd fmla="val 12500" name="adj"/>
            </a:avLst>
          </a:prstGeom>
          <a:solidFill>
            <a:srgbClr val="D8D8D8"/>
          </a:solidFill>
          <a:ln cap="rnd" cmpd="sng" w="158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215900" lvl="0" marL="215900" marR="0" rtl="0" algn="l">
              <a:spcBef>
                <a:spcPts val="0"/>
              </a:spcBef>
              <a:spcAft>
                <a:spcPts val="0"/>
              </a:spcAft>
              <a:buClr>
                <a:schemeClr val="dk1"/>
              </a:buClr>
              <a:buSzPts val="1400"/>
              <a:buChar char="•"/>
            </a:pPr>
            <a:r>
              <a:rPr lang="en" sz="1400">
                <a:solidFill>
                  <a:schemeClr val="dk1"/>
                </a:solidFill>
              </a:rPr>
              <a:t>Brief Physiology</a:t>
            </a:r>
            <a:endParaRPr sz="1100"/>
          </a:p>
          <a:p>
            <a:pPr indent="-215900" lvl="0" marL="215900" marR="0" rtl="0" algn="l">
              <a:spcBef>
                <a:spcPts val="0"/>
              </a:spcBef>
              <a:spcAft>
                <a:spcPts val="0"/>
              </a:spcAft>
              <a:buClr>
                <a:schemeClr val="dk1"/>
              </a:buClr>
              <a:buSzPts val="1400"/>
              <a:buChar char="•"/>
            </a:pPr>
            <a:r>
              <a:rPr lang="en" sz="1400">
                <a:solidFill>
                  <a:schemeClr val="dk1"/>
                </a:solidFill>
              </a:rPr>
              <a:t>Causes of abnormalities</a:t>
            </a:r>
            <a:endParaRPr sz="1100"/>
          </a:p>
          <a:p>
            <a:pPr indent="-215900" lvl="0" marL="215900" marR="0" rtl="0" algn="l">
              <a:spcBef>
                <a:spcPts val="0"/>
              </a:spcBef>
              <a:spcAft>
                <a:spcPts val="0"/>
              </a:spcAft>
              <a:buClr>
                <a:schemeClr val="dk1"/>
              </a:buClr>
              <a:buSzPts val="1400"/>
              <a:buChar char="•"/>
            </a:pPr>
            <a:r>
              <a:rPr lang="en" sz="1400">
                <a:solidFill>
                  <a:schemeClr val="dk1"/>
                </a:solidFill>
              </a:rPr>
              <a:t>Diagnosis and evaluation</a:t>
            </a:r>
            <a:endParaRPr sz="1100"/>
          </a:p>
          <a:p>
            <a:pPr indent="-215900" lvl="0" marL="215900" marR="0" rtl="0" algn="l">
              <a:spcBef>
                <a:spcPts val="0"/>
              </a:spcBef>
              <a:spcAft>
                <a:spcPts val="0"/>
              </a:spcAft>
              <a:buClr>
                <a:schemeClr val="dk1"/>
              </a:buClr>
              <a:buSzPts val="1400"/>
              <a:buChar char="•"/>
            </a:pPr>
            <a:r>
              <a:rPr lang="en" sz="1400">
                <a:solidFill>
                  <a:schemeClr val="dk1"/>
                </a:solidFill>
              </a:rPr>
              <a:t>Management</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9"/>
          <p:cNvSpPr txBox="1"/>
          <p:nvPr>
            <p:ph type="title"/>
          </p:nvPr>
        </p:nvSpPr>
        <p:spPr>
          <a:xfrm>
            <a:off x="1351219" y="110807"/>
            <a:ext cx="6683700" cy="9606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b="1" lang="en" sz="2000" u="sng">
                <a:latin typeface="Arial"/>
                <a:ea typeface="Arial"/>
                <a:cs typeface="Arial"/>
                <a:sym typeface="Arial"/>
              </a:rPr>
              <a:t>Hyponatremia diagnosis</a:t>
            </a:r>
            <a:endParaRPr b="1" sz="2000" u="sng">
              <a:latin typeface="Arial"/>
              <a:ea typeface="Arial"/>
              <a:cs typeface="Arial"/>
              <a:sym typeface="Arial"/>
            </a:endParaRPr>
          </a:p>
        </p:txBody>
      </p:sp>
      <p:sp>
        <p:nvSpPr>
          <p:cNvPr id="334" name="Google Shape;334;p49"/>
          <p:cNvSpPr txBox="1"/>
          <p:nvPr>
            <p:ph idx="1" type="body"/>
          </p:nvPr>
        </p:nvSpPr>
        <p:spPr>
          <a:xfrm>
            <a:off x="274750" y="1329825"/>
            <a:ext cx="2901300" cy="3136500"/>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Char char="🠶"/>
            </a:pPr>
            <a:r>
              <a:rPr lang="en"/>
              <a:t>Normo- osmolar hyponatremia typically occurs due to high triglycerides, high serum protein, and use of glycine (TURP syndrome)</a:t>
            </a:r>
            <a:endParaRPr/>
          </a:p>
          <a:p>
            <a:pPr indent="0" lvl="0" marL="254000" rtl="0" algn="l">
              <a:spcBef>
                <a:spcPts val="0"/>
              </a:spcBef>
              <a:spcAft>
                <a:spcPts val="0"/>
              </a:spcAft>
              <a:buNone/>
            </a:pPr>
            <a:r>
              <a:t/>
            </a:r>
            <a:endParaRPr/>
          </a:p>
          <a:p>
            <a:pPr indent="-254000" lvl="0" marL="254000" rtl="0" algn="l">
              <a:spcBef>
                <a:spcPts val="0"/>
              </a:spcBef>
              <a:spcAft>
                <a:spcPts val="0"/>
              </a:spcAft>
              <a:buSzPts val="1400"/>
              <a:buChar char="🠶"/>
            </a:pPr>
            <a:r>
              <a:rPr lang="en"/>
              <a:t>Hyperosmolar</a:t>
            </a:r>
            <a:r>
              <a:rPr lang="en"/>
              <a:t> hyponatremia occurs due to hyperglycemia, mannitol, sorbitol, maltose, and radiocontrast dye</a:t>
            </a:r>
            <a:endParaRPr/>
          </a:p>
          <a:p>
            <a:pPr indent="-254000" lvl="0" marL="254000" rtl="0" algn="l">
              <a:spcBef>
                <a:spcPts val="0"/>
              </a:spcBef>
              <a:spcAft>
                <a:spcPts val="0"/>
              </a:spcAft>
              <a:buSzPts val="1400"/>
              <a:buChar char="🠶"/>
            </a:pPr>
            <a:r>
              <a:t/>
            </a:r>
            <a:endParaRPr/>
          </a:p>
        </p:txBody>
      </p:sp>
      <p:sp>
        <p:nvSpPr>
          <p:cNvPr id="335" name="Google Shape;335;p49"/>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336" name="Google Shape;336;p49"/>
          <p:cNvPicPr preferRelativeResize="0"/>
          <p:nvPr/>
        </p:nvPicPr>
        <p:blipFill>
          <a:blip r:embed="rId3">
            <a:alphaModFix/>
          </a:blip>
          <a:stretch>
            <a:fillRect/>
          </a:stretch>
        </p:blipFill>
        <p:spPr>
          <a:xfrm>
            <a:off x="3397025" y="1329825"/>
            <a:ext cx="5253399" cy="3543300"/>
          </a:xfrm>
          <a:prstGeom prst="rect">
            <a:avLst/>
          </a:prstGeom>
          <a:noFill/>
          <a:ln>
            <a:noFill/>
          </a:ln>
        </p:spPr>
      </p:pic>
      <p:sp>
        <p:nvSpPr>
          <p:cNvPr id="337" name="Google Shape;337;p49"/>
          <p:cNvSpPr/>
          <p:nvPr/>
        </p:nvSpPr>
        <p:spPr>
          <a:xfrm>
            <a:off x="3527925" y="1011125"/>
            <a:ext cx="4308300" cy="318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t>Diagnosis of SIADH</a:t>
            </a:r>
            <a:endParaRPr b="1" u="sng"/>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50"/>
          <p:cNvPicPr preferRelativeResize="0"/>
          <p:nvPr/>
        </p:nvPicPr>
        <p:blipFill>
          <a:blip r:embed="rId3">
            <a:alphaModFix/>
          </a:blip>
          <a:stretch>
            <a:fillRect/>
          </a:stretch>
        </p:blipFill>
        <p:spPr>
          <a:xfrm>
            <a:off x="152400" y="152400"/>
            <a:ext cx="8838924"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1"/>
          <p:cNvSpPr txBox="1"/>
          <p:nvPr>
            <p:ph type="title"/>
          </p:nvPr>
        </p:nvSpPr>
        <p:spPr>
          <a:xfrm>
            <a:off x="2010619" y="105407"/>
            <a:ext cx="6683700" cy="9606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b="1" lang="en" sz="2000" u="sng">
                <a:latin typeface="Arial"/>
                <a:ea typeface="Arial"/>
                <a:cs typeface="Arial"/>
                <a:sym typeface="Arial"/>
              </a:rPr>
              <a:t>Treatment of hyponatremia</a:t>
            </a:r>
            <a:endParaRPr b="1" sz="2000" u="sng">
              <a:latin typeface="Arial"/>
              <a:ea typeface="Arial"/>
              <a:cs typeface="Arial"/>
              <a:sym typeface="Arial"/>
            </a:endParaRPr>
          </a:p>
        </p:txBody>
      </p:sp>
      <p:sp>
        <p:nvSpPr>
          <p:cNvPr id="348" name="Google Shape;348;p51"/>
          <p:cNvSpPr txBox="1"/>
          <p:nvPr>
            <p:ph idx="1" type="body"/>
          </p:nvPr>
        </p:nvSpPr>
        <p:spPr>
          <a:xfrm>
            <a:off x="398850" y="1154000"/>
            <a:ext cx="1386900" cy="3279300"/>
          </a:xfrm>
          <a:prstGeom prst="rect">
            <a:avLst/>
          </a:prstGeom>
          <a:noFill/>
          <a:ln>
            <a:noFill/>
          </a:ln>
        </p:spPr>
        <p:txBody>
          <a:bodyPr anchorCtr="0" anchor="t" bIns="34275" lIns="68575" spcFirstLastPara="1" rIns="68575" wrap="square" tIns="34275">
            <a:normAutofit/>
          </a:bodyPr>
          <a:lstStyle/>
          <a:p>
            <a:pPr indent="0" lvl="0" marL="254000" rtl="0" algn="l">
              <a:spcBef>
                <a:spcPts val="0"/>
              </a:spcBef>
              <a:spcAft>
                <a:spcPts val="0"/>
              </a:spcAft>
              <a:buNone/>
            </a:pPr>
            <a:r>
              <a:rPr lang="en"/>
              <a:t>European guidelines</a:t>
            </a:r>
            <a:endParaRPr/>
          </a:p>
        </p:txBody>
      </p:sp>
      <p:sp>
        <p:nvSpPr>
          <p:cNvPr id="349" name="Google Shape;349;p51"/>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350" name="Google Shape;350;p51"/>
          <p:cNvPicPr preferRelativeResize="0"/>
          <p:nvPr/>
        </p:nvPicPr>
        <p:blipFill>
          <a:blip r:embed="rId3">
            <a:alphaModFix/>
          </a:blip>
          <a:stretch>
            <a:fillRect/>
          </a:stretch>
        </p:blipFill>
        <p:spPr>
          <a:xfrm>
            <a:off x="1785925" y="1011100"/>
            <a:ext cx="7022851" cy="39235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52"/>
          <p:cNvPicPr preferRelativeResize="0"/>
          <p:nvPr/>
        </p:nvPicPr>
        <p:blipFill>
          <a:blip r:embed="rId3">
            <a:alphaModFix/>
          </a:blip>
          <a:stretch>
            <a:fillRect/>
          </a:stretch>
        </p:blipFill>
        <p:spPr>
          <a:xfrm>
            <a:off x="273300" y="582500"/>
            <a:ext cx="4397625" cy="4286251"/>
          </a:xfrm>
          <a:prstGeom prst="rect">
            <a:avLst/>
          </a:prstGeom>
          <a:noFill/>
          <a:ln>
            <a:noFill/>
          </a:ln>
        </p:spPr>
      </p:pic>
      <p:pic>
        <p:nvPicPr>
          <p:cNvPr id="356" name="Google Shape;356;p52"/>
          <p:cNvPicPr preferRelativeResize="0"/>
          <p:nvPr/>
        </p:nvPicPr>
        <p:blipFill>
          <a:blip r:embed="rId4">
            <a:alphaModFix/>
          </a:blip>
          <a:stretch>
            <a:fillRect/>
          </a:stretch>
        </p:blipFill>
        <p:spPr>
          <a:xfrm>
            <a:off x="4791800" y="120875"/>
            <a:ext cx="4143375" cy="3901601"/>
          </a:xfrm>
          <a:prstGeom prst="rect">
            <a:avLst/>
          </a:prstGeom>
          <a:noFill/>
          <a:ln>
            <a:noFill/>
          </a:ln>
        </p:spPr>
      </p:pic>
      <p:sp>
        <p:nvSpPr>
          <p:cNvPr id="357" name="Google Shape;357;p52"/>
          <p:cNvSpPr txBox="1"/>
          <p:nvPr/>
        </p:nvSpPr>
        <p:spPr>
          <a:xfrm>
            <a:off x="5000625" y="4022475"/>
            <a:ext cx="3516900" cy="11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100" u="sng">
                <a:solidFill>
                  <a:schemeClr val="dk1"/>
                </a:solidFill>
              </a:rPr>
              <a:t>Follow-up management in case of no improve- ment of symptoms after a 5 mmol/l increase in serum sodium concentration in the first hour, regardless of whether hyponatraemia is acute or chronic</a:t>
            </a:r>
            <a:endParaRPr b="1" sz="1100" u="sng">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3"/>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sz="2000" u="sng">
                <a:latin typeface="Arial"/>
                <a:ea typeface="Arial"/>
                <a:cs typeface="Arial"/>
                <a:sym typeface="Arial"/>
              </a:rPr>
              <a:t>Moderately severe symptoms</a:t>
            </a:r>
            <a:endParaRPr b="1" sz="2000" u="sng">
              <a:latin typeface="Arial"/>
              <a:ea typeface="Arial"/>
              <a:cs typeface="Arial"/>
              <a:sym typeface="Arial"/>
            </a:endParaRPr>
          </a:p>
        </p:txBody>
      </p:sp>
      <p:pic>
        <p:nvPicPr>
          <p:cNvPr id="363" name="Google Shape;363;p53"/>
          <p:cNvPicPr preferRelativeResize="0"/>
          <p:nvPr/>
        </p:nvPicPr>
        <p:blipFill>
          <a:blip r:embed="rId3">
            <a:alphaModFix/>
          </a:blip>
          <a:stretch>
            <a:fillRect/>
          </a:stretch>
        </p:blipFill>
        <p:spPr>
          <a:xfrm>
            <a:off x="1483700" y="1053525"/>
            <a:ext cx="4813801" cy="3859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54"/>
          <p:cNvPicPr preferRelativeResize="0"/>
          <p:nvPr/>
        </p:nvPicPr>
        <p:blipFill rotWithShape="1">
          <a:blip r:embed="rId3">
            <a:alphaModFix/>
          </a:blip>
          <a:srcRect b="0" l="2008" r="0" t="7766"/>
          <a:stretch/>
        </p:blipFill>
        <p:spPr>
          <a:xfrm>
            <a:off x="1373800" y="746613"/>
            <a:ext cx="5957374" cy="3760175"/>
          </a:xfrm>
          <a:prstGeom prst="rect">
            <a:avLst/>
          </a:prstGeom>
          <a:noFill/>
          <a:ln>
            <a:noFill/>
          </a:ln>
        </p:spPr>
      </p:pic>
      <p:sp>
        <p:nvSpPr>
          <p:cNvPr id="369" name="Google Shape;369;p54"/>
          <p:cNvSpPr txBox="1"/>
          <p:nvPr/>
        </p:nvSpPr>
        <p:spPr>
          <a:xfrm>
            <a:off x="1373800" y="87925"/>
            <a:ext cx="6187500" cy="4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t>Acute hyponatremia without severe or moderately severe symptoms</a:t>
            </a:r>
            <a:endParaRPr b="1" u="sng"/>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55"/>
          <p:cNvPicPr preferRelativeResize="0"/>
          <p:nvPr/>
        </p:nvPicPr>
        <p:blipFill>
          <a:blip r:embed="rId3">
            <a:alphaModFix/>
          </a:blip>
          <a:stretch>
            <a:fillRect/>
          </a:stretch>
        </p:blipFill>
        <p:spPr>
          <a:xfrm>
            <a:off x="1658100" y="1053625"/>
            <a:ext cx="6441826" cy="3848099"/>
          </a:xfrm>
          <a:prstGeom prst="rect">
            <a:avLst/>
          </a:prstGeom>
          <a:noFill/>
          <a:ln>
            <a:noFill/>
          </a:ln>
        </p:spPr>
      </p:pic>
      <p:sp>
        <p:nvSpPr>
          <p:cNvPr id="375" name="Google Shape;375;p55"/>
          <p:cNvSpPr txBox="1"/>
          <p:nvPr/>
        </p:nvSpPr>
        <p:spPr>
          <a:xfrm>
            <a:off x="2198075" y="296750"/>
            <a:ext cx="5132400" cy="62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u="sng"/>
              <a:t>Chronic hyponatremia</a:t>
            </a:r>
            <a:endParaRPr b="1" sz="2000" u="sng"/>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56"/>
          <p:cNvPicPr preferRelativeResize="0"/>
          <p:nvPr/>
        </p:nvPicPr>
        <p:blipFill>
          <a:blip r:embed="rId3">
            <a:alphaModFix/>
          </a:blip>
          <a:stretch>
            <a:fillRect/>
          </a:stretch>
        </p:blipFill>
        <p:spPr>
          <a:xfrm>
            <a:off x="1230150" y="736350"/>
            <a:ext cx="6683701" cy="2800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7"/>
          <p:cNvSpPr txBox="1"/>
          <p:nvPr>
            <p:ph idx="1" type="body"/>
          </p:nvPr>
        </p:nvSpPr>
        <p:spPr>
          <a:xfrm>
            <a:off x="1200825" y="615450"/>
            <a:ext cx="7427700" cy="38181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b="1" lang="en" u="sng"/>
              <a:t>Managing overcorrection of chronic hyponatremia</a:t>
            </a:r>
            <a:endParaRPr b="1" u="sng"/>
          </a:p>
          <a:p>
            <a:pPr indent="0" lvl="0" marL="0" rtl="0" algn="l">
              <a:spcBef>
                <a:spcPts val="800"/>
              </a:spcBef>
              <a:spcAft>
                <a:spcPts val="0"/>
              </a:spcAft>
              <a:buNone/>
            </a:pPr>
            <a:r>
              <a:rPr lang="en"/>
              <a:t>Infusion containing electrolyte free water (10ml/kg) over 1hour with or </a:t>
            </a:r>
            <a:r>
              <a:rPr lang="en"/>
              <a:t>without</a:t>
            </a:r>
            <a:r>
              <a:rPr lang="en"/>
              <a:t> 2mcg desmopressin IV every 8 hours</a:t>
            </a:r>
            <a:endParaRPr/>
          </a:p>
          <a:p>
            <a:pPr indent="0" lvl="0" marL="0" rtl="0" algn="l">
              <a:spcBef>
                <a:spcPts val="800"/>
              </a:spcBef>
              <a:spcAft>
                <a:spcPts val="0"/>
              </a:spcAft>
              <a:buNone/>
            </a:pPr>
            <a:r>
              <a:rPr b="1" lang="en" u="sng"/>
              <a:t>Management of hypovolemic hyponatremia:</a:t>
            </a:r>
            <a:endParaRPr b="1" u="sng"/>
          </a:p>
          <a:p>
            <a:pPr indent="0" lvl="0" marL="0" rtl="0" algn="l">
              <a:spcBef>
                <a:spcPts val="800"/>
              </a:spcBef>
              <a:spcAft>
                <a:spcPts val="0"/>
              </a:spcAft>
              <a:buNone/>
            </a:pPr>
            <a:r>
              <a:rPr lang="en"/>
              <a:t>Isotonic saline or balanced solution at 0.5 to 1ml/kg/hr</a:t>
            </a:r>
            <a:endParaRPr/>
          </a:p>
          <a:p>
            <a:pPr indent="0" lvl="0" marL="0" rtl="0" algn="l">
              <a:spcBef>
                <a:spcPts val="800"/>
              </a:spcBef>
              <a:spcAft>
                <a:spcPts val="0"/>
              </a:spcAft>
              <a:buNone/>
            </a:pPr>
            <a:r>
              <a:rPr b="1" lang="en" u="sng"/>
              <a:t>Managment of euvolemic hyponatremia</a:t>
            </a:r>
            <a:endParaRPr b="1" u="sng"/>
          </a:p>
          <a:p>
            <a:pPr indent="0" lvl="0" marL="0" rtl="0" algn="l">
              <a:spcBef>
                <a:spcPts val="800"/>
              </a:spcBef>
              <a:spcAft>
                <a:spcPts val="0"/>
              </a:spcAft>
              <a:buNone/>
            </a:pPr>
            <a:r>
              <a:rPr lang="en"/>
              <a:t>Fluid restriction (first line)</a:t>
            </a:r>
            <a:endParaRPr/>
          </a:p>
          <a:p>
            <a:pPr indent="0" lvl="0" marL="0" rtl="0" algn="l">
              <a:spcBef>
                <a:spcPts val="800"/>
              </a:spcBef>
              <a:spcAft>
                <a:spcPts val="0"/>
              </a:spcAft>
              <a:buNone/>
            </a:pPr>
            <a:r>
              <a:rPr lang="en"/>
              <a:t>Urea or loop diuretics + oral nacl (second line)</a:t>
            </a:r>
            <a:endParaRPr/>
          </a:p>
          <a:p>
            <a:pPr indent="0" lvl="0" marL="0" rtl="0" algn="l">
              <a:spcBef>
                <a:spcPts val="800"/>
              </a:spcBef>
              <a:spcAft>
                <a:spcPts val="0"/>
              </a:spcAft>
              <a:buNone/>
            </a:pPr>
            <a:r>
              <a:rPr lang="en"/>
              <a:t>Do not recommend vaptans</a:t>
            </a:r>
            <a:endParaRPr/>
          </a:p>
          <a:p>
            <a:pPr indent="0" lvl="0" marL="0" rtl="0" algn="l">
              <a:spcBef>
                <a:spcPts val="800"/>
              </a:spcBef>
              <a:spcAft>
                <a:spcPts val="0"/>
              </a:spcAft>
              <a:buNone/>
            </a:pPr>
            <a:r>
              <a:rPr lang="en"/>
              <a:t>Lithium or </a:t>
            </a:r>
            <a:r>
              <a:rPr lang="en"/>
              <a:t>demeclocycline</a:t>
            </a:r>
            <a:r>
              <a:rPr lang="en"/>
              <a:t> is not </a:t>
            </a:r>
            <a:r>
              <a:rPr lang="en"/>
              <a:t>recommended</a:t>
            </a:r>
            <a:endParaRPr/>
          </a:p>
          <a:p>
            <a:pPr indent="0" lvl="0" marL="0" rtl="0" algn="l">
              <a:spcBef>
                <a:spcPts val="800"/>
              </a:spcBef>
              <a:spcAft>
                <a:spcPts val="0"/>
              </a:spcAft>
              <a:buClr>
                <a:schemeClr val="dk1"/>
              </a:buClr>
              <a:buSzPts val="1100"/>
              <a:buFont typeface="Arial"/>
              <a:buNone/>
            </a:pPr>
            <a:r>
              <a:rPr b="1" lang="en" u="sng"/>
              <a:t>Management of hypervolemic hyponatremia</a:t>
            </a:r>
            <a:endParaRPr b="1" u="sng"/>
          </a:p>
          <a:p>
            <a:pPr indent="0" lvl="0" marL="0" rtl="0" algn="l">
              <a:spcBef>
                <a:spcPts val="800"/>
              </a:spcBef>
              <a:spcAft>
                <a:spcPts val="0"/>
              </a:spcAft>
              <a:buClr>
                <a:schemeClr val="dk1"/>
              </a:buClr>
              <a:buSzPts val="1100"/>
              <a:buFont typeface="Arial"/>
              <a:buNone/>
            </a:pPr>
            <a:r>
              <a:rPr lang="en"/>
              <a:t>Fluid restriction. Recommend against vaptans or demeclocycline</a:t>
            </a:r>
            <a:endParaRPr/>
          </a:p>
          <a:p>
            <a:pPr indent="0" lvl="0" marL="0" rtl="0" algn="l">
              <a:spcBef>
                <a:spcPts val="800"/>
              </a:spcBef>
              <a:spcAft>
                <a:spcPts val="0"/>
              </a:spcAft>
              <a:buNone/>
            </a:pPr>
            <a:r>
              <a:t/>
            </a:r>
            <a:endParaRPr/>
          </a:p>
          <a:p>
            <a:pPr indent="0" lvl="0" marL="0" rtl="0" algn="l">
              <a:lnSpc>
                <a:spcPct val="115000"/>
              </a:lnSpc>
              <a:spcBef>
                <a:spcPts val="1300"/>
              </a:spcBef>
              <a:spcAft>
                <a:spcPts val="13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8"/>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Potassium physiology</a:t>
            </a:r>
            <a:endParaRPr/>
          </a:p>
        </p:txBody>
      </p:sp>
      <p:sp>
        <p:nvSpPr>
          <p:cNvPr id="391" name="Google Shape;391;p58"/>
          <p:cNvSpPr txBox="1"/>
          <p:nvPr>
            <p:ph idx="1" type="body"/>
          </p:nvPr>
        </p:nvSpPr>
        <p:spPr>
          <a:xfrm>
            <a:off x="392250" y="1501300"/>
            <a:ext cx="4575300" cy="2833200"/>
          </a:xfrm>
          <a:prstGeom prst="rect">
            <a:avLst/>
          </a:prstGeom>
        </p:spPr>
        <p:txBody>
          <a:bodyPr anchorCtr="0" anchor="t" bIns="34275" lIns="68575" spcFirstLastPara="1" rIns="68575" wrap="square" tIns="34275">
            <a:normAutofit fontScale="92500" lnSpcReduction="20000"/>
          </a:bodyPr>
          <a:lstStyle/>
          <a:p>
            <a:pPr indent="-322580" lvl="0" marL="889000" marR="1282700" rtl="0" algn="l">
              <a:lnSpc>
                <a:spcPct val="115000"/>
              </a:lnSpc>
              <a:spcBef>
                <a:spcPts val="40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40mmol/Kg of potassium. A 70kg male has about 2800mmol, or about 109g of potassium.</a:t>
            </a:r>
            <a:endParaRPr sz="1600">
              <a:solidFill>
                <a:schemeClr val="dk1"/>
              </a:solidFill>
              <a:latin typeface="Times New Roman"/>
              <a:ea typeface="Times New Roman"/>
              <a:cs typeface="Times New Roman"/>
              <a:sym typeface="Times New Roman"/>
            </a:endParaRPr>
          </a:p>
          <a:p>
            <a:pPr indent="-322580" lvl="0" marL="8890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Of this, 90% is in the intracellular fluid. This is the only exchangeable potassium.</a:t>
            </a:r>
            <a:endParaRPr sz="1600">
              <a:solidFill>
                <a:schemeClr val="dk1"/>
              </a:solidFill>
              <a:latin typeface="Times New Roman"/>
              <a:ea typeface="Times New Roman"/>
              <a:cs typeface="Times New Roman"/>
              <a:sym typeface="Times New Roman"/>
            </a:endParaRPr>
          </a:p>
          <a:p>
            <a:pPr indent="-322580" lvl="0" marL="889000" marR="1282700" rtl="0" algn="l">
              <a:lnSpc>
                <a:spcPct val="115000"/>
              </a:lnSpc>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Extracellular fluid contains 2% of the total body potassium, and bone contains 8%</a:t>
            </a:r>
            <a:endParaRPr sz="1600">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t/>
            </a:r>
            <a:endParaRPr/>
          </a:p>
        </p:txBody>
      </p:sp>
      <p:pic>
        <p:nvPicPr>
          <p:cNvPr id="392" name="Google Shape;392;p58"/>
          <p:cNvPicPr preferRelativeResize="0"/>
          <p:nvPr/>
        </p:nvPicPr>
        <p:blipFill>
          <a:blip r:embed="rId3">
            <a:alphaModFix/>
          </a:blip>
          <a:stretch>
            <a:fillRect/>
          </a:stretch>
        </p:blipFill>
        <p:spPr>
          <a:xfrm>
            <a:off x="4341200" y="934200"/>
            <a:ext cx="4575299" cy="3857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Sodium</a:t>
            </a:r>
            <a:endParaRPr/>
          </a:p>
        </p:txBody>
      </p:sp>
      <p:sp>
        <p:nvSpPr>
          <p:cNvPr id="225" name="Google Shape;225;p32"/>
          <p:cNvSpPr txBox="1"/>
          <p:nvPr>
            <p:ph idx="1" type="body"/>
          </p:nvPr>
        </p:nvSpPr>
        <p:spPr>
          <a:xfrm>
            <a:off x="398859" y="1324070"/>
            <a:ext cx="3648040" cy="3585172"/>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Font typeface="Arial"/>
              <a:buChar char="🠶"/>
            </a:pPr>
            <a:r>
              <a:rPr lang="en">
                <a:latin typeface="Arial"/>
                <a:ea typeface="Arial"/>
                <a:cs typeface="Arial"/>
                <a:sym typeface="Arial"/>
              </a:rPr>
              <a:t>60mmol/kg of sodium</a:t>
            </a:r>
            <a:endParaRPr>
              <a:latin typeface="Arial"/>
              <a:ea typeface="Arial"/>
              <a:cs typeface="Arial"/>
              <a:sym typeface="Arial"/>
            </a:endParaRPr>
          </a:p>
          <a:p>
            <a:pPr indent="-254000" lvl="0" marL="254000" rtl="0" algn="l">
              <a:spcBef>
                <a:spcPts val="0"/>
              </a:spcBef>
              <a:spcAft>
                <a:spcPts val="0"/>
              </a:spcAft>
              <a:buSzPts val="1400"/>
              <a:buFont typeface="Arial"/>
              <a:buChar char="🠶"/>
            </a:pPr>
            <a:r>
              <a:rPr lang="en">
                <a:latin typeface="Arial"/>
                <a:ea typeface="Arial"/>
                <a:cs typeface="Arial"/>
                <a:sym typeface="Arial"/>
              </a:rPr>
              <a:t>Dominant extracellular cation and solute</a:t>
            </a:r>
            <a:endParaRPr>
              <a:latin typeface="Arial"/>
              <a:ea typeface="Arial"/>
              <a:cs typeface="Arial"/>
              <a:sym typeface="Arial"/>
            </a:endParaRPr>
          </a:p>
          <a:p>
            <a:pPr indent="-254000" lvl="0" marL="254000" rtl="0" algn="l">
              <a:spcBef>
                <a:spcPts val="800"/>
              </a:spcBef>
              <a:spcAft>
                <a:spcPts val="0"/>
              </a:spcAft>
              <a:buSzPts val="1400"/>
              <a:buFont typeface="Arial"/>
              <a:buChar char="🠶"/>
            </a:pPr>
            <a:r>
              <a:rPr lang="en">
                <a:latin typeface="Arial"/>
                <a:ea typeface="Arial"/>
                <a:cs typeface="Arial"/>
                <a:sym typeface="Arial"/>
              </a:rPr>
              <a:t>70 kg male 🡪 4200mmol of sodium 🡪 92g of sodium</a:t>
            </a:r>
            <a:endParaRPr>
              <a:latin typeface="Arial"/>
              <a:ea typeface="Arial"/>
              <a:cs typeface="Arial"/>
              <a:sym typeface="Arial"/>
            </a:endParaRPr>
          </a:p>
          <a:p>
            <a:pPr indent="-254000" lvl="0" marL="254000" rtl="0" algn="l">
              <a:spcBef>
                <a:spcPts val="800"/>
              </a:spcBef>
              <a:spcAft>
                <a:spcPts val="0"/>
              </a:spcAft>
              <a:buSzPts val="1400"/>
              <a:buFont typeface="Arial"/>
              <a:buChar char="🠶"/>
            </a:pPr>
            <a:r>
              <a:rPr lang="en">
                <a:latin typeface="Arial"/>
                <a:ea typeface="Arial"/>
                <a:cs typeface="Arial"/>
                <a:sym typeface="Arial"/>
              </a:rPr>
              <a:t>70% of this is exchangeable, and the rest is locked up in bone crystals</a:t>
            </a:r>
            <a:endParaRPr>
              <a:latin typeface="Arial"/>
              <a:ea typeface="Arial"/>
              <a:cs typeface="Arial"/>
              <a:sym typeface="Arial"/>
            </a:endParaRPr>
          </a:p>
          <a:p>
            <a:pPr indent="-254000" lvl="0" marL="254000" rtl="0" algn="l">
              <a:spcBef>
                <a:spcPts val="800"/>
              </a:spcBef>
              <a:spcAft>
                <a:spcPts val="0"/>
              </a:spcAft>
              <a:buSzPts val="1400"/>
              <a:buFont typeface="Arial"/>
              <a:buChar char="🠶"/>
            </a:pPr>
            <a:r>
              <a:rPr lang="en">
                <a:latin typeface="Arial"/>
                <a:ea typeface="Arial"/>
                <a:cs typeface="Arial"/>
                <a:sym typeface="Arial"/>
              </a:rPr>
              <a:t>Extracellular fluid contains 50% of the total body sodium</a:t>
            </a:r>
            <a:endParaRPr>
              <a:latin typeface="Arial"/>
              <a:ea typeface="Arial"/>
              <a:cs typeface="Arial"/>
              <a:sym typeface="Arial"/>
            </a:endParaRPr>
          </a:p>
          <a:p>
            <a:pPr indent="-254000" lvl="0" marL="254000" rtl="0" algn="l">
              <a:spcBef>
                <a:spcPts val="800"/>
              </a:spcBef>
              <a:spcAft>
                <a:spcPts val="0"/>
              </a:spcAft>
              <a:buSzPts val="1400"/>
              <a:buFont typeface="Arial"/>
              <a:buChar char="🠶"/>
            </a:pPr>
            <a:r>
              <a:rPr lang="en">
                <a:latin typeface="Arial"/>
                <a:ea typeface="Arial"/>
                <a:cs typeface="Arial"/>
                <a:sym typeface="Arial"/>
              </a:rPr>
              <a:t>Intracellular fluid contains 5% of the total body sodium</a:t>
            </a:r>
            <a:endParaRPr>
              <a:latin typeface="Arial"/>
              <a:ea typeface="Arial"/>
              <a:cs typeface="Arial"/>
              <a:sym typeface="Arial"/>
            </a:endParaRPr>
          </a:p>
          <a:p>
            <a:pPr indent="-254000" lvl="0" marL="254000" rtl="0" algn="l">
              <a:spcBef>
                <a:spcPts val="800"/>
              </a:spcBef>
              <a:spcAft>
                <a:spcPts val="0"/>
              </a:spcAft>
              <a:buSzPts val="1400"/>
              <a:buFont typeface="Arial"/>
              <a:buChar char="🠶"/>
            </a:pPr>
            <a:r>
              <a:rPr lang="en">
                <a:latin typeface="Arial"/>
                <a:ea typeface="Arial"/>
                <a:cs typeface="Arial"/>
                <a:sym typeface="Arial"/>
              </a:rPr>
              <a:t>Remaining in the connective tissue and </a:t>
            </a:r>
            <a:r>
              <a:rPr lang="en">
                <a:latin typeface="Arial"/>
                <a:ea typeface="Arial"/>
                <a:cs typeface="Arial"/>
                <a:sym typeface="Arial"/>
              </a:rPr>
              <a:t>exchangeable</a:t>
            </a:r>
            <a:r>
              <a:rPr lang="en">
                <a:latin typeface="Arial"/>
                <a:ea typeface="Arial"/>
                <a:cs typeface="Arial"/>
                <a:sym typeface="Arial"/>
              </a:rPr>
              <a:t> bone reserves</a:t>
            </a:r>
            <a:endParaRPr>
              <a:latin typeface="Arial"/>
              <a:ea typeface="Arial"/>
              <a:cs typeface="Arial"/>
              <a:sym typeface="Arial"/>
            </a:endParaRPr>
          </a:p>
        </p:txBody>
      </p:sp>
      <p:sp>
        <p:nvSpPr>
          <p:cNvPr id="226" name="Google Shape;226;p32"/>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27" name="Google Shape;227;p32"/>
          <p:cNvSpPr/>
          <p:nvPr/>
        </p:nvSpPr>
        <p:spPr>
          <a:xfrm>
            <a:off x="5097521" y="200500"/>
            <a:ext cx="3531000" cy="4596900"/>
          </a:xfrm>
          <a:prstGeom prst="verticalScroll">
            <a:avLst>
              <a:gd fmla="val 12500" name="adj"/>
            </a:avLst>
          </a:prstGeom>
          <a:solidFill>
            <a:schemeClr val="lt1"/>
          </a:solidFill>
          <a:ln cap="rnd" cmpd="sng" w="158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100">
                <a:solidFill>
                  <a:srgbClr val="000000"/>
                </a:solidFill>
                <a:latin typeface="Arial"/>
                <a:ea typeface="Arial"/>
                <a:cs typeface="Arial"/>
                <a:sym typeface="Arial"/>
              </a:rPr>
              <a:t>Gibbs-Donnan Effect</a:t>
            </a:r>
            <a:br>
              <a:rPr lang="en" sz="1100">
                <a:solidFill>
                  <a:schemeClr val="lt1"/>
                </a:solidFill>
                <a:latin typeface="Arial"/>
                <a:ea typeface="Arial"/>
                <a:cs typeface="Arial"/>
                <a:sym typeface="Arial"/>
              </a:rPr>
            </a:br>
            <a:r>
              <a:rPr lang="en" sz="1100">
                <a:solidFill>
                  <a:srgbClr val="000000"/>
                </a:solidFill>
                <a:latin typeface="Arial"/>
                <a:ea typeface="Arial"/>
                <a:cs typeface="Arial"/>
                <a:sym typeface="Arial"/>
              </a:rPr>
              <a:t>Anionic plasma proteins attract sodium into the plasma</a:t>
            </a:r>
            <a:endParaRPr sz="1100"/>
          </a:p>
          <a:p>
            <a:pPr indent="0" lvl="0" marL="0" marR="0" rtl="0" algn="l">
              <a:spcBef>
                <a:spcPts val="0"/>
              </a:spcBef>
              <a:spcAft>
                <a:spcPts val="0"/>
              </a:spcAft>
              <a:buNone/>
            </a:pPr>
            <a:r>
              <a:t/>
            </a:r>
            <a:endParaRPr sz="1100">
              <a:solidFill>
                <a:srgbClr val="000000"/>
              </a:solidFill>
              <a:latin typeface="Arial"/>
              <a:ea typeface="Arial"/>
              <a:cs typeface="Arial"/>
              <a:sym typeface="Arial"/>
            </a:endParaRPr>
          </a:p>
          <a:p>
            <a:pPr indent="0" lvl="0" marL="0" marR="0" rtl="0" algn="l">
              <a:spcBef>
                <a:spcPts val="0"/>
              </a:spcBef>
              <a:spcAft>
                <a:spcPts val="0"/>
              </a:spcAft>
              <a:buNone/>
            </a:pPr>
            <a:r>
              <a:rPr lang="en" sz="1100">
                <a:solidFill>
                  <a:srgbClr val="000000"/>
                </a:solidFill>
                <a:latin typeface="Arial"/>
                <a:ea typeface="Arial"/>
                <a:cs typeface="Arial"/>
                <a:sym typeface="Arial"/>
              </a:rPr>
              <a:t>An equilibrium is reached where the sodium concentration in the plasma remains slightly higher, and the chloride concentration in the plasma is slightly lower (chloride ends up being higher in the interstitial fluid)</a:t>
            </a:r>
            <a:endParaRPr sz="1100"/>
          </a:p>
          <a:p>
            <a:pPr indent="0" lvl="0" marL="0" marR="0" rtl="0" algn="l">
              <a:spcBef>
                <a:spcPts val="0"/>
              </a:spcBef>
              <a:spcAft>
                <a:spcPts val="0"/>
              </a:spcAft>
              <a:buNone/>
            </a:pPr>
            <a:r>
              <a:t/>
            </a:r>
            <a:endParaRPr sz="1100">
              <a:solidFill>
                <a:schemeClr val="dk1"/>
              </a:solidFill>
              <a:latin typeface="Arial"/>
              <a:ea typeface="Arial"/>
              <a:cs typeface="Arial"/>
              <a:sym typeface="Arial"/>
            </a:endParaRPr>
          </a:p>
          <a:p>
            <a:pPr indent="0" lvl="0" marL="0" marR="0" rtl="0" algn="l">
              <a:spcBef>
                <a:spcPts val="0"/>
              </a:spcBef>
              <a:spcAft>
                <a:spcPts val="0"/>
              </a:spcAft>
              <a:buNone/>
            </a:pPr>
            <a:r>
              <a:rPr b="1" lang="en" sz="1100">
                <a:solidFill>
                  <a:schemeClr val="dk1"/>
                </a:solidFill>
                <a:latin typeface="Arial"/>
                <a:ea typeface="Arial"/>
                <a:cs typeface="Arial"/>
                <a:sym typeface="Arial"/>
              </a:rPr>
              <a:t>Na+/K+ ATPase activity</a:t>
            </a:r>
            <a:br>
              <a:rPr lang="en" sz="1100">
                <a:solidFill>
                  <a:schemeClr val="dk1"/>
                </a:solidFill>
                <a:latin typeface="Arial"/>
                <a:ea typeface="Arial"/>
                <a:cs typeface="Arial"/>
                <a:sym typeface="Arial"/>
              </a:rPr>
            </a:br>
            <a:r>
              <a:rPr lang="en" sz="1100">
                <a:solidFill>
                  <a:schemeClr val="dk1"/>
                </a:solidFill>
                <a:latin typeface="Arial"/>
                <a:ea typeface="Arial"/>
                <a:cs typeface="Arial"/>
                <a:sym typeface="Arial"/>
              </a:rPr>
              <a:t>Sodium concentration inside the cell is kept artificially low by  the action of Na+/K+ ATPase, which exchanges 3 sodium atoms for every 2 potassium.</a:t>
            </a:r>
            <a:endParaRPr sz="1100"/>
          </a:p>
          <a:p>
            <a:pPr indent="0" lvl="0" marL="0" marR="0" rtl="0" algn="l">
              <a:spcBef>
                <a:spcPts val="0"/>
              </a:spcBef>
              <a:spcAft>
                <a:spcPts val="0"/>
              </a:spcAft>
              <a:buNone/>
            </a:pPr>
            <a:r>
              <a:t/>
            </a:r>
            <a:endParaRPr sz="1100">
              <a:solidFill>
                <a:schemeClr val="dk1"/>
              </a:solidFill>
              <a:latin typeface="Arial"/>
              <a:ea typeface="Arial"/>
              <a:cs typeface="Arial"/>
              <a:sym typeface="Arial"/>
            </a:endParaRPr>
          </a:p>
          <a:p>
            <a:pPr indent="0" lvl="0" marL="0" marR="0" rtl="0" algn="l">
              <a:spcBef>
                <a:spcPts val="0"/>
              </a:spcBef>
              <a:spcAft>
                <a:spcPts val="0"/>
              </a:spcAft>
              <a:buNone/>
            </a:pPr>
            <a:r>
              <a:t/>
            </a:r>
            <a:endParaRPr sz="11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9"/>
          <p:cNvSpPr/>
          <p:nvPr/>
        </p:nvSpPr>
        <p:spPr>
          <a:xfrm>
            <a:off x="879225" y="318725"/>
            <a:ext cx="4165500" cy="4396200"/>
          </a:xfrm>
          <a:prstGeom prst="verticalScroll">
            <a:avLst>
              <a:gd fmla="val 125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91440" rtl="0" algn="ctr">
              <a:spcBef>
                <a:spcPts val="0"/>
              </a:spcBef>
              <a:spcAft>
                <a:spcPts val="0"/>
              </a:spcAft>
              <a:buNone/>
            </a:pPr>
            <a:r>
              <a:rPr lang="en">
                <a:latin typeface="Century Gothic"/>
                <a:ea typeface="Century Gothic"/>
                <a:cs typeface="Century Gothic"/>
                <a:sym typeface="Century Gothic"/>
              </a:rPr>
              <a:t>Physiological role of potassium:</a:t>
            </a:r>
            <a:endParaRPr>
              <a:latin typeface="Century Gothic"/>
              <a:ea typeface="Century Gothic"/>
              <a:cs typeface="Century Gothic"/>
              <a:sym typeface="Century Gothic"/>
            </a:endParaRPr>
          </a:p>
          <a:p>
            <a:pPr indent="-88900" lvl="0" marL="91440" rtl="0" algn="l">
              <a:lnSpc>
                <a:spcPct val="115000"/>
              </a:lnSpc>
              <a:spcBef>
                <a:spcPts val="400"/>
              </a:spcBef>
              <a:spcAft>
                <a:spcPts val="0"/>
              </a:spcAft>
              <a:buClr>
                <a:srgbClr val="666666"/>
              </a:buClr>
              <a:buSzPts val="1400"/>
              <a:buFont typeface="Times New Roman"/>
              <a:buChar char="●"/>
            </a:pPr>
            <a:r>
              <a:rPr lang="en">
                <a:solidFill>
                  <a:srgbClr val="666666"/>
                </a:solidFill>
                <a:latin typeface="Times New Roman"/>
                <a:ea typeface="Times New Roman"/>
                <a:cs typeface="Times New Roman"/>
                <a:sym typeface="Times New Roman"/>
              </a:rPr>
              <a:t>Maintenance of intracellular fluid tonicity / regulation of cell volume</a:t>
            </a:r>
            <a:endParaRPr>
              <a:solidFill>
                <a:srgbClr val="666666"/>
              </a:solidFill>
              <a:latin typeface="Times New Roman"/>
              <a:ea typeface="Times New Roman"/>
              <a:cs typeface="Times New Roman"/>
              <a:sym typeface="Times New Roman"/>
            </a:endParaRPr>
          </a:p>
          <a:p>
            <a:pPr indent="-88900" lvl="0" marL="91440" rtl="0" algn="l">
              <a:lnSpc>
                <a:spcPct val="115000"/>
              </a:lnSpc>
              <a:spcBef>
                <a:spcPts val="0"/>
              </a:spcBef>
              <a:spcAft>
                <a:spcPts val="0"/>
              </a:spcAft>
              <a:buClr>
                <a:srgbClr val="666666"/>
              </a:buClr>
              <a:buSzPts val="1400"/>
              <a:buFont typeface="Times New Roman"/>
              <a:buChar char="●"/>
            </a:pPr>
            <a:r>
              <a:rPr lang="en">
                <a:solidFill>
                  <a:srgbClr val="666666"/>
                </a:solidFill>
                <a:latin typeface="Times New Roman"/>
                <a:ea typeface="Times New Roman"/>
                <a:cs typeface="Times New Roman"/>
                <a:sym typeface="Times New Roman"/>
              </a:rPr>
              <a:t>Maintenance</a:t>
            </a:r>
            <a:r>
              <a:rPr lang="en">
                <a:solidFill>
                  <a:srgbClr val="666666"/>
                </a:solidFill>
                <a:latin typeface="Times New Roman"/>
                <a:ea typeface="Times New Roman"/>
                <a:cs typeface="Times New Roman"/>
                <a:sym typeface="Times New Roman"/>
              </a:rPr>
              <a:t> of resting membrane potential</a:t>
            </a:r>
            <a:endParaRPr>
              <a:solidFill>
                <a:srgbClr val="666666"/>
              </a:solidFill>
              <a:latin typeface="Times New Roman"/>
              <a:ea typeface="Times New Roman"/>
              <a:cs typeface="Times New Roman"/>
              <a:sym typeface="Times New Roman"/>
            </a:endParaRPr>
          </a:p>
          <a:p>
            <a:pPr indent="-88900" lvl="0" marL="91440" rtl="0" algn="l">
              <a:lnSpc>
                <a:spcPct val="115000"/>
              </a:lnSpc>
              <a:spcBef>
                <a:spcPts val="0"/>
              </a:spcBef>
              <a:spcAft>
                <a:spcPts val="0"/>
              </a:spcAft>
              <a:buClr>
                <a:srgbClr val="666666"/>
              </a:buClr>
              <a:buSzPts val="1400"/>
              <a:buFont typeface="Times New Roman"/>
              <a:buChar char="●"/>
            </a:pPr>
            <a:r>
              <a:rPr lang="en">
                <a:solidFill>
                  <a:srgbClr val="666666"/>
                </a:solidFill>
                <a:latin typeface="Times New Roman"/>
                <a:ea typeface="Times New Roman"/>
                <a:cs typeface="Times New Roman"/>
                <a:sym typeface="Times New Roman"/>
              </a:rPr>
              <a:t>Responsible for the excitability of excitable tissues, action potentials etc</a:t>
            </a:r>
            <a:endParaRPr>
              <a:solidFill>
                <a:srgbClr val="666666"/>
              </a:solidFill>
              <a:latin typeface="Times New Roman"/>
              <a:ea typeface="Times New Roman"/>
              <a:cs typeface="Times New Roman"/>
              <a:sym typeface="Times New Roman"/>
            </a:endParaRPr>
          </a:p>
          <a:p>
            <a:pPr indent="-88900" lvl="0" marL="91440" rtl="0" algn="l">
              <a:lnSpc>
                <a:spcPct val="115000"/>
              </a:lnSpc>
              <a:spcBef>
                <a:spcPts val="0"/>
              </a:spcBef>
              <a:spcAft>
                <a:spcPts val="0"/>
              </a:spcAft>
              <a:buClr>
                <a:srgbClr val="666666"/>
              </a:buClr>
              <a:buSzPts val="1400"/>
              <a:buFont typeface="Times New Roman"/>
              <a:buChar char="●"/>
            </a:pPr>
            <a:r>
              <a:rPr lang="en">
                <a:solidFill>
                  <a:srgbClr val="666666"/>
                </a:solidFill>
                <a:latin typeface="Times New Roman"/>
                <a:ea typeface="Times New Roman"/>
                <a:cs typeface="Times New Roman"/>
                <a:sym typeface="Times New Roman"/>
              </a:rPr>
              <a:t>Structural function (incorporated into bone, ribosomes, DNA and RNA)</a:t>
            </a:r>
            <a:endParaRPr>
              <a:solidFill>
                <a:srgbClr val="666666"/>
              </a:solidFill>
              <a:latin typeface="Times New Roman"/>
              <a:ea typeface="Times New Roman"/>
              <a:cs typeface="Times New Roman"/>
              <a:sym typeface="Times New Roman"/>
            </a:endParaRPr>
          </a:p>
          <a:p>
            <a:pPr indent="-88900" lvl="0" marL="91440" rtl="0" algn="l">
              <a:lnSpc>
                <a:spcPct val="115000"/>
              </a:lnSpc>
              <a:spcBef>
                <a:spcPts val="0"/>
              </a:spcBef>
              <a:spcAft>
                <a:spcPts val="0"/>
              </a:spcAft>
              <a:buClr>
                <a:srgbClr val="666666"/>
              </a:buClr>
              <a:buSzPts val="1400"/>
              <a:buFont typeface="Times New Roman"/>
              <a:buChar char="●"/>
            </a:pPr>
            <a:r>
              <a:rPr lang="en">
                <a:solidFill>
                  <a:srgbClr val="666666"/>
                </a:solidFill>
                <a:latin typeface="Times New Roman"/>
                <a:ea typeface="Times New Roman"/>
                <a:cs typeface="Times New Roman"/>
                <a:sym typeface="Times New Roman"/>
              </a:rPr>
              <a:t>Intracellular and extracellular messenger function (mediator of nociception, inflammation, vasodilation)</a:t>
            </a:r>
            <a:endParaRPr>
              <a:solidFill>
                <a:srgbClr val="666666"/>
              </a:solidFill>
              <a:latin typeface="Times New Roman"/>
              <a:ea typeface="Times New Roman"/>
              <a:cs typeface="Times New Roman"/>
              <a:sym typeface="Times New Roman"/>
            </a:endParaRPr>
          </a:p>
          <a:p>
            <a:pPr indent="0" lvl="0" marL="91440" rtl="0" algn="ctr">
              <a:spcBef>
                <a:spcPts val="400"/>
              </a:spcBef>
              <a:spcAft>
                <a:spcPts val="0"/>
              </a:spcAft>
              <a:buNone/>
            </a:pPr>
            <a:r>
              <a:t/>
            </a:r>
            <a:endParaRPr>
              <a:latin typeface="Century Gothic"/>
              <a:ea typeface="Century Gothic"/>
              <a:cs typeface="Century Gothic"/>
              <a:sym typeface="Century Gothic"/>
            </a:endParaRPr>
          </a:p>
        </p:txBody>
      </p:sp>
      <p:sp>
        <p:nvSpPr>
          <p:cNvPr id="398" name="Google Shape;398;p59"/>
          <p:cNvSpPr txBox="1"/>
          <p:nvPr/>
        </p:nvSpPr>
        <p:spPr>
          <a:xfrm>
            <a:off x="5044725" y="153875"/>
            <a:ext cx="4011300" cy="1890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17500" lvl="0" marL="660400" rtl="0" algn="l">
              <a:lnSpc>
                <a:spcPct val="115000"/>
              </a:lnSpc>
              <a:spcBef>
                <a:spcPts val="400"/>
              </a:spcBef>
              <a:spcAft>
                <a:spcPts val="0"/>
              </a:spcAft>
              <a:buClr>
                <a:srgbClr val="666666"/>
              </a:buClr>
              <a:buSzPts val="1400"/>
              <a:buFont typeface="Times New Roman"/>
              <a:buChar char="●"/>
            </a:pPr>
            <a:r>
              <a:rPr b="1" lang="en" u="sng">
                <a:solidFill>
                  <a:srgbClr val="666666"/>
                </a:solidFill>
                <a:latin typeface="Times New Roman"/>
                <a:ea typeface="Times New Roman"/>
                <a:cs typeface="Times New Roman"/>
                <a:sym typeface="Times New Roman"/>
              </a:rPr>
              <a:t>Regulation of potassium</a:t>
            </a:r>
            <a:endParaRPr b="1" u="sng">
              <a:solidFill>
                <a:srgbClr val="666666"/>
              </a:solidFill>
              <a:latin typeface="Times New Roman"/>
              <a:ea typeface="Times New Roman"/>
              <a:cs typeface="Times New Roman"/>
              <a:sym typeface="Times New Roman"/>
            </a:endParaRPr>
          </a:p>
          <a:p>
            <a:pPr indent="-304800" lvl="1" marL="301752" rtl="0" algn="l">
              <a:lnSpc>
                <a:spcPct val="115000"/>
              </a:lnSpc>
              <a:spcBef>
                <a:spcPts val="0"/>
              </a:spcBef>
              <a:spcAft>
                <a:spcPts val="0"/>
              </a:spcAft>
              <a:buClr>
                <a:srgbClr val="666666"/>
              </a:buClr>
              <a:buSzPts val="1200"/>
              <a:buFont typeface="Times New Roman"/>
              <a:buChar char="○"/>
            </a:pPr>
            <a:r>
              <a:rPr lang="en" sz="1200">
                <a:solidFill>
                  <a:srgbClr val="666666"/>
                </a:solidFill>
                <a:latin typeface="Times New Roman"/>
                <a:ea typeface="Times New Roman"/>
                <a:cs typeface="Times New Roman"/>
                <a:sym typeface="Times New Roman"/>
              </a:rPr>
              <a:t>Intake is not regulated (passive paracellular gut absorption)</a:t>
            </a:r>
            <a:endParaRPr sz="1200">
              <a:solidFill>
                <a:srgbClr val="666666"/>
              </a:solidFill>
              <a:latin typeface="Times New Roman"/>
              <a:ea typeface="Times New Roman"/>
              <a:cs typeface="Times New Roman"/>
              <a:sym typeface="Times New Roman"/>
            </a:endParaRPr>
          </a:p>
          <a:p>
            <a:pPr indent="-304800" lvl="1" marL="301752" rtl="0" algn="l">
              <a:lnSpc>
                <a:spcPct val="115000"/>
              </a:lnSpc>
              <a:spcBef>
                <a:spcPts val="0"/>
              </a:spcBef>
              <a:spcAft>
                <a:spcPts val="0"/>
              </a:spcAft>
              <a:buClr>
                <a:srgbClr val="666666"/>
              </a:buClr>
              <a:buSzPts val="1200"/>
              <a:buFont typeface="Times New Roman"/>
              <a:buChar char="○"/>
            </a:pPr>
            <a:r>
              <a:rPr lang="en" sz="1200">
                <a:solidFill>
                  <a:srgbClr val="666666"/>
                </a:solidFill>
                <a:latin typeface="Times New Roman"/>
                <a:ea typeface="Times New Roman"/>
                <a:cs typeface="Times New Roman"/>
                <a:sym typeface="Times New Roman"/>
              </a:rPr>
              <a:t>Renal elimination is 95% of the total daily potassium excretion.</a:t>
            </a:r>
            <a:endParaRPr sz="1200">
              <a:solidFill>
                <a:srgbClr val="666666"/>
              </a:solidFill>
              <a:latin typeface="Times New Roman"/>
              <a:ea typeface="Times New Roman"/>
              <a:cs typeface="Times New Roman"/>
              <a:sym typeface="Times New Roman"/>
            </a:endParaRPr>
          </a:p>
          <a:p>
            <a:pPr indent="-304800" lvl="1" marL="301752" rtl="0" algn="l">
              <a:lnSpc>
                <a:spcPct val="115000"/>
              </a:lnSpc>
              <a:spcBef>
                <a:spcPts val="0"/>
              </a:spcBef>
              <a:spcAft>
                <a:spcPts val="0"/>
              </a:spcAft>
              <a:buClr>
                <a:srgbClr val="666666"/>
              </a:buClr>
              <a:buSzPts val="1200"/>
              <a:buFont typeface="Times New Roman"/>
              <a:buChar char="○"/>
            </a:pPr>
            <a:r>
              <a:rPr lang="en" sz="1200">
                <a:solidFill>
                  <a:srgbClr val="666666"/>
                </a:solidFill>
                <a:latin typeface="Times New Roman"/>
                <a:ea typeface="Times New Roman"/>
                <a:cs typeface="Times New Roman"/>
                <a:sym typeface="Times New Roman"/>
              </a:rPr>
              <a:t>Transcellular flux maintains homeostasis of the ECF potassium concentration</a:t>
            </a:r>
            <a:endParaRPr sz="1200">
              <a:solidFill>
                <a:srgbClr val="666666"/>
              </a:solidFill>
              <a:latin typeface="Times New Roman"/>
              <a:ea typeface="Times New Roman"/>
              <a:cs typeface="Times New Roman"/>
              <a:sym typeface="Times New Roman"/>
            </a:endParaRPr>
          </a:p>
          <a:p>
            <a:pPr indent="0" lvl="0" marL="0" rtl="0" algn="l">
              <a:spcBef>
                <a:spcPts val="800"/>
              </a:spcBef>
              <a:spcAft>
                <a:spcPts val="0"/>
              </a:spcAft>
              <a:buNone/>
            </a:pPr>
            <a:r>
              <a:t/>
            </a:r>
            <a:endParaRPr sz="1200">
              <a:latin typeface="Century Gothic"/>
              <a:ea typeface="Century Gothic"/>
              <a:cs typeface="Century Gothic"/>
              <a:sym typeface="Century Gothic"/>
            </a:endParaRPr>
          </a:p>
        </p:txBody>
      </p:sp>
      <p:sp>
        <p:nvSpPr>
          <p:cNvPr id="399" name="Google Shape;399;p59"/>
          <p:cNvSpPr txBox="1"/>
          <p:nvPr/>
        </p:nvSpPr>
        <p:spPr>
          <a:xfrm>
            <a:off x="8220800" y="241800"/>
            <a:ext cx="94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400" name="Google Shape;400;p59"/>
          <p:cNvSpPr txBox="1"/>
          <p:nvPr/>
        </p:nvSpPr>
        <p:spPr>
          <a:xfrm>
            <a:off x="5044725" y="2130700"/>
            <a:ext cx="4011300" cy="28041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0" spcFirstLastPara="1" rIns="91425" wrap="square" tIns="0">
            <a:noAutofit/>
          </a:bodyPr>
          <a:lstStyle/>
          <a:p>
            <a:pPr indent="-88900" lvl="0" marL="182880" rtl="0" algn="l">
              <a:lnSpc>
                <a:spcPct val="115000"/>
              </a:lnSpc>
              <a:spcBef>
                <a:spcPts val="400"/>
              </a:spcBef>
              <a:spcAft>
                <a:spcPts val="0"/>
              </a:spcAft>
              <a:buClr>
                <a:srgbClr val="666666"/>
              </a:buClr>
              <a:buSzPts val="1400"/>
              <a:buFont typeface="Times New Roman"/>
              <a:buChar char="●"/>
            </a:pPr>
            <a:r>
              <a:rPr b="1" lang="en" u="sng">
                <a:solidFill>
                  <a:srgbClr val="666666"/>
                </a:solidFill>
                <a:latin typeface="Times New Roman"/>
                <a:ea typeface="Times New Roman"/>
                <a:cs typeface="Times New Roman"/>
                <a:sym typeface="Times New Roman"/>
              </a:rPr>
              <a:t>Elimination is influenced by:</a:t>
            </a:r>
            <a:endParaRPr b="1" u="sng">
              <a:solidFill>
                <a:srgbClr val="666666"/>
              </a:solidFill>
              <a:latin typeface="Times New Roman"/>
              <a:ea typeface="Times New Roman"/>
              <a:cs typeface="Times New Roman"/>
              <a:sym typeface="Times New Roman"/>
            </a:endParaRPr>
          </a:p>
          <a:p>
            <a:pPr indent="-63500" lvl="1" marL="182880" rtl="0" algn="l">
              <a:lnSpc>
                <a:spcPct val="115000"/>
              </a:lnSpc>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Oral potassium intake </a:t>
            </a:r>
            <a:endParaRPr sz="1000">
              <a:solidFill>
                <a:srgbClr val="666666"/>
              </a:solidFill>
              <a:latin typeface="Times New Roman"/>
              <a:ea typeface="Times New Roman"/>
              <a:cs typeface="Times New Roman"/>
              <a:sym typeface="Times New Roman"/>
            </a:endParaRPr>
          </a:p>
          <a:p>
            <a:pPr indent="-63500" lvl="2" marL="457200" rtl="0" algn="l">
              <a:lnSpc>
                <a:spcPct val="115000"/>
              </a:lnSpc>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Produces immediate kaliuresis; intestinal K+sensor is implicated</a:t>
            </a:r>
            <a:endParaRPr sz="1000">
              <a:solidFill>
                <a:srgbClr val="666666"/>
              </a:solidFill>
              <a:latin typeface="Times New Roman"/>
              <a:ea typeface="Times New Roman"/>
              <a:cs typeface="Times New Roman"/>
              <a:sym typeface="Times New Roman"/>
            </a:endParaRPr>
          </a:p>
          <a:p>
            <a:pPr indent="-63500" lvl="1" marL="182880" rtl="0" algn="l">
              <a:lnSpc>
                <a:spcPct val="115000"/>
              </a:lnSpc>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Aldosterone</a:t>
            </a:r>
            <a:endParaRPr sz="1000">
              <a:solidFill>
                <a:srgbClr val="666666"/>
              </a:solidFill>
              <a:latin typeface="Times New Roman"/>
              <a:ea typeface="Times New Roman"/>
              <a:cs typeface="Times New Roman"/>
              <a:sym typeface="Times New Roman"/>
            </a:endParaRPr>
          </a:p>
          <a:p>
            <a:pPr indent="-63500" lvl="2" marL="457200" rtl="0" algn="l">
              <a:lnSpc>
                <a:spcPct val="115000"/>
              </a:lnSpc>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Increases renal elimination by increasing the activity of ENaC channels in the nephron</a:t>
            </a:r>
            <a:endParaRPr sz="1000">
              <a:solidFill>
                <a:srgbClr val="666666"/>
              </a:solidFill>
              <a:latin typeface="Times New Roman"/>
              <a:ea typeface="Times New Roman"/>
              <a:cs typeface="Times New Roman"/>
              <a:sym typeface="Times New Roman"/>
            </a:endParaRPr>
          </a:p>
          <a:p>
            <a:pPr indent="-63500" lvl="2" marL="457200" rtl="0" algn="l">
              <a:lnSpc>
                <a:spcPct val="115000"/>
              </a:lnSpc>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Increases GI elimination in colon (5% of total)</a:t>
            </a:r>
            <a:endParaRPr sz="1000">
              <a:solidFill>
                <a:srgbClr val="666666"/>
              </a:solidFill>
              <a:latin typeface="Times New Roman"/>
              <a:ea typeface="Times New Roman"/>
              <a:cs typeface="Times New Roman"/>
              <a:sym typeface="Times New Roman"/>
            </a:endParaRPr>
          </a:p>
          <a:p>
            <a:pPr indent="-63500" lvl="1" marL="182880" rtl="0" algn="l">
              <a:lnSpc>
                <a:spcPct val="115000"/>
              </a:lnSpc>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High potassium intake: leads to the increased expression of ROMK channels</a:t>
            </a:r>
            <a:endParaRPr sz="1000">
              <a:solidFill>
                <a:srgbClr val="666666"/>
              </a:solidFill>
              <a:latin typeface="Times New Roman"/>
              <a:ea typeface="Times New Roman"/>
              <a:cs typeface="Times New Roman"/>
              <a:sym typeface="Times New Roman"/>
            </a:endParaRPr>
          </a:p>
          <a:p>
            <a:pPr indent="-63500" lvl="1" marL="182880" rtl="0" algn="l">
              <a:lnSpc>
                <a:spcPct val="115000"/>
              </a:lnSpc>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High distal sodium delivery: compensatory increase in potassium secretion to maintain electroneutrality.</a:t>
            </a:r>
            <a:endParaRPr sz="1000">
              <a:solidFill>
                <a:srgbClr val="666666"/>
              </a:solidFill>
              <a:latin typeface="Times New Roman"/>
              <a:ea typeface="Times New Roman"/>
              <a:cs typeface="Times New Roman"/>
              <a:sym typeface="Times New Roman"/>
            </a:endParaRPr>
          </a:p>
          <a:p>
            <a:pPr indent="-63500" lvl="1" marL="182880" rtl="0" algn="l">
              <a:lnSpc>
                <a:spcPct val="115000"/>
              </a:lnSpc>
              <a:spcBef>
                <a:spcPts val="0"/>
              </a:spcBef>
              <a:spcAft>
                <a:spcPts val="0"/>
              </a:spcAft>
              <a:buClr>
                <a:srgbClr val="666666"/>
              </a:buClr>
              <a:buSzPts val="1000"/>
              <a:buFont typeface="Times New Roman"/>
              <a:buChar char="○"/>
            </a:pPr>
            <a:r>
              <a:rPr lang="en" sz="1000">
                <a:solidFill>
                  <a:srgbClr val="666666"/>
                </a:solidFill>
                <a:latin typeface="Times New Roman"/>
                <a:ea typeface="Times New Roman"/>
                <a:cs typeface="Times New Roman"/>
                <a:sym typeface="Times New Roman"/>
              </a:rPr>
              <a:t>Acid-base disturbances: metabolic acidosis causes distal potassium secretion to decrease</a:t>
            </a:r>
            <a:endParaRPr sz="1000">
              <a:solidFill>
                <a:srgbClr val="666666"/>
              </a:solidFill>
              <a:latin typeface="Times New Roman"/>
              <a:ea typeface="Times New Roman"/>
              <a:cs typeface="Times New Roman"/>
              <a:sym typeface="Times New Roman"/>
            </a:endParaRPr>
          </a:p>
          <a:p>
            <a:pPr indent="0" lvl="0" marL="182880" rtl="0" algn="l">
              <a:spcBef>
                <a:spcPts val="800"/>
              </a:spcBef>
              <a:spcAft>
                <a:spcPts val="0"/>
              </a:spcAft>
              <a:buNone/>
            </a:pPr>
            <a:r>
              <a:t/>
            </a:r>
            <a:endParaRPr sz="1000">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0"/>
          <p:cNvSpPr txBox="1"/>
          <p:nvPr>
            <p:ph type="title"/>
          </p:nvPr>
        </p:nvSpPr>
        <p:spPr>
          <a:xfrm>
            <a:off x="1032500" y="65003"/>
            <a:ext cx="6683700" cy="5871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sz="1400">
                <a:latin typeface="Arial"/>
                <a:ea typeface="Arial"/>
                <a:cs typeface="Arial"/>
                <a:sym typeface="Arial"/>
              </a:rPr>
              <a:t>Hyperkalemia</a:t>
            </a:r>
            <a:endParaRPr sz="1400">
              <a:latin typeface="Arial"/>
              <a:ea typeface="Arial"/>
              <a:cs typeface="Arial"/>
              <a:sym typeface="Arial"/>
            </a:endParaRPr>
          </a:p>
        </p:txBody>
      </p:sp>
      <p:sp>
        <p:nvSpPr>
          <p:cNvPr id="406" name="Google Shape;406;p60"/>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07" name="Google Shape;407;p60"/>
          <p:cNvGraphicFramePr/>
          <p:nvPr/>
        </p:nvGraphicFramePr>
        <p:xfrm>
          <a:off x="1227250" y="509225"/>
          <a:ext cx="3000000" cy="3000000"/>
        </p:xfrm>
        <a:graphic>
          <a:graphicData uri="http://schemas.openxmlformats.org/drawingml/2006/table">
            <a:tbl>
              <a:tblPr>
                <a:noFill/>
                <a:tableStyleId>{E7A40644-0E3E-4874-AAA0-30230A77D6B8}</a:tableStyleId>
              </a:tblPr>
              <a:tblGrid>
                <a:gridCol w="3586525"/>
                <a:gridCol w="3652475"/>
              </a:tblGrid>
              <a:tr h="4384025">
                <a:tc>
                  <a:txBody>
                    <a:bodyPr/>
                    <a:lstStyle/>
                    <a:p>
                      <a:pPr indent="0" lvl="0" marL="0" rtl="0" algn="l">
                        <a:spcBef>
                          <a:spcPts val="0"/>
                        </a:spcBef>
                        <a:spcAft>
                          <a:spcPts val="0"/>
                        </a:spcAft>
                        <a:buNone/>
                      </a:pPr>
                      <a:r>
                        <a:rPr b="1" lang="en" sz="800" u="sng"/>
                        <a:t>Artefactual and spurious</a:t>
                      </a:r>
                      <a:endParaRPr b="1" sz="800" u="sng"/>
                    </a:p>
                    <a:p>
                      <a:pPr indent="0" lvl="0" marL="0" rtl="0" algn="l">
                        <a:spcBef>
                          <a:spcPts val="0"/>
                        </a:spcBef>
                        <a:spcAft>
                          <a:spcPts val="0"/>
                        </a:spcAft>
                        <a:buNone/>
                      </a:pPr>
                      <a:r>
                        <a:rPr lang="en" sz="800"/>
                        <a:t>Delay in </a:t>
                      </a:r>
                      <a:r>
                        <a:rPr lang="en" sz="800"/>
                        <a:t>separating RBCs</a:t>
                      </a:r>
                      <a:endParaRPr sz="800"/>
                    </a:p>
                    <a:p>
                      <a:pPr indent="0" lvl="0" marL="0" rtl="0" algn="l">
                        <a:spcBef>
                          <a:spcPts val="0"/>
                        </a:spcBef>
                        <a:spcAft>
                          <a:spcPts val="0"/>
                        </a:spcAft>
                        <a:buNone/>
                      </a:pPr>
                      <a:r>
                        <a:rPr lang="en" sz="800"/>
                        <a:t>Hemolysis</a:t>
                      </a:r>
                      <a:endParaRPr sz="800"/>
                    </a:p>
                    <a:p>
                      <a:pPr indent="0" lvl="0" marL="0" rtl="0" algn="l">
                        <a:spcBef>
                          <a:spcPts val="0"/>
                        </a:spcBef>
                        <a:spcAft>
                          <a:spcPts val="0"/>
                        </a:spcAft>
                        <a:buNone/>
                      </a:pPr>
                      <a:r>
                        <a:rPr lang="en" sz="800"/>
                        <a:t>High platelet count</a:t>
                      </a:r>
                      <a:endParaRPr sz="800"/>
                    </a:p>
                    <a:p>
                      <a:pPr indent="0" lvl="0" marL="0" rtl="0" algn="l">
                        <a:spcBef>
                          <a:spcPts val="0"/>
                        </a:spcBef>
                        <a:spcAft>
                          <a:spcPts val="0"/>
                        </a:spcAft>
                        <a:buNone/>
                      </a:pPr>
                      <a:r>
                        <a:rPr b="1" lang="en" sz="800" u="sng"/>
                        <a:t>Excessive potassium intake</a:t>
                      </a:r>
                      <a:endParaRPr b="1" sz="800" u="sng"/>
                    </a:p>
                    <a:p>
                      <a:pPr indent="0" lvl="0" marL="0" rtl="0" algn="l">
                        <a:spcBef>
                          <a:spcPts val="0"/>
                        </a:spcBef>
                        <a:spcAft>
                          <a:spcPts val="0"/>
                        </a:spcAft>
                        <a:buNone/>
                      </a:pPr>
                      <a:r>
                        <a:rPr lang="en" sz="800"/>
                        <a:t>Blood transfusion</a:t>
                      </a:r>
                      <a:endParaRPr sz="800"/>
                    </a:p>
                    <a:p>
                      <a:pPr indent="0" lvl="0" marL="0" rtl="0" algn="l">
                        <a:spcBef>
                          <a:spcPts val="0"/>
                        </a:spcBef>
                        <a:spcAft>
                          <a:spcPts val="0"/>
                        </a:spcAft>
                        <a:buNone/>
                      </a:pPr>
                      <a:r>
                        <a:rPr lang="en" sz="800"/>
                        <a:t>Iatrogenic (eg; Infusion)</a:t>
                      </a:r>
                      <a:endParaRPr sz="800"/>
                    </a:p>
                    <a:p>
                      <a:pPr indent="0" lvl="0" marL="0" rtl="0" algn="l">
                        <a:lnSpc>
                          <a:spcPct val="115000"/>
                        </a:lnSpc>
                        <a:spcBef>
                          <a:spcPts val="0"/>
                        </a:spcBef>
                        <a:spcAft>
                          <a:spcPts val="0"/>
                        </a:spcAft>
                        <a:buNone/>
                      </a:pPr>
                      <a:r>
                        <a:rPr lang="en" sz="800">
                          <a:solidFill>
                            <a:srgbClr val="2A2A2A"/>
                          </a:solidFill>
                        </a:rPr>
                        <a:t>Dietary salt substitutes – Several “no-salt” or “low-salt” substitutes contain about 10-12 mEq of potassium per gram and can be dangerous, especially with diminished kidney function</a:t>
                      </a:r>
                      <a:endParaRPr sz="800">
                        <a:solidFill>
                          <a:srgbClr val="2A2A2A"/>
                        </a:solidFill>
                      </a:endParaRPr>
                    </a:p>
                    <a:p>
                      <a:pPr indent="0" lvl="0" marL="0" rtl="0" algn="l">
                        <a:lnSpc>
                          <a:spcPct val="115000"/>
                        </a:lnSpc>
                        <a:spcBef>
                          <a:spcPts val="0"/>
                        </a:spcBef>
                        <a:spcAft>
                          <a:spcPts val="0"/>
                        </a:spcAft>
                        <a:buNone/>
                      </a:pPr>
                      <a:r>
                        <a:rPr lang="en" sz="800">
                          <a:solidFill>
                            <a:srgbClr val="2A2A2A"/>
                          </a:solidFill>
                        </a:rPr>
                        <a:t>Penicillin G potassium therapy</a:t>
                      </a:r>
                      <a:endParaRPr sz="800">
                        <a:solidFill>
                          <a:srgbClr val="2A2A2A"/>
                        </a:solidFill>
                      </a:endParaRPr>
                    </a:p>
                    <a:p>
                      <a:pPr indent="0" lvl="0" marL="0" rtl="0" algn="l">
                        <a:lnSpc>
                          <a:spcPct val="115000"/>
                        </a:lnSpc>
                        <a:spcBef>
                          <a:spcPts val="0"/>
                        </a:spcBef>
                        <a:spcAft>
                          <a:spcPts val="0"/>
                        </a:spcAft>
                        <a:buClr>
                          <a:schemeClr val="dk1"/>
                        </a:buClr>
                        <a:buSzPts val="1100"/>
                        <a:buFont typeface="Arial"/>
                        <a:buNone/>
                      </a:pPr>
                      <a:r>
                        <a:rPr b="1" lang="en" sz="800" u="sng">
                          <a:solidFill>
                            <a:srgbClr val="2A2A2A"/>
                          </a:solidFill>
                        </a:rPr>
                        <a:t>Disorders that can cause type IV renal tubular acidosis, resulting in hyperkalemia, include the following:</a:t>
                      </a:r>
                      <a:endParaRPr b="1" sz="800" u="sng">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Diabetes mellitus</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Sickle cell disease or trait</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Lower urinary tract obstruction</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Adrenal insufficiency</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Primary Addison syndrome due to autoimmune disease, tuberculosis, or infarct</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Enzyme deficiencies</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Genetic disorders</a:t>
                      </a:r>
                      <a:endParaRPr sz="800">
                        <a:solidFill>
                          <a:srgbClr val="2A2A2A"/>
                        </a:solidFill>
                      </a:endParaRPr>
                    </a:p>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rPr b="1" lang="en" sz="800" u="sng"/>
                        <a:t>Decreased Excretion</a:t>
                      </a:r>
                      <a:endParaRPr b="1" sz="800" u="sng"/>
                    </a:p>
                    <a:p>
                      <a:pPr indent="0" lvl="0" marL="0" rtl="0" algn="l">
                        <a:spcBef>
                          <a:spcPts val="0"/>
                        </a:spcBef>
                        <a:spcAft>
                          <a:spcPts val="0"/>
                        </a:spcAft>
                        <a:buNone/>
                      </a:pPr>
                      <a:r>
                        <a:rPr b="1" lang="en" sz="800"/>
                        <a:t>Potassium sparing diuretics like spironolactone, triamterene, amiloride</a:t>
                      </a:r>
                      <a:endParaRPr b="1" sz="800"/>
                    </a:p>
                    <a:p>
                      <a:pPr indent="0" lvl="0" marL="0" rtl="0" algn="l">
                        <a:spcBef>
                          <a:spcPts val="0"/>
                        </a:spcBef>
                        <a:spcAft>
                          <a:spcPts val="0"/>
                        </a:spcAft>
                        <a:buNone/>
                      </a:pPr>
                      <a:r>
                        <a:rPr lang="en" sz="800"/>
                        <a:t>ACE inhibitors</a:t>
                      </a:r>
                      <a:endParaRPr sz="800"/>
                    </a:p>
                    <a:p>
                      <a:pPr indent="0" lvl="0" marL="0" rtl="0" algn="l">
                        <a:spcBef>
                          <a:spcPts val="0"/>
                        </a:spcBef>
                        <a:spcAft>
                          <a:spcPts val="0"/>
                        </a:spcAft>
                        <a:buNone/>
                      </a:pPr>
                      <a:r>
                        <a:rPr lang="en" sz="800"/>
                        <a:t>Angiotensin receptor blockers</a:t>
                      </a:r>
                      <a:endParaRPr sz="800"/>
                    </a:p>
                    <a:p>
                      <a:pPr indent="0" lvl="0" marL="0" rtl="0" algn="l">
                        <a:spcBef>
                          <a:spcPts val="0"/>
                        </a:spcBef>
                        <a:spcAft>
                          <a:spcPts val="0"/>
                        </a:spcAft>
                        <a:buNone/>
                      </a:pPr>
                      <a:r>
                        <a:rPr lang="en" sz="800"/>
                        <a:t>Cyclosporine or tacrolimus</a:t>
                      </a:r>
                      <a:endParaRPr sz="800"/>
                    </a:p>
                    <a:p>
                      <a:pPr indent="0" lvl="0" marL="0" rtl="0" algn="l">
                        <a:spcBef>
                          <a:spcPts val="0"/>
                        </a:spcBef>
                        <a:spcAft>
                          <a:spcPts val="0"/>
                        </a:spcAft>
                        <a:buNone/>
                      </a:pPr>
                      <a:r>
                        <a:rPr lang="en" sz="800"/>
                        <a:t>Pentamidine</a:t>
                      </a:r>
                      <a:endParaRPr sz="800"/>
                    </a:p>
                    <a:p>
                      <a:pPr indent="0" lvl="0" marL="0" rtl="0" algn="l">
                        <a:spcBef>
                          <a:spcPts val="0"/>
                        </a:spcBef>
                        <a:spcAft>
                          <a:spcPts val="0"/>
                        </a:spcAft>
                        <a:buNone/>
                      </a:pPr>
                      <a:r>
                        <a:rPr lang="en" sz="800"/>
                        <a:t>Trimethoprim- sulfamethaxazole</a:t>
                      </a:r>
                      <a:endParaRPr sz="800"/>
                    </a:p>
                    <a:p>
                      <a:pPr indent="0" lvl="0" marL="0" rtl="0" algn="l">
                        <a:spcBef>
                          <a:spcPts val="0"/>
                        </a:spcBef>
                        <a:spcAft>
                          <a:spcPts val="0"/>
                        </a:spcAft>
                        <a:buNone/>
                      </a:pPr>
                      <a:r>
                        <a:rPr lang="en" sz="800"/>
                        <a:t>Mineralocorticoid receptor antagonists</a:t>
                      </a:r>
                      <a:endParaRPr sz="800"/>
                    </a:p>
                    <a:p>
                      <a:pPr indent="0" lvl="0" marL="0" rtl="0" algn="l">
                        <a:spcBef>
                          <a:spcPts val="0"/>
                        </a:spcBef>
                        <a:spcAft>
                          <a:spcPts val="0"/>
                        </a:spcAft>
                        <a:buNone/>
                      </a:pPr>
                      <a:r>
                        <a:rPr lang="en" sz="800"/>
                        <a:t>NSAIDS</a:t>
                      </a:r>
                      <a:endParaRPr sz="800"/>
                    </a:p>
                    <a:p>
                      <a:pPr indent="0" lvl="0" marL="0" rtl="0" algn="l">
                        <a:spcBef>
                          <a:spcPts val="0"/>
                        </a:spcBef>
                        <a:spcAft>
                          <a:spcPts val="0"/>
                        </a:spcAft>
                        <a:buNone/>
                      </a:pPr>
                      <a:r>
                        <a:rPr lang="en" sz="800"/>
                        <a:t>Heparin</a:t>
                      </a:r>
                      <a:endParaRPr sz="800"/>
                    </a:p>
                    <a:p>
                      <a:pPr indent="0" lvl="0" marL="0" rtl="0" algn="l">
                        <a:spcBef>
                          <a:spcPts val="0"/>
                        </a:spcBef>
                        <a:spcAft>
                          <a:spcPts val="0"/>
                        </a:spcAft>
                        <a:buNone/>
                      </a:pPr>
                      <a:r>
                        <a:rPr lang="en" sz="800"/>
                        <a:t>Ketoconazole</a:t>
                      </a:r>
                      <a:endParaRPr sz="800"/>
                    </a:p>
                    <a:p>
                      <a:pPr indent="0" lvl="0" marL="0" rtl="0" algn="l">
                        <a:spcBef>
                          <a:spcPts val="0"/>
                        </a:spcBef>
                        <a:spcAft>
                          <a:spcPts val="0"/>
                        </a:spcAft>
                        <a:buNone/>
                      </a:pPr>
                      <a:r>
                        <a:rPr lang="en" sz="800"/>
                        <a:t>Hypoadrenalism</a:t>
                      </a:r>
                      <a:endParaRPr sz="800"/>
                    </a:p>
                    <a:p>
                      <a:pPr indent="0" lvl="0" marL="0" rtl="0" algn="l">
                        <a:spcBef>
                          <a:spcPts val="0"/>
                        </a:spcBef>
                        <a:spcAft>
                          <a:spcPts val="0"/>
                        </a:spcAft>
                        <a:buNone/>
                      </a:pPr>
                      <a:r>
                        <a:rPr lang="en" sz="800"/>
                        <a:t>Renal failure</a:t>
                      </a:r>
                      <a:endParaRPr sz="800"/>
                    </a:p>
                    <a:p>
                      <a:pPr indent="0" lvl="0" marL="0" rtl="0" algn="l">
                        <a:spcBef>
                          <a:spcPts val="0"/>
                        </a:spcBef>
                        <a:spcAft>
                          <a:spcPts val="0"/>
                        </a:spcAft>
                        <a:buNone/>
                      </a:pPr>
                      <a:r>
                        <a:t/>
                      </a:r>
                      <a:endParaRPr b="1" sz="800"/>
                    </a:p>
                    <a:p>
                      <a:pPr indent="0" lvl="0" marL="0" rtl="0" algn="l">
                        <a:spcBef>
                          <a:spcPts val="0"/>
                        </a:spcBef>
                        <a:spcAft>
                          <a:spcPts val="0"/>
                        </a:spcAft>
                        <a:buNone/>
                      </a:pPr>
                      <a:r>
                        <a:rPr b="1" lang="en" sz="800" u="sng"/>
                        <a:t>Compartment shift</a:t>
                      </a:r>
                      <a:endParaRPr b="1" sz="800" u="sng"/>
                    </a:p>
                    <a:p>
                      <a:pPr indent="0" lvl="0" marL="0" rtl="0" algn="l">
                        <a:spcBef>
                          <a:spcPts val="0"/>
                        </a:spcBef>
                        <a:spcAft>
                          <a:spcPts val="0"/>
                        </a:spcAft>
                        <a:buNone/>
                      </a:pPr>
                      <a:r>
                        <a:rPr lang="en" sz="800"/>
                        <a:t>Acidosis</a:t>
                      </a:r>
                      <a:endParaRPr sz="800"/>
                    </a:p>
                    <a:p>
                      <a:pPr indent="0" lvl="0" marL="0" rtl="0" algn="l">
                        <a:spcBef>
                          <a:spcPts val="0"/>
                        </a:spcBef>
                        <a:spcAft>
                          <a:spcPts val="0"/>
                        </a:spcAft>
                        <a:buClr>
                          <a:schemeClr val="dk1"/>
                        </a:buClr>
                        <a:buSzPts val="1100"/>
                        <a:buFont typeface="Arial"/>
                        <a:buNone/>
                      </a:pPr>
                      <a:r>
                        <a:rPr lang="en" sz="800">
                          <a:solidFill>
                            <a:schemeClr val="dk1"/>
                          </a:solidFill>
                        </a:rPr>
                        <a:t>Betadrenergic blockade</a:t>
                      </a:r>
                      <a:endParaRPr sz="800">
                        <a:solidFill>
                          <a:schemeClr val="dk1"/>
                        </a:solidFill>
                      </a:endParaRPr>
                    </a:p>
                    <a:p>
                      <a:pPr indent="0" lvl="0" marL="0" rtl="0" algn="l">
                        <a:spcBef>
                          <a:spcPts val="0"/>
                        </a:spcBef>
                        <a:spcAft>
                          <a:spcPts val="0"/>
                        </a:spcAft>
                        <a:buNone/>
                      </a:pPr>
                      <a:r>
                        <a:rPr lang="en" sz="800">
                          <a:solidFill>
                            <a:schemeClr val="dk1"/>
                          </a:solidFill>
                        </a:rPr>
                        <a:t>Acute tubular necrosis</a:t>
                      </a:r>
                      <a:endParaRPr sz="800">
                        <a:solidFill>
                          <a:schemeClr val="dk1"/>
                        </a:solidFill>
                      </a:endParaRPr>
                    </a:p>
                    <a:p>
                      <a:pPr indent="0" lvl="0" marL="0" rtl="0" algn="l">
                        <a:spcBef>
                          <a:spcPts val="0"/>
                        </a:spcBef>
                        <a:spcAft>
                          <a:spcPts val="0"/>
                        </a:spcAft>
                        <a:buNone/>
                      </a:pPr>
                      <a:r>
                        <a:rPr lang="en" sz="800">
                          <a:solidFill>
                            <a:schemeClr val="dk1"/>
                          </a:solidFill>
                        </a:rPr>
                        <a:t>Electrical burns</a:t>
                      </a:r>
                      <a:endParaRPr sz="800">
                        <a:solidFill>
                          <a:schemeClr val="dk1"/>
                        </a:solidFill>
                      </a:endParaRPr>
                    </a:p>
                    <a:p>
                      <a:pPr indent="0" lvl="0" marL="0" rtl="0" algn="l">
                        <a:spcBef>
                          <a:spcPts val="0"/>
                        </a:spcBef>
                        <a:spcAft>
                          <a:spcPts val="0"/>
                        </a:spcAft>
                        <a:buNone/>
                      </a:pPr>
                      <a:r>
                        <a:rPr lang="en" sz="800">
                          <a:solidFill>
                            <a:schemeClr val="dk1"/>
                          </a:solidFill>
                        </a:rPr>
                        <a:t>Thermal burns</a:t>
                      </a:r>
                      <a:endParaRPr sz="800">
                        <a:solidFill>
                          <a:schemeClr val="dk1"/>
                        </a:solidFill>
                      </a:endParaRPr>
                    </a:p>
                    <a:p>
                      <a:pPr indent="0" lvl="0" marL="0" rtl="0" algn="l">
                        <a:spcBef>
                          <a:spcPts val="0"/>
                        </a:spcBef>
                        <a:spcAft>
                          <a:spcPts val="0"/>
                        </a:spcAft>
                        <a:buNone/>
                      </a:pPr>
                      <a:r>
                        <a:rPr lang="en" sz="800">
                          <a:solidFill>
                            <a:schemeClr val="dk1"/>
                          </a:solidFill>
                        </a:rPr>
                        <a:t>Cell depolarisation</a:t>
                      </a:r>
                      <a:endParaRPr sz="800">
                        <a:solidFill>
                          <a:schemeClr val="dk1"/>
                        </a:solidFill>
                      </a:endParaRPr>
                    </a:p>
                    <a:p>
                      <a:pPr indent="0" lvl="0" marL="0" rtl="0" algn="l">
                        <a:spcBef>
                          <a:spcPts val="0"/>
                        </a:spcBef>
                        <a:spcAft>
                          <a:spcPts val="0"/>
                        </a:spcAft>
                        <a:buNone/>
                      </a:pPr>
                      <a:r>
                        <a:rPr lang="en" sz="800">
                          <a:solidFill>
                            <a:schemeClr val="dk1"/>
                          </a:solidFill>
                        </a:rPr>
                        <a:t>Head trauma</a:t>
                      </a:r>
                      <a:endParaRPr sz="800">
                        <a:solidFill>
                          <a:schemeClr val="dk1"/>
                        </a:solidFill>
                      </a:endParaRPr>
                    </a:p>
                    <a:p>
                      <a:pPr indent="0" lvl="0" marL="0" rtl="0" algn="l">
                        <a:spcBef>
                          <a:spcPts val="0"/>
                        </a:spcBef>
                        <a:spcAft>
                          <a:spcPts val="0"/>
                        </a:spcAft>
                        <a:buNone/>
                      </a:pPr>
                      <a:r>
                        <a:rPr lang="en" sz="800">
                          <a:solidFill>
                            <a:schemeClr val="dk1"/>
                          </a:solidFill>
                        </a:rPr>
                        <a:t>Digoxin overdose</a:t>
                      </a:r>
                      <a:endParaRPr sz="800">
                        <a:solidFill>
                          <a:schemeClr val="dk1"/>
                        </a:solidFill>
                      </a:endParaRPr>
                    </a:p>
                    <a:p>
                      <a:pPr indent="0" lvl="0" marL="0" rtl="0" algn="l">
                        <a:spcBef>
                          <a:spcPts val="0"/>
                        </a:spcBef>
                        <a:spcAft>
                          <a:spcPts val="0"/>
                        </a:spcAft>
                        <a:buNone/>
                      </a:pPr>
                      <a:r>
                        <a:rPr lang="en" sz="800">
                          <a:solidFill>
                            <a:schemeClr val="dk1"/>
                          </a:solidFill>
                        </a:rPr>
                        <a:t>Fluoride toxicity</a:t>
                      </a:r>
                      <a:endParaRPr sz="800">
                        <a:solidFill>
                          <a:schemeClr val="dk1"/>
                        </a:solidFill>
                      </a:endParaRPr>
                    </a:p>
                    <a:p>
                      <a:pPr indent="0" lvl="0" marL="0" rtl="0" algn="l">
                        <a:spcBef>
                          <a:spcPts val="0"/>
                        </a:spcBef>
                        <a:spcAft>
                          <a:spcPts val="0"/>
                        </a:spcAft>
                        <a:buNone/>
                      </a:pPr>
                      <a:r>
                        <a:rPr lang="en" sz="800">
                          <a:solidFill>
                            <a:schemeClr val="dk1"/>
                          </a:solidFill>
                        </a:rPr>
                        <a:t>Cyclosporine</a:t>
                      </a:r>
                      <a:endParaRPr sz="800">
                        <a:solidFill>
                          <a:schemeClr val="dk1"/>
                        </a:solidFill>
                      </a:endParaRPr>
                    </a:p>
                    <a:p>
                      <a:pPr indent="0" lvl="0" marL="0" rtl="0" algn="l">
                        <a:spcBef>
                          <a:spcPts val="0"/>
                        </a:spcBef>
                        <a:spcAft>
                          <a:spcPts val="0"/>
                        </a:spcAft>
                        <a:buNone/>
                      </a:pPr>
                      <a:r>
                        <a:rPr lang="en" sz="800">
                          <a:solidFill>
                            <a:schemeClr val="dk1"/>
                          </a:solidFill>
                        </a:rPr>
                        <a:t>Methotrexate</a:t>
                      </a:r>
                      <a:endParaRPr sz="800">
                        <a:solidFill>
                          <a:schemeClr val="dk1"/>
                        </a:solidFill>
                      </a:endParaRPr>
                    </a:p>
                    <a:p>
                      <a:pPr indent="0" lvl="0" marL="0" rtl="0" algn="l">
                        <a:spcBef>
                          <a:spcPts val="0"/>
                        </a:spcBef>
                        <a:spcAft>
                          <a:spcPts val="0"/>
                        </a:spcAft>
                        <a:buNone/>
                      </a:pPr>
                      <a:r>
                        <a:rPr lang="en" sz="800">
                          <a:solidFill>
                            <a:schemeClr val="dk1"/>
                          </a:solidFill>
                        </a:rPr>
                        <a:t>Propofol infusion syndrome</a:t>
                      </a:r>
                      <a:endParaRPr sz="800">
                        <a:solidFill>
                          <a:schemeClr val="dk1"/>
                        </a:solidFill>
                      </a:endParaRPr>
                    </a:p>
                    <a:p>
                      <a:pPr indent="0" lvl="0" marL="0" rtl="0" algn="l">
                        <a:spcBef>
                          <a:spcPts val="0"/>
                        </a:spcBef>
                        <a:spcAft>
                          <a:spcPts val="0"/>
                        </a:spcAft>
                        <a:buNone/>
                      </a:pPr>
                      <a:r>
                        <a:rPr lang="en" sz="800">
                          <a:solidFill>
                            <a:schemeClr val="dk1"/>
                          </a:solidFill>
                        </a:rPr>
                        <a:t>Rhabdomyolysis</a:t>
                      </a:r>
                      <a:endParaRPr sz="800">
                        <a:solidFill>
                          <a:schemeClr val="dk1"/>
                        </a:solidFill>
                      </a:endParaRPr>
                    </a:p>
                    <a:p>
                      <a:pPr indent="0" lvl="0" marL="0" rtl="0" algn="l">
                        <a:spcBef>
                          <a:spcPts val="0"/>
                        </a:spcBef>
                        <a:spcAft>
                          <a:spcPts val="0"/>
                        </a:spcAft>
                        <a:buNone/>
                      </a:pPr>
                      <a:r>
                        <a:rPr lang="en" sz="800">
                          <a:solidFill>
                            <a:schemeClr val="dk1"/>
                          </a:solidFill>
                        </a:rPr>
                        <a:t>Tumor lysis syndrome</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Succinylcholine</a:t>
                      </a:r>
                      <a:endParaRPr sz="800">
                        <a:solidFill>
                          <a:schemeClr val="dk1"/>
                        </a:solidFill>
                      </a:endParaRPr>
                    </a:p>
                    <a:p>
                      <a:pPr indent="0" lvl="0" marL="0" rtl="0" algn="l">
                        <a:spcBef>
                          <a:spcPts val="0"/>
                        </a:spcBef>
                        <a:spcAft>
                          <a:spcPts val="0"/>
                        </a:spcAft>
                        <a:buNone/>
                      </a:pPr>
                      <a:r>
                        <a:rPr lang="en" sz="800"/>
                        <a:t>Insulin deficiency</a:t>
                      </a:r>
                      <a:endParaRPr sz="800"/>
                    </a:p>
                    <a:p>
                      <a:pPr indent="0" lvl="0" marL="0" rtl="0" algn="l">
                        <a:spcBef>
                          <a:spcPts val="0"/>
                        </a:spcBef>
                        <a:spcAft>
                          <a:spcPts val="0"/>
                        </a:spcAft>
                        <a:buNone/>
                      </a:pPr>
                      <a:r>
                        <a:rPr lang="en" sz="800"/>
                        <a:t>Hyperkalemic periodic paralysis</a:t>
                      </a:r>
                      <a:endParaRPr sz="800"/>
                    </a:p>
                    <a:p>
                      <a:pPr indent="0" lvl="0" marL="0" rtl="0" algn="l">
                        <a:spcBef>
                          <a:spcPts val="0"/>
                        </a:spcBef>
                        <a:spcAft>
                          <a:spcPts val="0"/>
                        </a:spcAft>
                        <a:buNone/>
                      </a:pPr>
                      <a:r>
                        <a:t/>
                      </a:r>
                      <a:endParaRPr sz="800"/>
                    </a:p>
                  </a:txBody>
                  <a:tcPr marT="91425" marB="91425" marR="91425" marL="914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1"/>
          <p:cNvSpPr txBox="1"/>
          <p:nvPr>
            <p:ph type="title"/>
          </p:nvPr>
        </p:nvSpPr>
        <p:spPr>
          <a:xfrm>
            <a:off x="1911750" y="3"/>
            <a:ext cx="6683700" cy="5541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Clinical features of hyperkalemia</a:t>
            </a:r>
            <a:endParaRPr/>
          </a:p>
        </p:txBody>
      </p:sp>
      <p:graphicFrame>
        <p:nvGraphicFramePr>
          <p:cNvPr id="413" name="Google Shape;413;p61"/>
          <p:cNvGraphicFramePr/>
          <p:nvPr/>
        </p:nvGraphicFramePr>
        <p:xfrm>
          <a:off x="1139325" y="549475"/>
          <a:ext cx="3000000" cy="3000000"/>
        </p:xfrm>
        <a:graphic>
          <a:graphicData uri="http://schemas.openxmlformats.org/drawingml/2006/table">
            <a:tbl>
              <a:tblPr>
                <a:noFill/>
                <a:tableStyleId>{E7A40644-0E3E-4874-AAA0-30230A77D6B8}</a:tableStyleId>
              </a:tblPr>
              <a:tblGrid>
                <a:gridCol w="3619500"/>
                <a:gridCol w="3619500"/>
              </a:tblGrid>
              <a:tr h="1162600">
                <a:tc>
                  <a:txBody>
                    <a:bodyPr/>
                    <a:lstStyle/>
                    <a:p>
                      <a:pPr indent="0" lvl="0" marL="0" rtl="0" algn="l">
                        <a:spcBef>
                          <a:spcPts val="0"/>
                        </a:spcBef>
                        <a:spcAft>
                          <a:spcPts val="0"/>
                        </a:spcAft>
                        <a:buNone/>
                      </a:pPr>
                      <a:r>
                        <a:rPr b="1" lang="en" sz="1000" u="sng">
                          <a:latin typeface="Times New Roman"/>
                          <a:ea typeface="Times New Roman"/>
                          <a:cs typeface="Times New Roman"/>
                          <a:sym typeface="Times New Roman"/>
                        </a:rPr>
                        <a:t>Neurological effects</a:t>
                      </a:r>
                      <a:endParaRPr b="1" sz="1000" u="sng">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Paraesthesia</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Weakness and flaccid paralysis (Diaphragm is usually spared)</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Loss of reflexes</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Normal cranial nerves</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1000">
                          <a:latin typeface="Times New Roman"/>
                          <a:ea typeface="Times New Roman"/>
                          <a:cs typeface="Times New Roman"/>
                          <a:sym typeface="Times New Roman"/>
                        </a:rPr>
                        <a:t>Normal sensory function</a:t>
                      </a:r>
                      <a:endParaRPr sz="10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000" u="sng">
                          <a:solidFill>
                            <a:schemeClr val="dk1"/>
                          </a:solidFill>
                          <a:latin typeface="Times New Roman"/>
                          <a:ea typeface="Times New Roman"/>
                          <a:cs typeface="Times New Roman"/>
                          <a:sym typeface="Times New Roman"/>
                        </a:rPr>
                        <a:t>Biochemical abnormalities</a:t>
                      </a:r>
                      <a:endParaRPr b="1" sz="1000" u="sng">
                        <a:solidFill>
                          <a:schemeClr val="dk1"/>
                        </a:solidFill>
                        <a:latin typeface="Times New Roman"/>
                        <a:ea typeface="Times New Roman"/>
                        <a:cs typeface="Times New Roman"/>
                        <a:sym typeface="Times New Roman"/>
                      </a:endParaRPr>
                    </a:p>
                    <a:p>
                      <a:pPr indent="0" lvl="0" marL="0" rtl="0" algn="l">
                        <a:lnSpc>
                          <a:spcPct val="115000"/>
                        </a:lnSpc>
                        <a:spcBef>
                          <a:spcPts val="400"/>
                        </a:spcBef>
                        <a:spcAft>
                          <a:spcPts val="0"/>
                        </a:spcAft>
                        <a:buNone/>
                      </a:pPr>
                      <a:r>
                        <a:rPr lang="en" sz="1000">
                          <a:solidFill>
                            <a:schemeClr val="dk1"/>
                          </a:solidFill>
                          <a:latin typeface="Times New Roman"/>
                          <a:ea typeface="Times New Roman"/>
                          <a:cs typeface="Times New Roman"/>
                          <a:sym typeface="Times New Roman"/>
                        </a:rPr>
                        <a:t>Normal anion gap metabolic acidosis (due to decreased renal ammoniagenesis)</a:t>
                      </a:r>
                      <a:endParaRPr sz="1000">
                        <a:solidFill>
                          <a:schemeClr val="dk1"/>
                        </a:solidFill>
                        <a:latin typeface="Times New Roman"/>
                        <a:ea typeface="Times New Roman"/>
                        <a:cs typeface="Times New Roman"/>
                        <a:sym typeface="Times New Roman"/>
                      </a:endParaRPr>
                    </a:p>
                    <a:p>
                      <a:pPr indent="0" lvl="0" marL="0" rtl="0" algn="l">
                        <a:spcBef>
                          <a:spcPts val="400"/>
                        </a:spcBef>
                        <a:spcAft>
                          <a:spcPts val="0"/>
                        </a:spcAft>
                        <a:buNone/>
                      </a:pPr>
                      <a:r>
                        <a:rPr b="1" lang="en" sz="1000" u="sng">
                          <a:solidFill>
                            <a:schemeClr val="dk1"/>
                          </a:solidFill>
                          <a:latin typeface="Times New Roman"/>
                          <a:ea typeface="Times New Roman"/>
                          <a:cs typeface="Times New Roman"/>
                          <a:sym typeface="Times New Roman"/>
                        </a:rPr>
                        <a:t>Cardiovascular effects</a:t>
                      </a:r>
                      <a:endParaRPr b="1" sz="1000"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Hypotension</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Bradycardia</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40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40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 sz="1000" u="sng">
                          <a:solidFill>
                            <a:schemeClr val="dk1"/>
                          </a:solidFill>
                        </a:rPr>
                        <a:t>ECG changes</a:t>
                      </a:r>
                      <a:endParaRPr b="1" sz="1000" u="sng">
                        <a:solidFill>
                          <a:schemeClr val="dk1"/>
                        </a:solidFill>
                      </a:endParaRPr>
                    </a:p>
                    <a:p>
                      <a:pPr indent="0" lvl="0" marL="457200" rtl="0" algn="l">
                        <a:lnSpc>
                          <a:spcPct val="115000"/>
                        </a:lnSpc>
                        <a:spcBef>
                          <a:spcPts val="400"/>
                        </a:spcBef>
                        <a:spcAft>
                          <a:spcPts val="0"/>
                        </a:spcAft>
                        <a:buClr>
                          <a:schemeClr val="dk1"/>
                        </a:buClr>
                        <a:buSzPts val="1100"/>
                        <a:buFont typeface="Arial"/>
                        <a:buNone/>
                      </a:pPr>
                      <a:r>
                        <a:rPr b="1" lang="en" sz="1000" u="sng">
                          <a:solidFill>
                            <a:srgbClr val="2A2A2A"/>
                          </a:solidFill>
                        </a:rPr>
                        <a:t>5.5-6.5 mEq/L.</a:t>
                      </a:r>
                      <a:endParaRPr b="1" sz="1000" u="sng">
                        <a:solidFill>
                          <a:srgbClr val="2A2A2A"/>
                        </a:solidFill>
                      </a:endParaRPr>
                    </a:p>
                    <a:p>
                      <a:pPr indent="0" lvl="0" marL="457200" rtl="0" algn="l">
                        <a:lnSpc>
                          <a:spcPct val="115000"/>
                        </a:lnSpc>
                        <a:spcBef>
                          <a:spcPts val="400"/>
                        </a:spcBef>
                        <a:spcAft>
                          <a:spcPts val="0"/>
                        </a:spcAft>
                        <a:buClr>
                          <a:schemeClr val="dk1"/>
                        </a:buClr>
                        <a:buSzPts val="1100"/>
                        <a:buFont typeface="Arial"/>
                        <a:buNone/>
                      </a:pPr>
                      <a:r>
                        <a:rPr lang="en" sz="1000">
                          <a:solidFill>
                            <a:srgbClr val="2A2A2A"/>
                          </a:solidFill>
                        </a:rPr>
                        <a:t>Peaked T waves with a narrow base, best seen in precordial leads</a:t>
                      </a:r>
                      <a:r>
                        <a:rPr baseline="30000" lang="en" sz="1000">
                          <a:solidFill>
                            <a:srgbClr val="2A2A2A"/>
                          </a:solidFill>
                        </a:rPr>
                        <a:t>  </a:t>
                      </a:r>
                      <a:r>
                        <a:rPr lang="en" sz="1000">
                          <a:solidFill>
                            <a:srgbClr val="2A2A2A"/>
                          </a:solidFill>
                        </a:rPr>
                        <a:t>; </a:t>
                      </a:r>
                      <a:endParaRPr sz="1000">
                        <a:solidFill>
                          <a:srgbClr val="2A2A2A"/>
                        </a:solidFill>
                      </a:endParaRPr>
                    </a:p>
                    <a:p>
                      <a:pPr indent="0" lvl="0" marL="457200" rtl="0" algn="l">
                        <a:lnSpc>
                          <a:spcPct val="115000"/>
                        </a:lnSpc>
                        <a:spcBef>
                          <a:spcPts val="400"/>
                        </a:spcBef>
                        <a:spcAft>
                          <a:spcPts val="0"/>
                        </a:spcAft>
                        <a:buClr>
                          <a:schemeClr val="dk1"/>
                        </a:buClr>
                        <a:buSzPts val="1100"/>
                        <a:buFont typeface="Arial"/>
                        <a:buNone/>
                      </a:pPr>
                      <a:r>
                        <a:rPr lang="en" sz="1000">
                          <a:solidFill>
                            <a:srgbClr val="2A2A2A"/>
                          </a:solidFill>
                        </a:rPr>
                        <a:t>shortened QT interval; and</a:t>
                      </a:r>
                      <a:endParaRPr sz="1000">
                        <a:solidFill>
                          <a:srgbClr val="2A2A2A"/>
                        </a:solidFill>
                      </a:endParaRPr>
                    </a:p>
                    <a:p>
                      <a:pPr indent="0" lvl="0" marL="457200" rtl="0" algn="l">
                        <a:lnSpc>
                          <a:spcPct val="115000"/>
                        </a:lnSpc>
                        <a:spcBef>
                          <a:spcPts val="400"/>
                        </a:spcBef>
                        <a:spcAft>
                          <a:spcPts val="0"/>
                        </a:spcAft>
                        <a:buClr>
                          <a:schemeClr val="dk1"/>
                        </a:buClr>
                        <a:buSzPts val="1100"/>
                        <a:buFont typeface="Arial"/>
                        <a:buNone/>
                      </a:pPr>
                      <a:r>
                        <a:rPr lang="en" sz="1000">
                          <a:solidFill>
                            <a:srgbClr val="2A2A2A"/>
                          </a:solidFill>
                        </a:rPr>
                        <a:t> ST-segment depression. </a:t>
                      </a:r>
                      <a:endParaRPr sz="1000">
                        <a:solidFill>
                          <a:srgbClr val="2A2A2A"/>
                        </a:solidFill>
                      </a:endParaRPr>
                    </a:p>
                    <a:p>
                      <a:pPr indent="0" lvl="0" marL="457200" rtl="0" algn="l">
                        <a:lnSpc>
                          <a:spcPct val="115000"/>
                        </a:lnSpc>
                        <a:spcBef>
                          <a:spcPts val="400"/>
                        </a:spcBef>
                        <a:spcAft>
                          <a:spcPts val="0"/>
                        </a:spcAft>
                        <a:buClr>
                          <a:schemeClr val="dk1"/>
                        </a:buClr>
                        <a:buSzPts val="1100"/>
                        <a:buFont typeface="Arial"/>
                        <a:buNone/>
                      </a:pPr>
                      <a:r>
                        <a:rPr b="1" lang="en" sz="1000" u="sng">
                          <a:solidFill>
                            <a:srgbClr val="2A2A2A"/>
                          </a:solidFill>
                        </a:rPr>
                        <a:t>6.5-8.0 mEq/L, </a:t>
                      </a:r>
                      <a:endParaRPr b="1" sz="1000" u="sng">
                        <a:solidFill>
                          <a:srgbClr val="2A2A2A"/>
                        </a:solidFill>
                      </a:endParaRPr>
                    </a:p>
                    <a:p>
                      <a:pPr indent="0" lvl="0" marL="457200" rtl="0" algn="l">
                        <a:lnSpc>
                          <a:spcPct val="115000"/>
                        </a:lnSpc>
                        <a:spcBef>
                          <a:spcPts val="400"/>
                        </a:spcBef>
                        <a:spcAft>
                          <a:spcPts val="0"/>
                        </a:spcAft>
                        <a:buClr>
                          <a:schemeClr val="dk1"/>
                        </a:buClr>
                        <a:buSzPts val="1100"/>
                        <a:buFont typeface="Arial"/>
                        <a:buNone/>
                      </a:pPr>
                      <a:r>
                        <a:rPr lang="en" sz="1000">
                          <a:solidFill>
                            <a:srgbClr val="2A2A2A"/>
                          </a:solidFill>
                        </a:rPr>
                        <a:t>in addition to peaked T waves, the ECG shows the following:</a:t>
                      </a:r>
                      <a:endParaRPr sz="1000">
                        <a:solidFill>
                          <a:srgbClr val="2A2A2A"/>
                        </a:solidFill>
                      </a:endParaRPr>
                    </a:p>
                    <a:p>
                      <a:pPr indent="-292100" lvl="0" marL="800100" rtl="0" algn="l">
                        <a:lnSpc>
                          <a:spcPct val="115000"/>
                        </a:lnSpc>
                        <a:spcBef>
                          <a:spcPts val="400"/>
                        </a:spcBef>
                        <a:spcAft>
                          <a:spcPts val="0"/>
                        </a:spcAft>
                        <a:buClr>
                          <a:srgbClr val="2A2A2A"/>
                        </a:buClr>
                        <a:buSzPts val="1000"/>
                        <a:buChar char="●"/>
                      </a:pPr>
                      <a:r>
                        <a:rPr lang="en" sz="1000">
                          <a:solidFill>
                            <a:srgbClr val="2A2A2A"/>
                          </a:solidFill>
                        </a:rPr>
                        <a:t>Prolonged PR interval</a:t>
                      </a:r>
                      <a:endParaRPr sz="1000">
                        <a:solidFill>
                          <a:srgbClr val="2A2A2A"/>
                        </a:solidFill>
                      </a:endParaRPr>
                    </a:p>
                    <a:p>
                      <a:pPr indent="-292100" lvl="0" marL="800100" rtl="0" algn="l">
                        <a:lnSpc>
                          <a:spcPct val="115000"/>
                        </a:lnSpc>
                        <a:spcBef>
                          <a:spcPts val="0"/>
                        </a:spcBef>
                        <a:spcAft>
                          <a:spcPts val="0"/>
                        </a:spcAft>
                        <a:buClr>
                          <a:srgbClr val="2A2A2A"/>
                        </a:buClr>
                        <a:buSzPts val="1000"/>
                        <a:buChar char="●"/>
                      </a:pPr>
                      <a:r>
                        <a:rPr lang="en" sz="1000">
                          <a:solidFill>
                            <a:srgbClr val="2A2A2A"/>
                          </a:solidFill>
                        </a:rPr>
                        <a:t>Decreased or disappearing P wave</a:t>
                      </a:r>
                      <a:endParaRPr sz="1000">
                        <a:solidFill>
                          <a:srgbClr val="2A2A2A"/>
                        </a:solidFill>
                      </a:endParaRPr>
                    </a:p>
                    <a:p>
                      <a:pPr indent="-292100" lvl="0" marL="800100" rtl="0" algn="l">
                        <a:lnSpc>
                          <a:spcPct val="115000"/>
                        </a:lnSpc>
                        <a:spcBef>
                          <a:spcPts val="0"/>
                        </a:spcBef>
                        <a:spcAft>
                          <a:spcPts val="0"/>
                        </a:spcAft>
                        <a:buClr>
                          <a:srgbClr val="2A2A2A"/>
                        </a:buClr>
                        <a:buSzPts val="1000"/>
                        <a:buChar char="●"/>
                      </a:pPr>
                      <a:r>
                        <a:rPr lang="en" sz="1000">
                          <a:solidFill>
                            <a:srgbClr val="2A2A2A"/>
                          </a:solidFill>
                        </a:rPr>
                        <a:t>Widening of the QRS </a:t>
                      </a:r>
                      <a:endParaRPr sz="1000">
                        <a:solidFill>
                          <a:srgbClr val="2A2A2A"/>
                        </a:solidFill>
                      </a:endParaRPr>
                    </a:p>
                    <a:p>
                      <a:pPr indent="-292100" lvl="0" marL="800100" rtl="0" algn="l">
                        <a:lnSpc>
                          <a:spcPct val="115000"/>
                        </a:lnSpc>
                        <a:spcBef>
                          <a:spcPts val="0"/>
                        </a:spcBef>
                        <a:spcAft>
                          <a:spcPts val="0"/>
                        </a:spcAft>
                        <a:buClr>
                          <a:srgbClr val="2A2A2A"/>
                        </a:buClr>
                        <a:buSzPts val="1000"/>
                        <a:buChar char="●"/>
                      </a:pPr>
                      <a:r>
                        <a:rPr lang="en" sz="1000">
                          <a:solidFill>
                            <a:srgbClr val="2A2A2A"/>
                          </a:solidFill>
                        </a:rPr>
                        <a:t>Amplified R wave</a:t>
                      </a:r>
                      <a:endParaRPr sz="1000">
                        <a:solidFill>
                          <a:srgbClr val="2A2A2A"/>
                        </a:solidFill>
                      </a:endParaRPr>
                    </a:p>
                    <a:p>
                      <a:pPr indent="0" lvl="0" marL="457200" rtl="0" algn="l">
                        <a:lnSpc>
                          <a:spcPct val="115000"/>
                        </a:lnSpc>
                        <a:spcBef>
                          <a:spcPts val="0"/>
                        </a:spcBef>
                        <a:spcAft>
                          <a:spcPts val="0"/>
                        </a:spcAft>
                        <a:buClr>
                          <a:schemeClr val="dk1"/>
                        </a:buClr>
                        <a:buSzPts val="1100"/>
                        <a:buFont typeface="Arial"/>
                        <a:buNone/>
                      </a:pPr>
                      <a:r>
                        <a:rPr b="1" lang="en" sz="1000" u="sng">
                          <a:solidFill>
                            <a:srgbClr val="2A2A2A"/>
                          </a:solidFill>
                        </a:rPr>
                        <a:t>Higher than 8.0 mEq/L</a:t>
                      </a:r>
                      <a:r>
                        <a:rPr lang="en" sz="1000">
                          <a:solidFill>
                            <a:srgbClr val="2A2A2A"/>
                          </a:solidFill>
                        </a:rPr>
                        <a:t>, </a:t>
                      </a:r>
                      <a:endParaRPr sz="1000">
                        <a:solidFill>
                          <a:srgbClr val="2A2A2A"/>
                        </a:solidFill>
                      </a:endParaRPr>
                    </a:p>
                    <a:p>
                      <a:pPr indent="0" lvl="0" marL="457200" rtl="0" algn="l">
                        <a:lnSpc>
                          <a:spcPct val="115000"/>
                        </a:lnSpc>
                        <a:spcBef>
                          <a:spcPts val="0"/>
                        </a:spcBef>
                        <a:spcAft>
                          <a:spcPts val="0"/>
                        </a:spcAft>
                        <a:buClr>
                          <a:schemeClr val="dk1"/>
                        </a:buClr>
                        <a:buSzPts val="1100"/>
                        <a:buFont typeface="Arial"/>
                        <a:buNone/>
                      </a:pPr>
                      <a:r>
                        <a:rPr lang="en" sz="1000">
                          <a:solidFill>
                            <a:srgbClr val="2A2A2A"/>
                          </a:solidFill>
                        </a:rPr>
                        <a:t>Absence of P wave</a:t>
                      </a:r>
                      <a:endParaRPr sz="1000">
                        <a:solidFill>
                          <a:srgbClr val="2A2A2A"/>
                        </a:solidFill>
                      </a:endParaRPr>
                    </a:p>
                    <a:p>
                      <a:pPr indent="0" lvl="0" marL="457200" rtl="0" algn="l">
                        <a:lnSpc>
                          <a:spcPct val="115000"/>
                        </a:lnSpc>
                        <a:spcBef>
                          <a:spcPts val="0"/>
                        </a:spcBef>
                        <a:spcAft>
                          <a:spcPts val="0"/>
                        </a:spcAft>
                        <a:buClr>
                          <a:schemeClr val="dk1"/>
                        </a:buClr>
                        <a:buSzPts val="1100"/>
                        <a:buFont typeface="Arial"/>
                        <a:buNone/>
                      </a:pPr>
                      <a:r>
                        <a:rPr lang="en" sz="1000">
                          <a:solidFill>
                            <a:srgbClr val="2A2A2A"/>
                          </a:solidFill>
                        </a:rPr>
                        <a:t>progressive QRS widening, and Intraventricular/fascicular/bundle-branch blocks. </a:t>
                      </a:r>
                      <a:endParaRPr sz="1000">
                        <a:solidFill>
                          <a:srgbClr val="2A2A2A"/>
                        </a:solidFill>
                      </a:endParaRPr>
                    </a:p>
                    <a:p>
                      <a:pPr indent="0" lvl="0" marL="457200" rtl="0" algn="l">
                        <a:lnSpc>
                          <a:spcPct val="115000"/>
                        </a:lnSpc>
                        <a:spcBef>
                          <a:spcPts val="0"/>
                        </a:spcBef>
                        <a:spcAft>
                          <a:spcPts val="0"/>
                        </a:spcAft>
                        <a:buNone/>
                      </a:pPr>
                      <a:r>
                        <a:rPr lang="en" sz="1000">
                          <a:solidFill>
                            <a:srgbClr val="2A2A2A"/>
                          </a:solidFill>
                        </a:rPr>
                        <a:t>The progressively widened QRS eventually merges with the T wave, forming a sine wave pattern. </a:t>
                      </a:r>
                      <a:endParaRPr sz="1000">
                        <a:solidFill>
                          <a:srgbClr val="2A2A2A"/>
                        </a:solidFill>
                      </a:endParaRPr>
                    </a:p>
                    <a:p>
                      <a:pPr indent="0" lvl="0" marL="457200" rtl="0" algn="l">
                        <a:lnSpc>
                          <a:spcPct val="115000"/>
                        </a:lnSpc>
                        <a:spcBef>
                          <a:spcPts val="0"/>
                        </a:spcBef>
                        <a:spcAft>
                          <a:spcPts val="0"/>
                        </a:spcAft>
                        <a:buNone/>
                      </a:pPr>
                      <a:r>
                        <a:rPr lang="en" sz="1000">
                          <a:solidFill>
                            <a:srgbClr val="2A2A2A"/>
                          </a:solidFill>
                        </a:rPr>
                        <a:t>Ventricular fibrillation or asystole </a:t>
                      </a:r>
                      <a:endParaRPr sz="1000">
                        <a:solidFill>
                          <a:srgbClr val="2A2A2A"/>
                        </a:solidFill>
                      </a:endParaRPr>
                    </a:p>
                    <a:p>
                      <a:pPr indent="0" lvl="0" marL="457200" rtl="0" algn="l">
                        <a:lnSpc>
                          <a:spcPct val="115000"/>
                        </a:lnSpc>
                        <a:spcBef>
                          <a:spcPts val="400"/>
                        </a:spcBef>
                        <a:spcAft>
                          <a:spcPts val="0"/>
                        </a:spcAft>
                        <a:buClr>
                          <a:schemeClr val="dk1"/>
                        </a:buClr>
                        <a:buSzPts val="1100"/>
                        <a:buFont typeface="Arial"/>
                        <a:buNone/>
                      </a:pPr>
                      <a:r>
                        <a:t/>
                      </a:r>
                      <a:endParaRPr sz="1000">
                        <a:solidFill>
                          <a:schemeClr val="dk1"/>
                        </a:solidFill>
                      </a:endParaRPr>
                    </a:p>
                    <a:p>
                      <a:pPr indent="0" lvl="0" marL="0" rtl="0" algn="l">
                        <a:spcBef>
                          <a:spcPts val="400"/>
                        </a:spcBef>
                        <a:spcAft>
                          <a:spcPts val="0"/>
                        </a:spcAft>
                        <a:buNone/>
                      </a:pPr>
                      <a:r>
                        <a:t/>
                      </a:r>
                      <a:endParaRPr sz="1000">
                        <a:solidFill>
                          <a:schemeClr val="dk1"/>
                        </a:solidFill>
                      </a:endParaRPr>
                    </a:p>
                  </a:txBody>
                  <a:tcPr marT="91425" marB="91425" marR="91425" marL="91425"/>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2"/>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Management of hyperkalemia</a:t>
            </a:r>
            <a:endParaRPr sz="1800">
              <a:latin typeface="Times New Roman"/>
              <a:ea typeface="Times New Roman"/>
              <a:cs typeface="Times New Roman"/>
              <a:sym typeface="Times New Roman"/>
            </a:endParaRPr>
          </a:p>
        </p:txBody>
      </p:sp>
      <p:sp>
        <p:nvSpPr>
          <p:cNvPr id="419" name="Google Shape;419;p62"/>
          <p:cNvSpPr txBox="1"/>
          <p:nvPr>
            <p:ph idx="1" type="body"/>
          </p:nvPr>
        </p:nvSpPr>
        <p:spPr>
          <a:xfrm>
            <a:off x="1279575" y="1077050"/>
            <a:ext cx="7349100" cy="3967500"/>
          </a:xfrm>
          <a:prstGeom prst="rect">
            <a:avLst/>
          </a:prstGeom>
        </p:spPr>
        <p:txBody>
          <a:bodyPr anchorCtr="0" anchor="t" bIns="34275" lIns="68575" spcFirstLastPara="1" rIns="68575" wrap="square" tIns="34275">
            <a:noAutofit/>
          </a:bodyPr>
          <a:lstStyle/>
          <a:p>
            <a:pPr indent="-304800" lvl="0" marL="457200" rtl="0" algn="l">
              <a:lnSpc>
                <a:spcPct val="115000"/>
              </a:lnSpc>
              <a:spcBef>
                <a:spcPts val="0"/>
              </a:spcBef>
              <a:spcAft>
                <a:spcPts val="0"/>
              </a:spcAft>
              <a:buClr>
                <a:schemeClr val="dk1"/>
              </a:buClr>
              <a:buSzPts val="1200"/>
              <a:buFont typeface="Arial"/>
              <a:buAutoNum type="arabicPeriod"/>
            </a:pPr>
            <a:r>
              <a:rPr b="1" lang="en" sz="1200">
                <a:solidFill>
                  <a:schemeClr val="dk1"/>
                </a:solidFill>
                <a:latin typeface="Arial"/>
                <a:ea typeface="Arial"/>
                <a:cs typeface="Arial"/>
                <a:sym typeface="Arial"/>
              </a:rPr>
              <a:t>Correct Serious Conduction Abnormalities (Calcium)</a:t>
            </a:r>
            <a:endParaRPr b="1" sz="1200">
              <a:solidFill>
                <a:schemeClr val="dk1"/>
              </a:solidFill>
              <a:latin typeface="Arial"/>
              <a:ea typeface="Arial"/>
              <a:cs typeface="Arial"/>
              <a:sym typeface="Arial"/>
            </a:endParaRPr>
          </a:p>
          <a:p>
            <a:pPr indent="-304800" lvl="0" marL="5080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Calcium is a very useful agent. It does not lower the serum potassium level, but instead is used to stabilise the myocardium, as a temporising measure. Calcium is indicated if there is widening of QRS, sine wave pattern (when S and T waves merge together), or in hyperkalaemic cardiac arrest.</a:t>
            </a:r>
            <a:endParaRPr sz="1200">
              <a:solidFill>
                <a:schemeClr val="dk1"/>
              </a:solidFill>
              <a:latin typeface="Arial"/>
              <a:ea typeface="Arial"/>
              <a:cs typeface="Arial"/>
              <a:sym typeface="Arial"/>
            </a:endParaRPr>
          </a:p>
          <a:p>
            <a:pPr indent="-304800" lvl="0" marL="5080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The ‘cardiac membrane stabilising effects’ take about 15-30mins.</a:t>
            </a:r>
            <a:endParaRPr sz="1200">
              <a:solidFill>
                <a:schemeClr val="dk1"/>
              </a:solidFill>
              <a:latin typeface="Arial"/>
              <a:ea typeface="Arial"/>
              <a:cs typeface="Arial"/>
              <a:sym typeface="Arial"/>
            </a:endParaRPr>
          </a:p>
          <a:p>
            <a:pPr indent="-304800" lvl="0" marL="508000" rtl="0" algn="l">
              <a:lnSpc>
                <a:spcPct val="115000"/>
              </a:lnSpc>
              <a:spcBef>
                <a:spcPts val="0"/>
              </a:spcBef>
              <a:spcAft>
                <a:spcPts val="0"/>
              </a:spcAft>
              <a:buClr>
                <a:schemeClr val="dk1"/>
              </a:buClr>
              <a:buSzPts val="1200"/>
              <a:buFont typeface="Arial"/>
              <a:buChar char="●"/>
            </a:pPr>
            <a:r>
              <a:rPr b="1" lang="en" sz="1200">
                <a:solidFill>
                  <a:schemeClr val="dk1"/>
                </a:solidFill>
                <a:latin typeface="Arial"/>
                <a:ea typeface="Arial"/>
                <a:cs typeface="Arial"/>
                <a:sym typeface="Arial"/>
              </a:rPr>
              <a:t>Calcium Chloride</a:t>
            </a:r>
            <a:endParaRPr b="1" sz="1200">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Roboto"/>
              <a:buChar char="○"/>
            </a:pPr>
            <a:r>
              <a:rPr b="1" lang="en">
                <a:solidFill>
                  <a:schemeClr val="dk1"/>
                </a:solidFill>
                <a:latin typeface="Arial"/>
                <a:ea typeface="Arial"/>
                <a:cs typeface="Arial"/>
                <a:sym typeface="Arial"/>
              </a:rPr>
              <a:t>Dose: </a:t>
            </a:r>
            <a:r>
              <a:rPr lang="en">
                <a:solidFill>
                  <a:schemeClr val="dk1"/>
                </a:solidFill>
                <a:latin typeface="Arial"/>
                <a:ea typeface="Arial"/>
                <a:cs typeface="Arial"/>
                <a:sym typeface="Arial"/>
              </a:rPr>
              <a:t>Calcium Chloride 10% 5-10mL</a:t>
            </a:r>
            <a:endParaRPr>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3 x more potent than Calcium gluconate</a:t>
            </a:r>
            <a:endParaRPr>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Complication: severe thrombophlebitis</a:t>
            </a:r>
            <a:endParaRPr>
              <a:solidFill>
                <a:schemeClr val="dk1"/>
              </a:solidFill>
              <a:latin typeface="Arial"/>
              <a:ea typeface="Arial"/>
              <a:cs typeface="Arial"/>
              <a:sym typeface="Arial"/>
            </a:endParaRPr>
          </a:p>
          <a:p>
            <a:pPr indent="-304800" lvl="0" marL="508000" rtl="0" algn="l">
              <a:lnSpc>
                <a:spcPct val="115000"/>
              </a:lnSpc>
              <a:spcBef>
                <a:spcPts val="0"/>
              </a:spcBef>
              <a:spcAft>
                <a:spcPts val="0"/>
              </a:spcAft>
              <a:buClr>
                <a:schemeClr val="dk1"/>
              </a:buClr>
              <a:buSzPts val="1200"/>
              <a:buFont typeface="Arial"/>
              <a:buChar char="●"/>
            </a:pPr>
            <a:r>
              <a:rPr b="1" lang="en" sz="1200">
                <a:solidFill>
                  <a:schemeClr val="dk1"/>
                </a:solidFill>
                <a:latin typeface="Arial"/>
                <a:ea typeface="Arial"/>
                <a:cs typeface="Arial"/>
                <a:sym typeface="Arial"/>
              </a:rPr>
              <a:t>Calcium Gluconate:</a:t>
            </a:r>
            <a:endParaRPr b="1" sz="1200">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Roboto"/>
              <a:buChar char="○"/>
            </a:pPr>
            <a:r>
              <a:rPr b="1" lang="en">
                <a:solidFill>
                  <a:schemeClr val="dk1"/>
                </a:solidFill>
                <a:latin typeface="Arial"/>
                <a:ea typeface="Arial"/>
                <a:cs typeface="Arial"/>
                <a:sym typeface="Arial"/>
              </a:rPr>
              <a:t>Dose: </a:t>
            </a:r>
            <a:r>
              <a:rPr lang="en">
                <a:solidFill>
                  <a:schemeClr val="dk1"/>
                </a:solidFill>
                <a:latin typeface="Arial"/>
                <a:ea typeface="Arial"/>
                <a:cs typeface="Arial"/>
                <a:sym typeface="Arial"/>
              </a:rPr>
              <a:t>Calcium gluconate 10% 5-10mL</a:t>
            </a:r>
            <a:endParaRPr>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Less potent, less irritating to veins</a:t>
            </a:r>
            <a:endParaRPr>
              <a:solidFill>
                <a:schemeClr val="dk1"/>
              </a:solidFill>
              <a:latin typeface="Arial"/>
              <a:ea typeface="Arial"/>
              <a:cs typeface="Arial"/>
              <a:sym typeface="Arial"/>
            </a:endParaRPr>
          </a:p>
          <a:p>
            <a:pPr indent="-304800" lvl="0" marL="508000" rtl="0" algn="l">
              <a:lnSpc>
                <a:spcPct val="115000"/>
              </a:lnSpc>
              <a:spcBef>
                <a:spcPts val="0"/>
              </a:spcBef>
              <a:spcAft>
                <a:spcPts val="0"/>
              </a:spcAft>
              <a:buClr>
                <a:schemeClr val="dk1"/>
              </a:buClr>
              <a:buSzPts val="1200"/>
              <a:buFont typeface="Arial"/>
              <a:buChar char="●"/>
            </a:pPr>
            <a:r>
              <a:rPr b="1" lang="en" sz="1200">
                <a:solidFill>
                  <a:schemeClr val="dk1"/>
                </a:solidFill>
                <a:latin typeface="Arial"/>
                <a:ea typeface="Arial"/>
                <a:cs typeface="Arial"/>
                <a:sym typeface="Arial"/>
              </a:rPr>
              <a:t>Potential Complications of Calcium administration</a:t>
            </a:r>
            <a:endParaRPr b="1" sz="1200">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Bradycardia, hypotension and peripheral vasodilation</a:t>
            </a:r>
            <a:endParaRPr>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Generally these occur if administered too quickly</a:t>
            </a:r>
            <a:endParaRPr>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Avoid in digoxin toxicity (use magnesium as alternative)</a:t>
            </a:r>
            <a:endParaRPr>
              <a:solidFill>
                <a:schemeClr val="dk1"/>
              </a:solidFill>
              <a:latin typeface="Arial"/>
              <a:ea typeface="Arial"/>
              <a:cs typeface="Arial"/>
              <a:sym typeface="Arial"/>
            </a:endParaRPr>
          </a:p>
          <a:p>
            <a:pPr indent="0" lvl="0" marL="0" rtl="0" algn="l">
              <a:spcBef>
                <a:spcPts val="800"/>
              </a:spcBef>
              <a:spcAft>
                <a:spcPts val="0"/>
              </a:spcAft>
              <a:buNone/>
            </a:pPr>
            <a:r>
              <a:t/>
            </a:r>
            <a:endParaRPr b="1" sz="1200">
              <a:latin typeface="Arial"/>
              <a:ea typeface="Arial"/>
              <a:cs typeface="Arial"/>
              <a:sym typeface="Arial"/>
            </a:endParaRPr>
          </a:p>
          <a:p>
            <a:pPr indent="0" lvl="0" marL="0" rtl="0" algn="l">
              <a:spcBef>
                <a:spcPts val="800"/>
              </a:spcBef>
              <a:spcAft>
                <a:spcPts val="0"/>
              </a:spcAft>
              <a:buNone/>
            </a:pPr>
            <a:r>
              <a:t/>
            </a:r>
            <a:endParaRPr b="1" sz="1200">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a:p>
            <a:pPr indent="0" lvl="0" marL="0" rtl="0" algn="l">
              <a:spcBef>
                <a:spcPts val="800"/>
              </a:spcBef>
              <a:spcAft>
                <a:spcPts val="0"/>
              </a:spcAft>
              <a:buNone/>
            </a:pPr>
            <a:r>
              <a:t/>
            </a:r>
            <a:endParaRPr b="1" sz="12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3"/>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sz="1800">
                <a:latin typeface="Times New Roman"/>
                <a:ea typeface="Times New Roman"/>
                <a:cs typeface="Times New Roman"/>
                <a:sym typeface="Times New Roman"/>
              </a:rPr>
              <a:t>Management of hyperkalemia</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425" name="Google Shape;425;p63"/>
          <p:cNvSpPr txBox="1"/>
          <p:nvPr>
            <p:ph idx="1" type="body"/>
          </p:nvPr>
        </p:nvSpPr>
        <p:spPr>
          <a:xfrm>
            <a:off x="571500" y="1017725"/>
            <a:ext cx="7617600" cy="36861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Arial"/>
                <a:ea typeface="Arial"/>
                <a:cs typeface="Arial"/>
                <a:sym typeface="Arial"/>
              </a:rPr>
              <a:t>2. Drive Potassium into the Cell:</a:t>
            </a:r>
            <a:endParaRPr b="1" sz="1200">
              <a:solidFill>
                <a:schemeClr val="dk1"/>
              </a:solidFill>
              <a:latin typeface="Arial"/>
              <a:ea typeface="Arial"/>
              <a:cs typeface="Arial"/>
              <a:sym typeface="Arial"/>
            </a:endParaRPr>
          </a:p>
          <a:p>
            <a:pPr indent="-304800" lvl="0" marL="508000" rtl="0" algn="l">
              <a:lnSpc>
                <a:spcPct val="115000"/>
              </a:lnSpc>
              <a:spcBef>
                <a:spcPts val="500"/>
              </a:spcBef>
              <a:spcAft>
                <a:spcPts val="0"/>
              </a:spcAft>
              <a:buClr>
                <a:schemeClr val="dk1"/>
              </a:buClr>
              <a:buSzPts val="1200"/>
              <a:buFont typeface="Arial"/>
              <a:buChar char="●"/>
            </a:pPr>
            <a:r>
              <a:rPr b="1" lang="en" sz="1200">
                <a:solidFill>
                  <a:schemeClr val="dk1"/>
                </a:solidFill>
                <a:latin typeface="Arial"/>
                <a:ea typeface="Arial"/>
                <a:cs typeface="Arial"/>
                <a:sym typeface="Arial"/>
              </a:rPr>
              <a:t>Insulin &amp; Glucose</a:t>
            </a:r>
            <a:endParaRPr b="1" sz="1200">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Roboto"/>
              <a:buChar char="○"/>
            </a:pPr>
            <a:r>
              <a:rPr b="1" lang="en">
                <a:solidFill>
                  <a:schemeClr val="dk1"/>
                </a:solidFill>
                <a:latin typeface="Arial"/>
                <a:ea typeface="Arial"/>
                <a:cs typeface="Arial"/>
                <a:sym typeface="Arial"/>
              </a:rPr>
              <a:t>Dose: </a:t>
            </a:r>
            <a:r>
              <a:rPr lang="en">
                <a:solidFill>
                  <a:schemeClr val="dk1"/>
                </a:solidFill>
                <a:latin typeface="Arial"/>
                <a:ea typeface="Arial"/>
                <a:cs typeface="Arial"/>
                <a:sym typeface="Arial"/>
              </a:rPr>
              <a:t>IV fast acting insulin (actrapid) 10-20 units and glucose/dextrose 50g 25-50ml</a:t>
            </a:r>
            <a:endParaRPr>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Insulin drives potassium into cells and administering glucose prevents hypoglycaemia.</a:t>
            </a:r>
            <a:endParaRPr>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Begins to work in 20-30mins reduces potassium by 1mmol/L and ECG changes within the first hour</a:t>
            </a:r>
            <a:endParaRPr>
              <a:solidFill>
                <a:schemeClr val="dk1"/>
              </a:solidFill>
              <a:latin typeface="Arial"/>
              <a:ea typeface="Arial"/>
              <a:cs typeface="Arial"/>
              <a:sym typeface="Arial"/>
            </a:endParaRPr>
          </a:p>
          <a:p>
            <a:pPr indent="-304800" lvl="0" marL="508000" rtl="0" algn="l">
              <a:lnSpc>
                <a:spcPct val="115000"/>
              </a:lnSpc>
              <a:spcBef>
                <a:spcPts val="0"/>
              </a:spcBef>
              <a:spcAft>
                <a:spcPts val="0"/>
              </a:spcAft>
              <a:buClr>
                <a:schemeClr val="dk1"/>
              </a:buClr>
              <a:buSzPts val="1200"/>
              <a:buFont typeface="Arial"/>
              <a:buChar char="●"/>
            </a:pPr>
            <a:r>
              <a:rPr b="1" lang="en" sz="1200">
                <a:solidFill>
                  <a:schemeClr val="dk1"/>
                </a:solidFill>
                <a:latin typeface="Arial"/>
                <a:ea typeface="Arial"/>
                <a:cs typeface="Arial"/>
                <a:sym typeface="Arial"/>
              </a:rPr>
              <a:t>Sodium Bicarbonate</a:t>
            </a:r>
            <a:endParaRPr b="1" sz="1200">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Roboto"/>
              <a:buChar char="○"/>
            </a:pPr>
            <a:r>
              <a:rPr b="1" lang="en">
                <a:solidFill>
                  <a:schemeClr val="dk1"/>
                </a:solidFill>
                <a:latin typeface="Arial"/>
                <a:ea typeface="Arial"/>
                <a:cs typeface="Arial"/>
                <a:sym typeface="Arial"/>
              </a:rPr>
              <a:t>Dose:</a:t>
            </a:r>
            <a:r>
              <a:rPr lang="en">
                <a:solidFill>
                  <a:schemeClr val="dk1"/>
                </a:solidFill>
                <a:latin typeface="Arial"/>
                <a:ea typeface="Arial"/>
                <a:cs typeface="Arial"/>
                <a:sym typeface="Arial"/>
              </a:rPr>
              <a:t> 50- 200mmol of 8.4% Sodium Bicarbonate</a:t>
            </a:r>
            <a:endParaRPr>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Bicarbonate is only effective at driving potassium intracellularly if the patient is acidotic</a:t>
            </a:r>
            <a:endParaRPr>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Begins working in 30-60 minutes and continues to work for several hours.</a:t>
            </a:r>
            <a:endParaRPr>
              <a:solidFill>
                <a:schemeClr val="dk1"/>
              </a:solidFill>
              <a:latin typeface="Arial"/>
              <a:ea typeface="Arial"/>
              <a:cs typeface="Arial"/>
              <a:sym typeface="Arial"/>
            </a:endParaRPr>
          </a:p>
          <a:p>
            <a:pPr indent="-304800" lvl="0" marL="508000" rtl="0" algn="l">
              <a:lnSpc>
                <a:spcPct val="115000"/>
              </a:lnSpc>
              <a:spcBef>
                <a:spcPts val="0"/>
              </a:spcBef>
              <a:spcAft>
                <a:spcPts val="0"/>
              </a:spcAft>
              <a:buClr>
                <a:schemeClr val="dk1"/>
              </a:buClr>
              <a:buSzPts val="1200"/>
              <a:buFont typeface="Arial"/>
              <a:buChar char="●"/>
            </a:pPr>
            <a:r>
              <a:rPr b="1" lang="en" sz="1200">
                <a:solidFill>
                  <a:schemeClr val="dk1"/>
                </a:solidFill>
                <a:latin typeface="Arial"/>
                <a:ea typeface="Arial"/>
                <a:cs typeface="Arial"/>
                <a:sym typeface="Arial"/>
              </a:rPr>
              <a:t>Salbutamol</a:t>
            </a:r>
            <a:endParaRPr b="1" sz="1200">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Roboto"/>
              <a:buChar char="○"/>
            </a:pPr>
            <a:r>
              <a:rPr b="1" lang="en">
                <a:solidFill>
                  <a:schemeClr val="dk1"/>
                </a:solidFill>
                <a:latin typeface="Arial"/>
                <a:ea typeface="Arial"/>
                <a:cs typeface="Arial"/>
                <a:sym typeface="Arial"/>
              </a:rPr>
              <a:t>Dose:</a:t>
            </a:r>
            <a:r>
              <a:rPr lang="en">
                <a:solidFill>
                  <a:schemeClr val="dk1"/>
                </a:solidFill>
                <a:latin typeface="Arial"/>
                <a:ea typeface="Arial"/>
                <a:cs typeface="Arial"/>
                <a:sym typeface="Arial"/>
              </a:rPr>
              <a:t> 10-20mg via nebulizer</a:t>
            </a:r>
            <a:endParaRPr>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Beta 2 agonist therapy lower K via either IV or nebulizer route.</a:t>
            </a:r>
            <a:endParaRPr>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Salbutamol can lower potassium level 1mmol/L in about 30 minutes, and maintain it for up to 2 hours.</a:t>
            </a:r>
            <a:endParaRPr>
              <a:solidFill>
                <a:schemeClr val="dk1"/>
              </a:solidFill>
              <a:latin typeface="Arial"/>
              <a:ea typeface="Arial"/>
              <a:cs typeface="Arial"/>
              <a:sym typeface="Arial"/>
            </a:endParaRPr>
          </a:p>
          <a:p>
            <a:pPr indent="-304800" lvl="1" marL="10160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Very effective in renal patients that are fluid overloaded</a:t>
            </a:r>
            <a:endParaRPr>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b="1" lang="en" sz="1200">
                <a:solidFill>
                  <a:schemeClr val="dk1"/>
                </a:solidFill>
                <a:latin typeface="Arial"/>
                <a:ea typeface="Arial"/>
                <a:cs typeface="Arial"/>
                <a:sym typeface="Arial"/>
              </a:rPr>
              <a:t>3.</a:t>
            </a:r>
            <a:endParaRPr sz="1200">
              <a:solidFill>
                <a:schemeClr val="dk1"/>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4"/>
          <p:cNvSpPr txBox="1"/>
          <p:nvPr>
            <p:ph idx="1" type="body"/>
          </p:nvPr>
        </p:nvSpPr>
        <p:spPr>
          <a:xfrm>
            <a:off x="1088050" y="505550"/>
            <a:ext cx="7540500" cy="3927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200">
                <a:latin typeface="Arial"/>
                <a:ea typeface="Arial"/>
                <a:cs typeface="Arial"/>
                <a:sym typeface="Arial"/>
              </a:rPr>
              <a:t>3. </a:t>
            </a:r>
            <a:r>
              <a:rPr b="1" lang="en" sz="1200">
                <a:solidFill>
                  <a:schemeClr val="dk1"/>
                </a:solidFill>
                <a:latin typeface="Arial"/>
                <a:ea typeface="Arial"/>
                <a:cs typeface="Arial"/>
                <a:sym typeface="Arial"/>
              </a:rPr>
              <a:t> Eliminate Potassium From the Body:</a:t>
            </a:r>
            <a:endParaRPr b="1" sz="1200">
              <a:solidFill>
                <a:schemeClr val="dk1"/>
              </a:solidFill>
              <a:latin typeface="Arial"/>
              <a:ea typeface="Arial"/>
              <a:cs typeface="Arial"/>
              <a:sym typeface="Arial"/>
            </a:endParaRPr>
          </a:p>
          <a:p>
            <a:pPr indent="-304800" lvl="0" marL="457200" rtl="0" algn="l">
              <a:lnSpc>
                <a:spcPct val="115000"/>
              </a:lnSpc>
              <a:spcBef>
                <a:spcPts val="500"/>
              </a:spcBef>
              <a:spcAft>
                <a:spcPts val="0"/>
              </a:spcAft>
              <a:buClr>
                <a:schemeClr val="dk1"/>
              </a:buClr>
              <a:buSzPts val="1200"/>
              <a:buFont typeface="Arial"/>
              <a:buChar char="●"/>
            </a:pPr>
            <a:r>
              <a:rPr b="1" lang="en" sz="1200">
                <a:solidFill>
                  <a:schemeClr val="dk1"/>
                </a:solidFill>
                <a:latin typeface="Arial"/>
                <a:ea typeface="Arial"/>
                <a:cs typeface="Arial"/>
                <a:sym typeface="Arial"/>
              </a:rPr>
              <a:t>Calcium resonium</a:t>
            </a:r>
            <a:endParaRPr b="1" sz="1200">
              <a:solidFill>
                <a:schemeClr val="dk1"/>
              </a:solidFill>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Roboto"/>
              <a:buChar char="○"/>
            </a:pPr>
            <a:r>
              <a:rPr b="1" lang="en">
                <a:solidFill>
                  <a:schemeClr val="dk1"/>
                </a:solidFill>
                <a:latin typeface="Arial"/>
                <a:ea typeface="Arial"/>
                <a:cs typeface="Arial"/>
                <a:sym typeface="Arial"/>
              </a:rPr>
              <a:t>Dose: </a:t>
            </a:r>
            <a:r>
              <a:rPr lang="en">
                <a:solidFill>
                  <a:schemeClr val="dk1"/>
                </a:solidFill>
                <a:latin typeface="Arial"/>
                <a:ea typeface="Arial"/>
                <a:cs typeface="Arial"/>
                <a:sym typeface="Arial"/>
              </a:rPr>
              <a:t>15-45g orally or rectally, mixed with sorbitol or lactulose</a:t>
            </a:r>
            <a:endParaRPr>
              <a:solidFill>
                <a:schemeClr val="dk1"/>
              </a:solidFill>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Calcium polystyrene sulfonate is a large insoluble molecule that binds potassium in the large intestine, where it is excreted in faeces</a:t>
            </a:r>
            <a:endParaRPr>
              <a:solidFill>
                <a:schemeClr val="dk1"/>
              </a:solidFill>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Effects take 2-3 hours</a:t>
            </a:r>
            <a:endParaRPr>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b="1" lang="en" sz="1200">
                <a:solidFill>
                  <a:schemeClr val="dk1"/>
                </a:solidFill>
                <a:latin typeface="Arial"/>
                <a:ea typeface="Arial"/>
                <a:cs typeface="Arial"/>
                <a:sym typeface="Arial"/>
              </a:rPr>
              <a:t>Frusemide</a:t>
            </a:r>
            <a:endParaRPr b="1" sz="1200">
              <a:solidFill>
                <a:schemeClr val="dk1"/>
              </a:solidFill>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Roboto"/>
              <a:buChar char="○"/>
            </a:pPr>
            <a:r>
              <a:rPr b="1" lang="en">
                <a:solidFill>
                  <a:schemeClr val="dk1"/>
                </a:solidFill>
                <a:latin typeface="Arial"/>
                <a:ea typeface="Arial"/>
                <a:cs typeface="Arial"/>
                <a:sym typeface="Arial"/>
              </a:rPr>
              <a:t>Dose:</a:t>
            </a:r>
            <a:r>
              <a:rPr lang="en">
                <a:solidFill>
                  <a:schemeClr val="dk1"/>
                </a:solidFill>
                <a:latin typeface="Arial"/>
                <a:ea typeface="Arial"/>
                <a:cs typeface="Arial"/>
                <a:sym typeface="Arial"/>
              </a:rPr>
              <a:t> 20-80mg depending on hydration status</a:t>
            </a:r>
            <a:endParaRPr>
              <a:solidFill>
                <a:schemeClr val="dk1"/>
              </a:solidFill>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Potassium wasting diuretic. Helps to urinary excrete potassium in conjunction with hydration or fluid overloaded patients</a:t>
            </a:r>
            <a:endParaRPr>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b="1" lang="en" sz="1200">
                <a:solidFill>
                  <a:schemeClr val="dk1"/>
                </a:solidFill>
                <a:latin typeface="Arial"/>
                <a:ea typeface="Arial"/>
                <a:cs typeface="Arial"/>
                <a:sym typeface="Arial"/>
              </a:rPr>
              <a:t>Normal Saline</a:t>
            </a:r>
            <a:endParaRPr b="1" sz="1200">
              <a:solidFill>
                <a:schemeClr val="dk1"/>
              </a:solidFill>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Used to help renally excrete potassium, by increasing renal perfusion and urinary output. Cautious use in patients with renal &amp; heart failure</a:t>
            </a:r>
            <a:endParaRPr>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b="1" lang="en" sz="1200">
                <a:solidFill>
                  <a:schemeClr val="dk1"/>
                </a:solidFill>
                <a:latin typeface="Arial"/>
                <a:ea typeface="Arial"/>
                <a:cs typeface="Arial"/>
                <a:sym typeface="Arial"/>
              </a:rPr>
              <a:t>Dialysis</a:t>
            </a:r>
            <a:endParaRPr b="1" sz="1200">
              <a:solidFill>
                <a:schemeClr val="dk1"/>
              </a:solidFill>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Is the gold standard for removing potassium from the body. Provides immediate and reliable removal.</a:t>
            </a:r>
            <a:endParaRPr>
              <a:solidFill>
                <a:schemeClr val="dk1"/>
              </a:solidFill>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Can lower potassium by 1mmol/L in first hour and another 1mmol/L over the next 2 hours.</a:t>
            </a:r>
            <a:endParaRPr>
              <a:solidFill>
                <a:schemeClr val="dk1"/>
              </a:solidFill>
              <a:latin typeface="Arial"/>
              <a:ea typeface="Arial"/>
              <a:cs typeface="Arial"/>
              <a:sym typeface="Arial"/>
            </a:endParaRPr>
          </a:p>
          <a:p>
            <a:pPr indent="0" lvl="0" marL="0" rtl="0" algn="l">
              <a:lnSpc>
                <a:spcPct val="115000"/>
              </a:lnSpc>
              <a:spcBef>
                <a:spcPts val="90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5"/>
          <p:cNvSpPr txBox="1"/>
          <p:nvPr>
            <p:ph type="title"/>
          </p:nvPr>
        </p:nvSpPr>
        <p:spPr>
          <a:xfrm>
            <a:off x="1944700" y="149355"/>
            <a:ext cx="6683700" cy="2739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sz="1200">
                <a:latin typeface="Arial"/>
                <a:ea typeface="Arial"/>
                <a:cs typeface="Arial"/>
                <a:sym typeface="Arial"/>
              </a:rPr>
              <a:t>Hypokalemia</a:t>
            </a:r>
            <a:endParaRPr sz="1200">
              <a:latin typeface="Arial"/>
              <a:ea typeface="Arial"/>
              <a:cs typeface="Arial"/>
              <a:sym typeface="Arial"/>
            </a:endParaRPr>
          </a:p>
        </p:txBody>
      </p:sp>
      <p:sp>
        <p:nvSpPr>
          <p:cNvPr id="436" name="Google Shape;436;p65"/>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37" name="Google Shape;437;p65"/>
          <p:cNvGraphicFramePr/>
          <p:nvPr/>
        </p:nvGraphicFramePr>
        <p:xfrm>
          <a:off x="1250275" y="425975"/>
          <a:ext cx="3000000" cy="3000000"/>
        </p:xfrm>
        <a:graphic>
          <a:graphicData uri="http://schemas.openxmlformats.org/drawingml/2006/table">
            <a:tbl>
              <a:tblPr>
                <a:noFill/>
                <a:tableStyleId>{E7A40644-0E3E-4874-AAA0-30230A77D6B8}</a:tableStyleId>
              </a:tblPr>
              <a:tblGrid>
                <a:gridCol w="3858200"/>
                <a:gridCol w="3858200"/>
              </a:tblGrid>
              <a:tr h="4642700">
                <a:tc>
                  <a:txBody>
                    <a:bodyPr/>
                    <a:lstStyle/>
                    <a:p>
                      <a:pPr indent="0" lvl="0" marL="0" rtl="0" algn="l">
                        <a:spcBef>
                          <a:spcPts val="0"/>
                        </a:spcBef>
                        <a:spcAft>
                          <a:spcPts val="0"/>
                        </a:spcAft>
                        <a:buNone/>
                      </a:pPr>
                      <a:r>
                        <a:rPr b="1" lang="en" sz="800" u="sng"/>
                        <a:t>Increased excretion</a:t>
                      </a:r>
                      <a:endParaRPr b="1" sz="800" u="sng"/>
                    </a:p>
                    <a:p>
                      <a:pPr indent="-279400" lvl="0" marL="800100" rtl="0" algn="l">
                        <a:lnSpc>
                          <a:spcPct val="115000"/>
                        </a:lnSpc>
                        <a:spcBef>
                          <a:spcPts val="0"/>
                        </a:spcBef>
                        <a:spcAft>
                          <a:spcPts val="0"/>
                        </a:spcAft>
                        <a:buClr>
                          <a:srgbClr val="2A2A2A"/>
                        </a:buClr>
                        <a:buSzPts val="800"/>
                        <a:buChar char="●"/>
                      </a:pPr>
                      <a:r>
                        <a:rPr lang="en" sz="800">
                          <a:solidFill>
                            <a:srgbClr val="2A2A2A"/>
                          </a:solidFill>
                        </a:rPr>
                        <a:t>Mineralocorticoid excess (endogenous or exogenous)</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Hyperreninism from renal artery stenosis</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Osmotic diuresis: Mannitol and hyperglycemia can cause osmotic diuresis</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Increased gastrointestinal losses</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Drugs</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Genetic disorders</a:t>
                      </a:r>
                      <a:endParaRPr sz="800">
                        <a:solidFill>
                          <a:srgbClr val="2A2A2A"/>
                        </a:solidFill>
                      </a:endParaRPr>
                    </a:p>
                    <a:p>
                      <a:pPr indent="0" lvl="0" marL="0" rtl="0" algn="l">
                        <a:spcBef>
                          <a:spcPts val="0"/>
                        </a:spcBef>
                        <a:spcAft>
                          <a:spcPts val="0"/>
                        </a:spcAft>
                        <a:buNone/>
                      </a:pPr>
                      <a:r>
                        <a:t/>
                      </a:r>
                      <a:endParaRPr sz="800">
                        <a:solidFill>
                          <a:srgbClr val="2A2A2A"/>
                        </a:solidFill>
                      </a:endParaRPr>
                    </a:p>
                    <a:p>
                      <a:pPr indent="0" lvl="0" marL="0" rtl="0" algn="l">
                        <a:spcBef>
                          <a:spcPts val="0"/>
                        </a:spcBef>
                        <a:spcAft>
                          <a:spcPts val="0"/>
                        </a:spcAft>
                        <a:buNone/>
                      </a:pPr>
                      <a:r>
                        <a:rPr b="1" lang="en" sz="800" u="sng">
                          <a:solidFill>
                            <a:srgbClr val="2A2A2A"/>
                          </a:solidFill>
                        </a:rPr>
                        <a:t>Gastrointestinal losses,</a:t>
                      </a:r>
                      <a:endParaRPr b="1" sz="800" u="sng">
                        <a:solidFill>
                          <a:srgbClr val="2A2A2A"/>
                        </a:solidFill>
                      </a:endParaRPr>
                    </a:p>
                    <a:p>
                      <a:pPr indent="0" lvl="0" marL="0" rtl="0" algn="l">
                        <a:spcBef>
                          <a:spcPts val="0"/>
                        </a:spcBef>
                        <a:spcAft>
                          <a:spcPts val="0"/>
                        </a:spcAft>
                        <a:buNone/>
                      </a:pPr>
                      <a:r>
                        <a:rPr lang="en" sz="800">
                          <a:solidFill>
                            <a:srgbClr val="2A2A2A"/>
                          </a:solidFill>
                        </a:rPr>
                        <a:t>Diarrhea</a:t>
                      </a:r>
                      <a:endParaRPr sz="800">
                        <a:solidFill>
                          <a:srgbClr val="2A2A2A"/>
                        </a:solidFill>
                      </a:endParaRPr>
                    </a:p>
                    <a:p>
                      <a:pPr indent="0" lvl="0" marL="0" rtl="0" algn="l">
                        <a:spcBef>
                          <a:spcPts val="0"/>
                        </a:spcBef>
                        <a:spcAft>
                          <a:spcPts val="0"/>
                        </a:spcAft>
                        <a:buNone/>
                      </a:pPr>
                      <a:r>
                        <a:rPr lang="en" sz="800">
                          <a:solidFill>
                            <a:srgbClr val="2A2A2A"/>
                          </a:solidFill>
                        </a:rPr>
                        <a:t>Vomiting, or </a:t>
                      </a:r>
                      <a:endParaRPr sz="800">
                        <a:solidFill>
                          <a:srgbClr val="2A2A2A"/>
                        </a:solidFill>
                      </a:endParaRPr>
                    </a:p>
                    <a:p>
                      <a:pPr indent="0" lvl="0" marL="0" rtl="0" algn="l">
                        <a:spcBef>
                          <a:spcPts val="0"/>
                        </a:spcBef>
                        <a:spcAft>
                          <a:spcPts val="0"/>
                        </a:spcAft>
                        <a:buNone/>
                      </a:pPr>
                      <a:r>
                        <a:rPr lang="en" sz="800">
                          <a:solidFill>
                            <a:srgbClr val="2A2A2A"/>
                          </a:solidFill>
                        </a:rPr>
                        <a:t>Nasogastric suctioning</a:t>
                      </a:r>
                      <a:endParaRPr sz="800">
                        <a:solidFill>
                          <a:srgbClr val="2A2A2A"/>
                        </a:solidFill>
                      </a:endParaRPr>
                    </a:p>
                    <a:p>
                      <a:pPr indent="0" lvl="0" marL="0" rtl="0" algn="l">
                        <a:spcBef>
                          <a:spcPts val="0"/>
                        </a:spcBef>
                        <a:spcAft>
                          <a:spcPts val="0"/>
                        </a:spcAft>
                        <a:buNone/>
                      </a:pPr>
                      <a:r>
                        <a:t/>
                      </a:r>
                      <a:endParaRPr sz="800">
                        <a:solidFill>
                          <a:srgbClr val="2A2A2A"/>
                        </a:solidFill>
                      </a:endParaRPr>
                    </a:p>
                    <a:p>
                      <a:pPr indent="0" lvl="0" marL="0" rtl="0" algn="l">
                        <a:spcBef>
                          <a:spcPts val="0"/>
                        </a:spcBef>
                        <a:spcAft>
                          <a:spcPts val="0"/>
                        </a:spcAft>
                        <a:buNone/>
                      </a:pPr>
                      <a:r>
                        <a:rPr lang="en" sz="800">
                          <a:solidFill>
                            <a:srgbClr val="2A2A2A"/>
                          </a:solidFill>
                        </a:rPr>
                        <a:t>Vomiting leads to hypokalemia via a complex pathogenesis. Gastric fluid itself contains little potassium, approximately 10 mEq/L. </a:t>
                      </a:r>
                      <a:endParaRPr sz="800">
                        <a:solidFill>
                          <a:srgbClr val="2A2A2A"/>
                        </a:solidFill>
                      </a:endParaRPr>
                    </a:p>
                    <a:p>
                      <a:pPr indent="0" lvl="0" marL="0" rtl="0" algn="l">
                        <a:spcBef>
                          <a:spcPts val="0"/>
                        </a:spcBef>
                        <a:spcAft>
                          <a:spcPts val="0"/>
                        </a:spcAft>
                        <a:buNone/>
                      </a:pPr>
                      <a:r>
                        <a:rPr lang="en" sz="800">
                          <a:solidFill>
                            <a:srgbClr val="2A2A2A"/>
                          </a:solidFill>
                        </a:rPr>
                        <a:t>It  produces volume depletion and metabolic alkalosis</a:t>
                      </a:r>
                      <a:endParaRPr sz="800">
                        <a:solidFill>
                          <a:srgbClr val="2A2A2A"/>
                        </a:solidFill>
                      </a:endParaRPr>
                    </a:p>
                    <a:p>
                      <a:pPr indent="0" lvl="0" marL="0" rtl="0" algn="l">
                        <a:spcBef>
                          <a:spcPts val="0"/>
                        </a:spcBef>
                        <a:spcAft>
                          <a:spcPts val="0"/>
                        </a:spcAft>
                        <a:buNone/>
                      </a:pPr>
                      <a:r>
                        <a:rPr lang="en" sz="800">
                          <a:solidFill>
                            <a:srgbClr val="2A2A2A"/>
                          </a:solidFill>
                        </a:rPr>
                        <a:t>Volume depletion leads to secondary hyperaldosteronism, which in turn leads to enhanced cortical collecting tubule secretion of potassium in response to enhanced sodium reabsorption. </a:t>
                      </a:r>
                      <a:endParaRPr sz="800">
                        <a:solidFill>
                          <a:srgbClr val="2A2A2A"/>
                        </a:solidFill>
                      </a:endParaRPr>
                    </a:p>
                    <a:p>
                      <a:pPr indent="0" lvl="0" marL="0" rtl="0" algn="l">
                        <a:spcBef>
                          <a:spcPts val="0"/>
                        </a:spcBef>
                        <a:spcAft>
                          <a:spcPts val="0"/>
                        </a:spcAft>
                        <a:buNone/>
                      </a:pPr>
                      <a:r>
                        <a:rPr lang="en" sz="800">
                          <a:solidFill>
                            <a:srgbClr val="2A2A2A"/>
                          </a:solidFill>
                        </a:rPr>
                        <a:t>Metabolic alkalosis also increases collecting tubule potassium secretion due to the decreased availability of hydrogen ions for secretion in response to sodium reabsorption.</a:t>
                      </a:r>
                      <a:endParaRPr sz="800">
                        <a:solidFill>
                          <a:srgbClr val="2A2A2A"/>
                        </a:solidFill>
                      </a:endParaRPr>
                    </a:p>
                    <a:p>
                      <a:pPr indent="0" lvl="0" marL="0" rtl="0" algn="l">
                        <a:spcBef>
                          <a:spcPts val="0"/>
                        </a:spcBef>
                        <a:spcAft>
                          <a:spcPts val="0"/>
                        </a:spcAft>
                        <a:buClr>
                          <a:schemeClr val="dk1"/>
                        </a:buClr>
                        <a:buSzPts val="1100"/>
                        <a:buFont typeface="Arial"/>
                        <a:buNone/>
                      </a:pPr>
                      <a:r>
                        <a:t/>
                      </a:r>
                      <a:endParaRPr sz="800">
                        <a:solidFill>
                          <a:srgbClr val="2A2A2A"/>
                        </a:solidFill>
                      </a:endParaRPr>
                    </a:p>
                    <a:p>
                      <a:pPr indent="0" lvl="0" marL="0" rtl="0" algn="l">
                        <a:spcBef>
                          <a:spcPts val="0"/>
                        </a:spcBef>
                        <a:spcAft>
                          <a:spcPts val="0"/>
                        </a:spcAft>
                        <a:buNone/>
                      </a:pPr>
                      <a:r>
                        <a:t/>
                      </a:r>
                      <a:endParaRPr b="1" sz="800" u="sng"/>
                    </a:p>
                  </a:txBody>
                  <a:tcPr marT="91425" marB="91425" marR="91425" marL="91425"/>
                </a:tc>
                <a:tc>
                  <a:txBody>
                    <a:bodyPr/>
                    <a:lstStyle/>
                    <a:p>
                      <a:pPr indent="0" lvl="0" marL="0" rtl="0" algn="l">
                        <a:spcBef>
                          <a:spcPts val="0"/>
                        </a:spcBef>
                        <a:spcAft>
                          <a:spcPts val="0"/>
                        </a:spcAft>
                        <a:buNone/>
                      </a:pPr>
                      <a:r>
                        <a:t/>
                      </a:r>
                      <a:endParaRPr sz="1000">
                        <a:solidFill>
                          <a:srgbClr val="2A2A2A"/>
                        </a:solidFill>
                      </a:endParaRPr>
                    </a:p>
                    <a:p>
                      <a:pPr indent="0" lvl="0" marL="0" rtl="0" algn="l">
                        <a:lnSpc>
                          <a:spcPct val="115000"/>
                        </a:lnSpc>
                        <a:spcBef>
                          <a:spcPts val="0"/>
                        </a:spcBef>
                        <a:spcAft>
                          <a:spcPts val="0"/>
                        </a:spcAft>
                        <a:buClr>
                          <a:schemeClr val="dk1"/>
                        </a:buClr>
                        <a:buSzPts val="1100"/>
                        <a:buFont typeface="Arial"/>
                        <a:buNone/>
                      </a:pPr>
                      <a:r>
                        <a:rPr lang="en" sz="800">
                          <a:solidFill>
                            <a:srgbClr val="2A2A2A"/>
                          </a:solidFill>
                        </a:rPr>
                        <a:t>Endogenous sources of excess mineralocorticoid include the following:</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Cushing syndrome</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Primary hyperaldosteronism, most commonly from an adrenal adenoma or bilateral adrenal hyperplasia</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Seco;o//p;l.ondary hyperaldosteronism from volume depletion, congestive heart failure, cirrhosis, or vomiting</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Tumor that is producing adrenocorticotropic hormone</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Genetic disorders</a:t>
                      </a:r>
                      <a:endParaRPr sz="800">
                        <a:solidFill>
                          <a:srgbClr val="2A2A2A"/>
                        </a:solidFill>
                      </a:endParaRPr>
                    </a:p>
                    <a:p>
                      <a:pPr indent="0" lvl="0" marL="0" rtl="0" algn="l">
                        <a:lnSpc>
                          <a:spcPct val="115000"/>
                        </a:lnSpc>
                        <a:spcBef>
                          <a:spcPts val="0"/>
                        </a:spcBef>
                        <a:spcAft>
                          <a:spcPts val="0"/>
                        </a:spcAft>
                        <a:buClr>
                          <a:schemeClr val="dk1"/>
                        </a:buClr>
                        <a:buSzPts val="1100"/>
                        <a:buFont typeface="Arial"/>
                        <a:buNone/>
                      </a:pPr>
                      <a:r>
                        <a:rPr lang="en" sz="800">
                          <a:solidFill>
                            <a:srgbClr val="2A2A2A"/>
                          </a:solidFill>
                        </a:rPr>
                        <a:t>Exogenous causes of mineralocorticoid excess include the following:</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Steroid therapy for immunosuppression</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Glycyrrhizic acid - Inhibits 11-beta hydroxysteroid dehydrogenase; contained in licorice and Chinese herbal preparations</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Renal tubular disorders - Type I and type II renal tubular acidosis</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Hypomagnesemia</a:t>
                      </a:r>
                      <a:endParaRPr sz="800">
                        <a:solidFill>
                          <a:srgbClr val="2A2A2A"/>
                        </a:solidFill>
                      </a:endParaRPr>
                    </a:p>
                    <a:p>
                      <a:pPr indent="0" lvl="0" marL="0" rtl="0" algn="l">
                        <a:lnSpc>
                          <a:spcPct val="115000"/>
                        </a:lnSpc>
                        <a:spcBef>
                          <a:spcPts val="0"/>
                        </a:spcBef>
                        <a:spcAft>
                          <a:spcPts val="0"/>
                        </a:spcAft>
                        <a:buClr>
                          <a:schemeClr val="dk1"/>
                        </a:buClr>
                        <a:buSzPts val="1100"/>
                        <a:buFont typeface="Arial"/>
                        <a:buNone/>
                      </a:pPr>
                      <a:r>
                        <a:rPr b="1" lang="en" sz="800" u="sng">
                          <a:solidFill>
                            <a:srgbClr val="2A2A2A"/>
                          </a:solidFill>
                        </a:rPr>
                        <a:t>Extracellular/intracellular shift</a:t>
                      </a:r>
                      <a:endParaRPr b="1" sz="800" u="sng">
                        <a:solidFill>
                          <a:srgbClr val="2A2A2A"/>
                        </a:solidFill>
                      </a:endParaRPr>
                    </a:p>
                    <a:p>
                      <a:pPr indent="0" lvl="0" marL="0" rtl="0" algn="l">
                        <a:lnSpc>
                          <a:spcPct val="115000"/>
                        </a:lnSpc>
                        <a:spcBef>
                          <a:spcPts val="0"/>
                        </a:spcBef>
                        <a:spcAft>
                          <a:spcPts val="0"/>
                        </a:spcAft>
                        <a:buClr>
                          <a:schemeClr val="dk1"/>
                        </a:buClr>
                        <a:buSzPts val="1100"/>
                        <a:buFont typeface="Arial"/>
                        <a:buNone/>
                      </a:pPr>
                      <a:r>
                        <a:rPr lang="en" sz="800">
                          <a:solidFill>
                            <a:srgbClr val="2A2A2A"/>
                          </a:solidFill>
                        </a:rPr>
                        <a:t>Intracellular shifts of potassium often are episodic and frequently are self-limited, as, for example, with acute insulin therapy for hyperglycemia.</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Alkalosis (metabolic or respiratory)</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Insulin administration or glucose administration (the latter stimulates insulin release)</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Intensive beta-adrenergic stimulation</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Hypokalemic periodic paralysis</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Thyrotoxic periodic paralysis</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Refeeding: This is observed in prolonged starvation, eating disorders, and alcoholism</a:t>
                      </a:r>
                      <a:endParaRPr sz="800">
                        <a:solidFill>
                          <a:srgbClr val="2A2A2A"/>
                        </a:solidFill>
                      </a:endParaRPr>
                    </a:p>
                    <a:p>
                      <a:pPr indent="-279400" lvl="0" marL="800100" rtl="0" algn="l">
                        <a:lnSpc>
                          <a:spcPct val="115000"/>
                        </a:lnSpc>
                        <a:spcBef>
                          <a:spcPts val="0"/>
                        </a:spcBef>
                        <a:spcAft>
                          <a:spcPts val="0"/>
                        </a:spcAft>
                        <a:buClr>
                          <a:srgbClr val="2A2A2A"/>
                        </a:buClr>
                        <a:buSzPts val="800"/>
                        <a:buChar char="●"/>
                      </a:pPr>
                      <a:r>
                        <a:rPr lang="en" sz="800">
                          <a:solidFill>
                            <a:srgbClr val="2A2A2A"/>
                          </a:solidFill>
                        </a:rPr>
                        <a:t>Hypothermia</a:t>
                      </a:r>
                      <a:endParaRPr sz="800">
                        <a:solidFill>
                          <a:srgbClr val="2A2A2A"/>
                        </a:solidFill>
                      </a:endParaRPr>
                    </a:p>
                    <a:p>
                      <a:pPr indent="0" lvl="0" marL="0" rtl="0" algn="l">
                        <a:lnSpc>
                          <a:spcPct val="115000"/>
                        </a:lnSpc>
                        <a:spcBef>
                          <a:spcPts val="0"/>
                        </a:spcBef>
                        <a:spcAft>
                          <a:spcPts val="0"/>
                        </a:spcAft>
                        <a:buClr>
                          <a:schemeClr val="dk1"/>
                        </a:buClr>
                        <a:buSzPts val="1100"/>
                        <a:buFont typeface="Arial"/>
                        <a:buNone/>
                      </a:pPr>
                      <a:r>
                        <a:t/>
                      </a:r>
                      <a:endParaRPr sz="800">
                        <a:solidFill>
                          <a:srgbClr val="2A2A2A"/>
                        </a:solidFill>
                      </a:endParaRPr>
                    </a:p>
                    <a:p>
                      <a:pPr indent="0" lvl="0" marL="0" rtl="0" algn="l">
                        <a:spcBef>
                          <a:spcPts val="0"/>
                        </a:spcBef>
                        <a:spcAft>
                          <a:spcPts val="0"/>
                        </a:spcAft>
                        <a:buNone/>
                      </a:pPr>
                      <a:r>
                        <a:rPr lang="en" sz="800">
                          <a:solidFill>
                            <a:srgbClr val="2A2A2A"/>
                          </a:solidFill>
                        </a:rPr>
                        <a:t>There is a high prevalence of hypokalemia in patients with severe COVID-19 disease</a:t>
                      </a:r>
                      <a:endParaRPr sz="800">
                        <a:solidFill>
                          <a:srgbClr val="2A2A2A"/>
                        </a:solidFill>
                      </a:endParaRPr>
                    </a:p>
                    <a:p>
                      <a:pPr indent="0" lvl="0" marL="0" rtl="0" algn="l">
                        <a:spcBef>
                          <a:spcPts val="0"/>
                        </a:spcBef>
                        <a:spcAft>
                          <a:spcPts val="0"/>
                        </a:spcAft>
                        <a:buNone/>
                      </a:pPr>
                      <a:r>
                        <a:t/>
                      </a:r>
                      <a:endParaRPr sz="800">
                        <a:solidFill>
                          <a:schemeClr val="dk1"/>
                        </a:solidFill>
                      </a:endParaRPr>
                    </a:p>
                    <a:p>
                      <a:pPr indent="0" lvl="0" marL="0" rtl="0" algn="l">
                        <a:spcBef>
                          <a:spcPts val="0"/>
                        </a:spcBef>
                        <a:spcAft>
                          <a:spcPts val="0"/>
                        </a:spcAft>
                        <a:buNone/>
                      </a:pPr>
                      <a:r>
                        <a:t/>
                      </a:r>
                      <a:endParaRPr sz="800">
                        <a:solidFill>
                          <a:schemeClr val="dk1"/>
                        </a:solidFill>
                      </a:endParaRPr>
                    </a:p>
                    <a:p>
                      <a:pPr indent="0" lvl="0" marL="0" rtl="0" algn="l">
                        <a:spcBef>
                          <a:spcPts val="0"/>
                        </a:spcBef>
                        <a:spcAft>
                          <a:spcPts val="0"/>
                        </a:spcAft>
                        <a:buClr>
                          <a:schemeClr val="dk1"/>
                        </a:buClr>
                        <a:buSzPts val="1100"/>
                        <a:buFont typeface="Arial"/>
                        <a:buNone/>
                      </a:pPr>
                      <a:r>
                        <a:t/>
                      </a:r>
                      <a:endParaRPr sz="800">
                        <a:solidFill>
                          <a:schemeClr val="dk1"/>
                        </a:solidFill>
                      </a:endParaRPr>
                    </a:p>
                  </a:txBody>
                  <a:tcPr marT="91425" marB="91425" marR="91425" marL="91425"/>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6"/>
          <p:cNvSpPr txBox="1"/>
          <p:nvPr>
            <p:ph type="title"/>
          </p:nvPr>
        </p:nvSpPr>
        <p:spPr>
          <a:xfrm>
            <a:off x="1450144" y="83407"/>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Hypokalemia</a:t>
            </a:r>
            <a:endParaRPr/>
          </a:p>
        </p:txBody>
      </p:sp>
      <p:graphicFrame>
        <p:nvGraphicFramePr>
          <p:cNvPr id="443" name="Google Shape;443;p66"/>
          <p:cNvGraphicFramePr/>
          <p:nvPr/>
        </p:nvGraphicFramePr>
        <p:xfrm>
          <a:off x="1375625" y="506000"/>
          <a:ext cx="3000000" cy="3000000"/>
        </p:xfrm>
        <a:graphic>
          <a:graphicData uri="http://schemas.openxmlformats.org/drawingml/2006/table">
            <a:tbl>
              <a:tblPr>
                <a:noFill/>
                <a:tableStyleId>{E7A40644-0E3E-4874-AAA0-30230A77D6B8}</a:tableStyleId>
              </a:tblPr>
              <a:tblGrid>
                <a:gridCol w="3446400"/>
                <a:gridCol w="3446400"/>
              </a:tblGrid>
              <a:tr h="3873675">
                <a:tc>
                  <a:txBody>
                    <a:bodyPr/>
                    <a:lstStyle/>
                    <a:p>
                      <a:pPr indent="0" lvl="0" marL="0" rtl="0" algn="l">
                        <a:lnSpc>
                          <a:spcPct val="115000"/>
                        </a:lnSpc>
                        <a:spcBef>
                          <a:spcPts val="0"/>
                        </a:spcBef>
                        <a:spcAft>
                          <a:spcPts val="0"/>
                        </a:spcAft>
                        <a:buClr>
                          <a:schemeClr val="dk1"/>
                        </a:buClr>
                        <a:buSzPts val="1100"/>
                        <a:buFont typeface="Arial"/>
                        <a:buNone/>
                      </a:pPr>
                      <a:r>
                        <a:rPr lang="en" sz="1100">
                          <a:solidFill>
                            <a:srgbClr val="2A2A2A"/>
                          </a:solidFill>
                        </a:rPr>
                        <a:t>Drugs that can cause hypokalemia include the following:</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Diuretics (carbonic anhydrase inhibitors, loop diuretics, thiazide diuretics): Increased collecting duct permeability or increased gradient for potassium secretion can result in losses</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Methylxanthines (theophylline, aminophylline, caffeine)</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Verapamil (with overdose)</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Quetiapine (particularly in overdose)</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Ampicillin, carbenicillin, high-dose penicillins</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Bicarbonate</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Antifungal agents (amphotericin B, azoles, echinocandins) </a:t>
                      </a:r>
                      <a:r>
                        <a:rPr baseline="30000" lang="en" sz="1100">
                          <a:solidFill>
                            <a:srgbClr val="2A2A2A"/>
                          </a:solidFill>
                        </a:rPr>
                        <a:t>[</a:t>
                      </a:r>
                      <a:r>
                        <a:rPr baseline="30000" lang="en" sz="1100">
                          <a:solidFill>
                            <a:srgbClr val="5757A6"/>
                          </a:solidFill>
                        </a:rPr>
                        <a:t>21</a:t>
                      </a:r>
                      <a:r>
                        <a:rPr baseline="30000" lang="en" sz="1100">
                          <a:solidFill>
                            <a:srgbClr val="2A2A2A"/>
                          </a:solidFill>
                        </a:rPr>
                        <a:t>, </a:t>
                      </a:r>
                      <a:r>
                        <a:rPr baseline="30000" lang="en" sz="1100">
                          <a:solidFill>
                            <a:srgbClr val="5757A6"/>
                          </a:solidFill>
                        </a:rPr>
                        <a:t>22</a:t>
                      </a:r>
                      <a:r>
                        <a:rPr baseline="30000" lang="en" sz="1100">
                          <a:solidFill>
                            <a:srgbClr val="2A2A2A"/>
                          </a:solidFill>
                        </a:rPr>
                        <a:t>] </a:t>
                      </a:r>
                      <a:endParaRPr baseline="30000"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Gentamicin</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Cisplatin</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Ephedrine (from Ephedra; banned in the United States, but available over the Internet) </a:t>
                      </a:r>
                      <a:r>
                        <a:rPr baseline="30000" lang="en" sz="1100">
                          <a:solidFill>
                            <a:srgbClr val="2A2A2A"/>
                          </a:solidFill>
                        </a:rPr>
                        <a:t>[</a:t>
                      </a:r>
                      <a:r>
                        <a:rPr baseline="30000" lang="en" sz="1100">
                          <a:solidFill>
                            <a:srgbClr val="5757A6"/>
                          </a:solidFill>
                        </a:rPr>
                        <a:t>23</a:t>
                      </a:r>
                      <a:r>
                        <a:rPr baseline="30000" lang="en" sz="1100">
                          <a:solidFill>
                            <a:srgbClr val="2A2A2A"/>
                          </a:solidFill>
                        </a:rPr>
                        <a:t>] </a:t>
                      </a:r>
                      <a:endParaRPr baseline="30000"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Beta-agonist intoxication</a:t>
                      </a:r>
                      <a:endParaRPr sz="1100">
                        <a:solidFill>
                          <a:srgbClr val="2A2A2A"/>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lnSpc>
                          <a:spcPct val="115000"/>
                        </a:lnSpc>
                        <a:spcBef>
                          <a:spcPts val="800"/>
                        </a:spcBef>
                        <a:spcAft>
                          <a:spcPts val="0"/>
                        </a:spcAft>
                        <a:buClr>
                          <a:schemeClr val="dk1"/>
                        </a:buClr>
                        <a:buSzPts val="1100"/>
                        <a:buFont typeface="Arial"/>
                        <a:buNone/>
                      </a:pPr>
                      <a:r>
                        <a:rPr lang="en" sz="1300">
                          <a:solidFill>
                            <a:srgbClr val="2A2A2A"/>
                          </a:solidFill>
                        </a:rPr>
                        <a:t>Genetic disorders</a:t>
                      </a:r>
                      <a:endParaRPr sz="1300">
                        <a:solidFill>
                          <a:srgbClr val="2A2A2A"/>
                        </a:solidFill>
                      </a:endParaRPr>
                    </a:p>
                    <a:p>
                      <a:pPr indent="0" lvl="0" marL="0" rtl="0" algn="l">
                        <a:lnSpc>
                          <a:spcPct val="115000"/>
                        </a:lnSpc>
                        <a:spcBef>
                          <a:spcPts val="800"/>
                        </a:spcBef>
                        <a:spcAft>
                          <a:spcPts val="0"/>
                        </a:spcAft>
                        <a:buClr>
                          <a:schemeClr val="dk1"/>
                        </a:buClr>
                        <a:buSzPts val="1100"/>
                        <a:buFont typeface="Arial"/>
                        <a:buNone/>
                      </a:pPr>
                      <a:r>
                        <a:rPr lang="en" sz="1100">
                          <a:solidFill>
                            <a:srgbClr val="2A2A2A"/>
                          </a:solidFill>
                        </a:rPr>
                        <a:t>The following genetic disorders may result in hypokalemia:</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Congenital adrenal hyperplasia (11-beta hydroxylase or 17-alpha hydroxylase deficiency)</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Glucocorticoid-remediable hypertension</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Bartter syndrome</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Gitelman syndrome</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Liddle syndrome</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Gullner syndrome</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Glucocorticoid receptor deficiency</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Hypokalemic periodic paralysis</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Thyrotoxic periodic paralysis (TTPP)</a:t>
                      </a:r>
                      <a:endParaRPr sz="1100">
                        <a:solidFill>
                          <a:srgbClr val="2A2A2A"/>
                        </a:solidFill>
                      </a:endParaRPr>
                    </a:p>
                    <a:p>
                      <a:pPr indent="-298450" lvl="0" marL="800100" rtl="0" algn="l">
                        <a:lnSpc>
                          <a:spcPct val="115000"/>
                        </a:lnSpc>
                        <a:spcBef>
                          <a:spcPts val="0"/>
                        </a:spcBef>
                        <a:spcAft>
                          <a:spcPts val="0"/>
                        </a:spcAft>
                        <a:buClr>
                          <a:srgbClr val="2A2A2A"/>
                        </a:buClr>
                        <a:buSzPts val="1100"/>
                        <a:buChar char="●"/>
                      </a:pPr>
                      <a:r>
                        <a:rPr lang="en" sz="1100">
                          <a:solidFill>
                            <a:srgbClr val="2A2A2A"/>
                          </a:solidFill>
                        </a:rPr>
                        <a:t>Seizures, sensorineural deafness, ataxia, mental retardation, and electrolyte imbalance (SeSAME syndrome)</a:t>
                      </a:r>
                      <a:endParaRPr sz="1100">
                        <a:solidFill>
                          <a:srgbClr val="2A2A2A"/>
                        </a:solidFill>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7"/>
          <p:cNvSpPr txBox="1"/>
          <p:nvPr>
            <p:ph idx="1" type="body"/>
          </p:nvPr>
        </p:nvSpPr>
        <p:spPr>
          <a:xfrm>
            <a:off x="835275" y="483575"/>
            <a:ext cx="7793400" cy="4593900"/>
          </a:xfrm>
          <a:prstGeom prst="rect">
            <a:avLst/>
          </a:prstGeom>
        </p:spPr>
        <p:txBody>
          <a:bodyPr anchorCtr="0" anchor="t" bIns="34275" lIns="68575" spcFirstLastPara="1" rIns="68575" wrap="square" tIns="34275">
            <a:noAutofit/>
          </a:bodyPr>
          <a:lstStyle/>
          <a:p>
            <a:pPr indent="0" lvl="0" marL="25400" marR="25400" rtl="0" algn="l">
              <a:lnSpc>
                <a:spcPct val="115000"/>
              </a:lnSpc>
              <a:spcBef>
                <a:spcPts val="0"/>
              </a:spcBef>
              <a:spcAft>
                <a:spcPts val="0"/>
              </a:spcAft>
              <a:buNone/>
            </a:pPr>
            <a:r>
              <a:rPr lang="en" sz="1000">
                <a:solidFill>
                  <a:srgbClr val="000000"/>
                </a:solidFill>
                <a:latin typeface="Times New Roman"/>
                <a:ea typeface="Times New Roman"/>
                <a:cs typeface="Times New Roman"/>
                <a:sym typeface="Times New Roman"/>
              </a:rPr>
              <a:t>Physical examination findings</a:t>
            </a:r>
            <a:endParaRPr sz="1000">
              <a:solidFill>
                <a:srgbClr val="000000"/>
              </a:solidFill>
              <a:latin typeface="Times New Roman"/>
              <a:ea typeface="Times New Roman"/>
              <a:cs typeface="Times New Roman"/>
              <a:sym typeface="Times New Roman"/>
            </a:endParaRPr>
          </a:p>
          <a:p>
            <a:pPr indent="-292100" lvl="0" marL="571500" rtl="0" algn="l">
              <a:lnSpc>
                <a:spcPct val="115000"/>
              </a:lnSpc>
              <a:spcBef>
                <a:spcPts val="40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Weakness</a:t>
            </a:r>
            <a:endParaRPr sz="1000">
              <a:solidFill>
                <a:srgbClr val="000000"/>
              </a:solidFill>
              <a:latin typeface="Times New Roman"/>
              <a:ea typeface="Times New Roman"/>
              <a:cs typeface="Times New Roman"/>
              <a:sym typeface="Times New Roman"/>
            </a:endParaRPr>
          </a:p>
          <a:p>
            <a:pPr indent="-292100" lvl="0" marL="571500" rtl="0" algn="l">
              <a:lnSpc>
                <a:spcPct val="115000"/>
              </a:lnSpc>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Decreased muscle tone</a:t>
            </a:r>
            <a:endParaRPr sz="1000">
              <a:solidFill>
                <a:srgbClr val="000000"/>
              </a:solidFill>
              <a:latin typeface="Times New Roman"/>
              <a:ea typeface="Times New Roman"/>
              <a:cs typeface="Times New Roman"/>
              <a:sym typeface="Times New Roman"/>
            </a:endParaRPr>
          </a:p>
          <a:p>
            <a:pPr indent="-292100" lvl="0" marL="571500" rtl="0" algn="l">
              <a:lnSpc>
                <a:spcPct val="115000"/>
              </a:lnSpc>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 </a:t>
            </a:r>
            <a:endParaRPr sz="1000">
              <a:solidFill>
                <a:srgbClr val="000000"/>
              </a:solidFill>
              <a:latin typeface="Times New Roman"/>
              <a:ea typeface="Times New Roman"/>
              <a:cs typeface="Times New Roman"/>
              <a:sym typeface="Times New Roman"/>
            </a:endParaRPr>
          </a:p>
          <a:p>
            <a:pPr indent="0" lvl="0" marL="25400" marR="25400" rtl="0" algn="l">
              <a:lnSpc>
                <a:spcPct val="115000"/>
              </a:lnSpc>
              <a:spcBef>
                <a:spcPts val="400"/>
              </a:spcBef>
              <a:spcAft>
                <a:spcPts val="0"/>
              </a:spcAft>
              <a:buNone/>
            </a:pPr>
            <a:r>
              <a:rPr lang="en" sz="1000">
                <a:solidFill>
                  <a:srgbClr val="000000"/>
                </a:solidFill>
                <a:latin typeface="Times New Roman"/>
                <a:ea typeface="Times New Roman"/>
                <a:cs typeface="Times New Roman"/>
                <a:sym typeface="Times New Roman"/>
              </a:rPr>
              <a:t>Complications of prolonged hypokalemia</a:t>
            </a:r>
            <a:endParaRPr sz="1000">
              <a:solidFill>
                <a:srgbClr val="000000"/>
              </a:solidFill>
              <a:latin typeface="Times New Roman"/>
              <a:ea typeface="Times New Roman"/>
              <a:cs typeface="Times New Roman"/>
              <a:sym typeface="Times New Roman"/>
            </a:endParaRPr>
          </a:p>
          <a:p>
            <a:pPr indent="-292100" lvl="0" marL="571500" rtl="0" algn="l">
              <a:lnSpc>
                <a:spcPct val="115000"/>
              </a:lnSpc>
              <a:spcBef>
                <a:spcPts val="40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Rhabdomyolysis</a:t>
            </a:r>
            <a:endParaRPr sz="1000">
              <a:solidFill>
                <a:srgbClr val="000000"/>
              </a:solidFill>
              <a:latin typeface="Times New Roman"/>
              <a:ea typeface="Times New Roman"/>
              <a:cs typeface="Times New Roman"/>
              <a:sym typeface="Times New Roman"/>
            </a:endParaRPr>
          </a:p>
          <a:p>
            <a:pPr indent="-292100" lvl="0" marL="571500" rtl="0" algn="l">
              <a:lnSpc>
                <a:spcPct val="115000"/>
              </a:lnSpc>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Polyuria due to nephrogenic DI</a:t>
            </a:r>
            <a:endParaRPr sz="1000">
              <a:solidFill>
                <a:srgbClr val="000000"/>
              </a:solidFill>
              <a:latin typeface="Times New Roman"/>
              <a:ea typeface="Times New Roman"/>
              <a:cs typeface="Times New Roman"/>
              <a:sym typeface="Times New Roman"/>
            </a:endParaRPr>
          </a:p>
          <a:p>
            <a:pPr indent="0" lvl="0" marL="50800" marR="50800" rtl="0" algn="l">
              <a:lnSpc>
                <a:spcPct val="115000"/>
              </a:lnSpc>
              <a:spcBef>
                <a:spcPts val="400"/>
              </a:spcBef>
              <a:spcAft>
                <a:spcPts val="0"/>
              </a:spcAft>
              <a:buNone/>
            </a:pPr>
            <a:r>
              <a:rPr lang="en" sz="1000">
                <a:solidFill>
                  <a:srgbClr val="000000"/>
                </a:solidFill>
                <a:latin typeface="Times New Roman"/>
                <a:ea typeface="Times New Roman"/>
                <a:cs typeface="Times New Roman"/>
                <a:sym typeface="Times New Roman"/>
              </a:rPr>
              <a:t>Features of History</a:t>
            </a:r>
            <a:endParaRPr sz="1000">
              <a:solidFill>
                <a:srgbClr val="000000"/>
              </a:solidFill>
              <a:latin typeface="Times New Roman"/>
              <a:ea typeface="Times New Roman"/>
              <a:cs typeface="Times New Roman"/>
              <a:sym typeface="Times New Roman"/>
            </a:endParaRPr>
          </a:p>
          <a:p>
            <a:pPr indent="-292100" lvl="0" marL="660400" rtl="0" algn="l">
              <a:lnSpc>
                <a:spcPct val="115000"/>
              </a:lnSpc>
              <a:spcBef>
                <a:spcPts val="40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Ileus</a:t>
            </a:r>
            <a:endParaRPr sz="1000">
              <a:solidFill>
                <a:srgbClr val="000000"/>
              </a:solidFill>
              <a:latin typeface="Times New Roman"/>
              <a:ea typeface="Times New Roman"/>
              <a:cs typeface="Times New Roman"/>
              <a:sym typeface="Times New Roman"/>
            </a:endParaRPr>
          </a:p>
          <a:p>
            <a:pPr indent="-292100" lvl="0" marL="660400" rtl="0" algn="l">
              <a:lnSpc>
                <a:spcPct val="115000"/>
              </a:lnSpc>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Failure to wean from ventilation</a:t>
            </a:r>
            <a:endParaRPr sz="1000">
              <a:solidFill>
                <a:srgbClr val="000000"/>
              </a:solidFill>
              <a:latin typeface="Times New Roman"/>
              <a:ea typeface="Times New Roman"/>
              <a:cs typeface="Times New Roman"/>
              <a:sym typeface="Times New Roman"/>
            </a:endParaRPr>
          </a:p>
          <a:p>
            <a:pPr indent="-292100" lvl="0" marL="660400" rtl="0" algn="l">
              <a:lnSpc>
                <a:spcPct val="115000"/>
              </a:lnSpc>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Coma</a:t>
            </a:r>
            <a:endParaRPr sz="1000">
              <a:solidFill>
                <a:srgbClr val="000000"/>
              </a:solidFill>
              <a:latin typeface="Times New Roman"/>
              <a:ea typeface="Times New Roman"/>
              <a:cs typeface="Times New Roman"/>
              <a:sym typeface="Times New Roman"/>
            </a:endParaRPr>
          </a:p>
          <a:p>
            <a:pPr indent="0" lvl="0" marL="50800" marR="50800" rtl="0" algn="l">
              <a:lnSpc>
                <a:spcPct val="115000"/>
              </a:lnSpc>
              <a:spcBef>
                <a:spcPts val="400"/>
              </a:spcBef>
              <a:spcAft>
                <a:spcPts val="0"/>
              </a:spcAft>
              <a:buNone/>
            </a:pPr>
            <a:r>
              <a:rPr lang="en" sz="1000">
                <a:solidFill>
                  <a:srgbClr val="000000"/>
                </a:solidFill>
                <a:latin typeface="Times New Roman"/>
                <a:ea typeface="Times New Roman"/>
                <a:cs typeface="Times New Roman"/>
                <a:sym typeface="Times New Roman"/>
              </a:rPr>
              <a:t>ECG findings</a:t>
            </a:r>
            <a:endParaRPr sz="1000">
              <a:solidFill>
                <a:srgbClr val="000000"/>
              </a:solidFill>
              <a:latin typeface="Times New Roman"/>
              <a:ea typeface="Times New Roman"/>
              <a:cs typeface="Times New Roman"/>
              <a:sym typeface="Times New Roman"/>
            </a:endParaRPr>
          </a:p>
          <a:p>
            <a:pPr indent="-292100" lvl="0" marL="660400" rtl="0" algn="l">
              <a:lnSpc>
                <a:spcPct val="115000"/>
              </a:lnSpc>
              <a:spcBef>
                <a:spcPts val="40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Ventricular tachycardia: classically, torsades de pointes</a:t>
            </a:r>
            <a:endParaRPr sz="1000">
              <a:solidFill>
                <a:srgbClr val="000000"/>
              </a:solidFill>
              <a:latin typeface="Times New Roman"/>
              <a:ea typeface="Times New Roman"/>
              <a:cs typeface="Times New Roman"/>
              <a:sym typeface="Times New Roman"/>
            </a:endParaRPr>
          </a:p>
          <a:p>
            <a:pPr indent="-292100" lvl="0" marL="660400" rtl="0" algn="l">
              <a:lnSpc>
                <a:spcPct val="115000"/>
              </a:lnSpc>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Atrial tachycardias</a:t>
            </a:r>
            <a:endParaRPr sz="1000">
              <a:solidFill>
                <a:srgbClr val="000000"/>
              </a:solidFill>
              <a:latin typeface="Times New Roman"/>
              <a:ea typeface="Times New Roman"/>
              <a:cs typeface="Times New Roman"/>
              <a:sym typeface="Times New Roman"/>
            </a:endParaRPr>
          </a:p>
          <a:p>
            <a:pPr indent="-292100" lvl="0" marL="660400" rtl="0" algn="l">
              <a:lnSpc>
                <a:spcPct val="115000"/>
              </a:lnSpc>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PR interval prolongation (&gt;200 msec)</a:t>
            </a:r>
            <a:endParaRPr sz="1000">
              <a:solidFill>
                <a:srgbClr val="000000"/>
              </a:solidFill>
              <a:latin typeface="Times New Roman"/>
              <a:ea typeface="Times New Roman"/>
              <a:cs typeface="Times New Roman"/>
              <a:sym typeface="Times New Roman"/>
            </a:endParaRPr>
          </a:p>
          <a:p>
            <a:pPr indent="-292100" lvl="0" marL="660400" rtl="0" algn="l">
              <a:lnSpc>
                <a:spcPct val="115000"/>
              </a:lnSpc>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P wave amplitude increased (&gt;2.5 mm in limb leads, &gt;1.5 mm in chest leads)</a:t>
            </a:r>
            <a:endParaRPr sz="1000">
              <a:solidFill>
                <a:srgbClr val="000000"/>
              </a:solidFill>
              <a:latin typeface="Times New Roman"/>
              <a:ea typeface="Times New Roman"/>
              <a:cs typeface="Times New Roman"/>
              <a:sym typeface="Times New Roman"/>
            </a:endParaRPr>
          </a:p>
          <a:p>
            <a:pPr indent="-292100" lvl="0" marL="660400" rtl="0" algn="l">
              <a:lnSpc>
                <a:spcPct val="115000"/>
              </a:lnSpc>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P wave width increased (&gt;120 msec)</a:t>
            </a:r>
            <a:endParaRPr sz="1000">
              <a:solidFill>
                <a:srgbClr val="000000"/>
              </a:solidFill>
              <a:latin typeface="Times New Roman"/>
              <a:ea typeface="Times New Roman"/>
              <a:cs typeface="Times New Roman"/>
              <a:sym typeface="Times New Roman"/>
            </a:endParaRPr>
          </a:p>
          <a:p>
            <a:pPr indent="-292100" lvl="0" marL="660400" rtl="0" algn="l">
              <a:lnSpc>
                <a:spcPct val="115000"/>
              </a:lnSpc>
              <a:spcBef>
                <a:spcPts val="0"/>
              </a:spcBef>
              <a:spcAft>
                <a:spcPts val="0"/>
              </a:spcAft>
              <a:buClr>
                <a:srgbClr val="000000"/>
              </a:buClr>
              <a:buSzPts val="1000"/>
              <a:buFont typeface="Times New Roman"/>
              <a:buChar char="●"/>
            </a:pPr>
            <a:r>
              <a:rPr i="1" lang="en" sz="1000">
                <a:solidFill>
                  <a:srgbClr val="000000"/>
                </a:solidFill>
                <a:latin typeface="Times New Roman"/>
                <a:ea typeface="Times New Roman"/>
                <a:cs typeface="Times New Roman"/>
                <a:sym typeface="Times New Roman"/>
              </a:rPr>
              <a:t>u</a:t>
            </a:r>
            <a:r>
              <a:rPr lang="en" sz="1000">
                <a:solidFill>
                  <a:srgbClr val="000000"/>
                </a:solidFill>
                <a:latin typeface="Times New Roman"/>
                <a:ea typeface="Times New Roman"/>
                <a:cs typeface="Times New Roman"/>
                <a:sym typeface="Times New Roman"/>
              </a:rPr>
              <a:t>-waves</a:t>
            </a:r>
            <a:endParaRPr sz="1000">
              <a:solidFill>
                <a:srgbClr val="000000"/>
              </a:solidFill>
              <a:latin typeface="Times New Roman"/>
              <a:ea typeface="Times New Roman"/>
              <a:cs typeface="Times New Roman"/>
              <a:sym typeface="Times New Roman"/>
            </a:endParaRPr>
          </a:p>
          <a:p>
            <a:pPr indent="-292100" lvl="0" marL="660400" rtl="0" algn="l">
              <a:lnSpc>
                <a:spcPct val="115000"/>
              </a:lnSpc>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T-wave inversion</a:t>
            </a:r>
            <a:endParaRPr sz="1000">
              <a:solidFill>
                <a:srgbClr val="000000"/>
              </a:solidFill>
              <a:latin typeface="Times New Roman"/>
              <a:ea typeface="Times New Roman"/>
              <a:cs typeface="Times New Roman"/>
              <a:sym typeface="Times New Roman"/>
            </a:endParaRPr>
          </a:p>
          <a:p>
            <a:pPr indent="-292100" lvl="0" marL="660400" rtl="0" algn="l">
              <a:lnSpc>
                <a:spcPct val="115000"/>
              </a:lnSpc>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Ectopics (ventricular and atrial)</a:t>
            </a:r>
            <a:endParaRPr sz="1000">
              <a:solidFill>
                <a:srgbClr val="000000"/>
              </a:solidFill>
              <a:latin typeface="Times New Roman"/>
              <a:ea typeface="Times New Roman"/>
              <a:cs typeface="Times New Roman"/>
              <a:sym typeface="Times New Roman"/>
            </a:endParaRPr>
          </a:p>
          <a:p>
            <a:pPr indent="0" lvl="0" marL="0" rtl="0" algn="l">
              <a:spcBef>
                <a:spcPts val="800"/>
              </a:spcBef>
              <a:spcAft>
                <a:spcPts val="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68"/>
          <p:cNvPicPr preferRelativeResize="0"/>
          <p:nvPr/>
        </p:nvPicPr>
        <p:blipFill>
          <a:blip r:embed="rId3">
            <a:alphaModFix/>
          </a:blip>
          <a:stretch>
            <a:fillRect/>
          </a:stretch>
        </p:blipFill>
        <p:spPr>
          <a:xfrm>
            <a:off x="1361350" y="152400"/>
            <a:ext cx="6873540"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Hypernatremia</a:t>
            </a:r>
            <a:endParaRPr/>
          </a:p>
        </p:txBody>
      </p:sp>
      <p:sp>
        <p:nvSpPr>
          <p:cNvPr id="233" name="Google Shape;233;p33"/>
          <p:cNvSpPr txBox="1"/>
          <p:nvPr>
            <p:ph idx="1" type="body"/>
          </p:nvPr>
        </p:nvSpPr>
        <p:spPr>
          <a:xfrm>
            <a:off x="1165359" y="1207350"/>
            <a:ext cx="6686700" cy="2833200"/>
          </a:xfrm>
          <a:prstGeom prst="rect">
            <a:avLst/>
          </a:prstGeom>
          <a:noFill/>
          <a:ln>
            <a:noFill/>
          </a:ln>
        </p:spPr>
        <p:txBody>
          <a:bodyPr anchorCtr="0" anchor="t" bIns="34275" lIns="68575" spcFirstLastPara="1" rIns="68575" wrap="square" tIns="34275">
            <a:noAutofit/>
          </a:bodyPr>
          <a:lstStyle/>
          <a:p>
            <a:pPr indent="-304800" lvl="0" marL="457200" rtl="0" algn="l">
              <a:lnSpc>
                <a:spcPct val="180000"/>
              </a:lnSpc>
              <a:spcBef>
                <a:spcPts val="800"/>
              </a:spcBef>
              <a:spcAft>
                <a:spcPts val="0"/>
              </a:spcAft>
              <a:buSzPts val="1200"/>
              <a:buFont typeface="Arial"/>
              <a:buChar char="❏"/>
            </a:pPr>
            <a:r>
              <a:rPr lang="en" sz="1200">
                <a:latin typeface="Arial"/>
                <a:ea typeface="Arial"/>
                <a:cs typeface="Arial"/>
                <a:sym typeface="Arial"/>
              </a:rPr>
              <a:t>Raise in serum sodium concentration to &gt; 145 mmol/ litre</a:t>
            </a:r>
            <a:endParaRPr sz="1200">
              <a:latin typeface="Arial"/>
              <a:ea typeface="Arial"/>
              <a:cs typeface="Arial"/>
              <a:sym typeface="Arial"/>
            </a:endParaRPr>
          </a:p>
          <a:p>
            <a:pPr indent="-304800" lvl="0" marL="457200" rtl="0" algn="l">
              <a:lnSpc>
                <a:spcPct val="180000"/>
              </a:lnSpc>
              <a:spcBef>
                <a:spcPts val="0"/>
              </a:spcBef>
              <a:spcAft>
                <a:spcPts val="0"/>
              </a:spcAft>
              <a:buSzPts val="1200"/>
              <a:buFont typeface="Arial"/>
              <a:buChar char="❏"/>
            </a:pPr>
            <a:r>
              <a:rPr lang="en" sz="1200">
                <a:latin typeface="Arial"/>
                <a:ea typeface="Arial"/>
                <a:cs typeface="Arial"/>
                <a:sym typeface="Arial"/>
              </a:rPr>
              <a:t>Predominantly a Water problem, than  a problem of sodium homeostasis</a:t>
            </a:r>
            <a:endParaRPr sz="1200">
              <a:latin typeface="Arial"/>
              <a:ea typeface="Arial"/>
              <a:cs typeface="Arial"/>
              <a:sym typeface="Arial"/>
            </a:endParaRPr>
          </a:p>
          <a:p>
            <a:pPr indent="-304800" lvl="0" marL="457200" rtl="0" algn="l">
              <a:lnSpc>
                <a:spcPct val="180000"/>
              </a:lnSpc>
              <a:spcBef>
                <a:spcPts val="0"/>
              </a:spcBef>
              <a:spcAft>
                <a:spcPts val="0"/>
              </a:spcAft>
              <a:buSzPts val="1200"/>
              <a:buFont typeface="Arial"/>
              <a:buChar char="❏"/>
            </a:pPr>
            <a:r>
              <a:rPr lang="en" sz="1200">
                <a:latin typeface="Arial"/>
                <a:ea typeface="Arial"/>
                <a:cs typeface="Arial"/>
                <a:sym typeface="Arial"/>
              </a:rPr>
              <a:t>Decrease in total body water relative to electrolyte content</a:t>
            </a:r>
            <a:endParaRPr sz="1200">
              <a:latin typeface="Arial"/>
              <a:ea typeface="Arial"/>
              <a:cs typeface="Arial"/>
              <a:sym typeface="Arial"/>
            </a:endParaRPr>
          </a:p>
          <a:p>
            <a:pPr indent="-304800" lvl="0" marL="457200" rtl="0" algn="l">
              <a:lnSpc>
                <a:spcPct val="180000"/>
              </a:lnSpc>
              <a:spcBef>
                <a:spcPts val="0"/>
              </a:spcBef>
              <a:spcAft>
                <a:spcPts val="0"/>
              </a:spcAft>
              <a:buSzPts val="1200"/>
              <a:buFont typeface="Arial"/>
              <a:buChar char="❏"/>
            </a:pPr>
            <a:r>
              <a:rPr lang="en" sz="1200">
                <a:latin typeface="Arial"/>
                <a:ea typeface="Arial"/>
                <a:cs typeface="Arial"/>
                <a:sym typeface="Arial"/>
              </a:rPr>
              <a:t>Impaired thirst and/ or restricted access to water, often exacerbated by pathological conditions with increased fluid loss</a:t>
            </a:r>
            <a:endParaRPr sz="1200">
              <a:latin typeface="Arial"/>
              <a:ea typeface="Arial"/>
              <a:cs typeface="Arial"/>
              <a:sym typeface="Arial"/>
            </a:endParaRPr>
          </a:p>
          <a:p>
            <a:pPr indent="-304800" lvl="0" marL="457200" rtl="0" algn="l">
              <a:lnSpc>
                <a:spcPct val="180000"/>
              </a:lnSpc>
              <a:spcBef>
                <a:spcPts val="0"/>
              </a:spcBef>
              <a:spcAft>
                <a:spcPts val="0"/>
              </a:spcAft>
              <a:buSzPts val="1200"/>
              <a:buFont typeface="Arial"/>
              <a:buChar char="❏"/>
            </a:pPr>
            <a:r>
              <a:rPr lang="en" sz="1200">
                <a:latin typeface="Arial"/>
                <a:ea typeface="Arial"/>
                <a:cs typeface="Arial"/>
                <a:sym typeface="Arial"/>
              </a:rPr>
              <a:t>Common disorder among elderly patients</a:t>
            </a:r>
            <a:endParaRPr sz="1200">
              <a:latin typeface="Arial"/>
              <a:ea typeface="Arial"/>
              <a:cs typeface="Arial"/>
              <a:sym typeface="Arial"/>
            </a:endParaRPr>
          </a:p>
          <a:p>
            <a:pPr indent="-304800" lvl="0" marL="457200" rtl="0" algn="l">
              <a:lnSpc>
                <a:spcPct val="180000"/>
              </a:lnSpc>
              <a:spcBef>
                <a:spcPts val="0"/>
              </a:spcBef>
              <a:spcAft>
                <a:spcPts val="0"/>
              </a:spcAft>
              <a:buSzPts val="1200"/>
              <a:buFont typeface="Arial"/>
              <a:buChar char="❏"/>
            </a:pPr>
            <a:r>
              <a:rPr lang="en" sz="1200">
                <a:latin typeface="Arial"/>
                <a:ea typeface="Arial"/>
                <a:cs typeface="Arial"/>
                <a:sym typeface="Arial"/>
              </a:rPr>
              <a:t>Incidence in ICU → 8.9%</a:t>
            </a:r>
            <a:endParaRPr sz="1200">
              <a:latin typeface="Arial"/>
              <a:ea typeface="Arial"/>
              <a:cs typeface="Arial"/>
              <a:sym typeface="Arial"/>
            </a:endParaRPr>
          </a:p>
          <a:p>
            <a:pPr indent="-304800" lvl="0" marL="457200" rtl="0" algn="l">
              <a:lnSpc>
                <a:spcPct val="180000"/>
              </a:lnSpc>
              <a:spcBef>
                <a:spcPts val="0"/>
              </a:spcBef>
              <a:spcAft>
                <a:spcPts val="0"/>
              </a:spcAft>
              <a:buSzPts val="1200"/>
              <a:buFont typeface="Arial"/>
              <a:buChar char="❏"/>
            </a:pPr>
            <a:r>
              <a:rPr lang="en" sz="1200">
                <a:latin typeface="Arial"/>
                <a:ea typeface="Arial"/>
                <a:cs typeface="Arial"/>
                <a:sym typeface="Arial"/>
              </a:rPr>
              <a:t>Hyperosmolality from the water loss leads to neuronal shrinkage and resultant brain injury</a:t>
            </a:r>
            <a:endParaRPr sz="1200">
              <a:latin typeface="Arial"/>
              <a:ea typeface="Arial"/>
              <a:cs typeface="Arial"/>
              <a:sym typeface="Arial"/>
            </a:endParaRPr>
          </a:p>
          <a:p>
            <a:pPr indent="-304800" lvl="0" marL="457200" rtl="0" algn="l">
              <a:lnSpc>
                <a:spcPct val="180000"/>
              </a:lnSpc>
              <a:spcBef>
                <a:spcPts val="0"/>
              </a:spcBef>
              <a:spcAft>
                <a:spcPts val="0"/>
              </a:spcAft>
              <a:buSzPts val="1200"/>
              <a:buFont typeface="Arial"/>
              <a:buChar char="❏"/>
            </a:pPr>
            <a:r>
              <a:rPr lang="en" sz="1200">
                <a:latin typeface="Arial"/>
                <a:ea typeface="Arial"/>
                <a:cs typeface="Arial"/>
                <a:sym typeface="Arial"/>
              </a:rPr>
              <a:t>Loss of volume leads to circulatory problems → tachycardia, hypotension</a:t>
            </a:r>
            <a:endParaRPr sz="1200">
              <a:latin typeface="Arial"/>
              <a:ea typeface="Arial"/>
              <a:cs typeface="Arial"/>
              <a:sym typeface="Arial"/>
            </a:endParaRPr>
          </a:p>
          <a:p>
            <a:pPr indent="0" lvl="0" marL="457200" rtl="0" algn="l">
              <a:lnSpc>
                <a:spcPct val="180000"/>
              </a:lnSpc>
              <a:spcBef>
                <a:spcPts val="800"/>
              </a:spcBef>
              <a:spcAft>
                <a:spcPts val="0"/>
              </a:spcAft>
              <a:buSzPts val="770"/>
              <a:buNone/>
            </a:pPr>
            <a:r>
              <a:t/>
            </a:r>
            <a:endParaRPr sz="1200">
              <a:latin typeface="Arial"/>
              <a:ea typeface="Arial"/>
              <a:cs typeface="Arial"/>
              <a:sym typeface="Arial"/>
            </a:endParaRPr>
          </a:p>
        </p:txBody>
      </p:sp>
      <p:sp>
        <p:nvSpPr>
          <p:cNvPr id="234" name="Google Shape;234;p33"/>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9"/>
          <p:cNvSpPr txBox="1"/>
          <p:nvPr>
            <p:ph idx="1" type="body"/>
          </p:nvPr>
        </p:nvSpPr>
        <p:spPr>
          <a:xfrm>
            <a:off x="1941900" y="433075"/>
            <a:ext cx="6686700" cy="4000200"/>
          </a:xfrm>
          <a:prstGeom prst="rect">
            <a:avLst/>
          </a:prstGeom>
        </p:spPr>
        <p:txBody>
          <a:bodyPr anchorCtr="0" anchor="t" bIns="34275" lIns="68575" spcFirstLastPara="1" rIns="68575" wrap="square" tIns="34275">
            <a:normAutofit/>
          </a:bodyPr>
          <a:lstStyle/>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Reduction of potassium losses</a:t>
            </a:r>
            <a:endParaRPr sz="1100">
              <a:solidFill>
                <a:srgbClr val="2A2A2A"/>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Replenishment of potassium stores</a:t>
            </a:r>
            <a:endParaRPr sz="1100">
              <a:solidFill>
                <a:srgbClr val="2A2A2A"/>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Evaluation for potential toxicities</a:t>
            </a:r>
            <a:endParaRPr sz="1100">
              <a:solidFill>
                <a:srgbClr val="2A2A2A"/>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Determination of the cause to prevent future episodes</a:t>
            </a:r>
            <a:endParaRPr sz="11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b="1" sz="1000" u="sng">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b="1" lang="en" sz="1000" u="sng">
                <a:solidFill>
                  <a:srgbClr val="2A2A2A"/>
                </a:solidFill>
                <a:latin typeface="Arial"/>
                <a:ea typeface="Arial"/>
                <a:cs typeface="Arial"/>
                <a:sym typeface="Arial"/>
              </a:rPr>
              <a:t>Decreasing Potassium Losses</a:t>
            </a:r>
            <a:endParaRPr b="1" sz="1000" u="sng">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2A2A2A"/>
                </a:solidFill>
                <a:latin typeface="Arial"/>
                <a:ea typeface="Arial"/>
                <a:cs typeface="Arial"/>
                <a:sym typeface="Arial"/>
              </a:rPr>
              <a:t>Measures to identify and stop ongoing losses of potassium include the following:</a:t>
            </a:r>
            <a:endParaRPr sz="1100">
              <a:solidFill>
                <a:srgbClr val="2A2A2A"/>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Discontinue diuretics/laxatives</a:t>
            </a:r>
            <a:endParaRPr sz="1100">
              <a:solidFill>
                <a:srgbClr val="2A2A2A"/>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Use potassium-sparing diuretics if diuretic therapy is required (eg, severe heart failure)</a:t>
            </a:r>
            <a:endParaRPr sz="1100">
              <a:solidFill>
                <a:srgbClr val="2A2A2A"/>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Treat diarrhea or vomiting</a:t>
            </a:r>
            <a:endParaRPr sz="1100">
              <a:solidFill>
                <a:srgbClr val="2A2A2A"/>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Administer H2 blockers to patients receiving nasogastric suction</a:t>
            </a:r>
            <a:endParaRPr sz="1100">
              <a:solidFill>
                <a:srgbClr val="2A2A2A"/>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Control hyperglycemia if glycosuria is present</a:t>
            </a:r>
            <a:endParaRPr sz="1100">
              <a:solidFill>
                <a:srgbClr val="2A2A2A"/>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t/>
            </a:r>
            <a:endParaRPr sz="11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b="1" lang="en" sz="1200" u="sng">
                <a:solidFill>
                  <a:srgbClr val="2A2A2A"/>
                </a:solidFill>
                <a:latin typeface="Arial"/>
                <a:ea typeface="Arial"/>
                <a:cs typeface="Arial"/>
                <a:sym typeface="Arial"/>
              </a:rPr>
              <a:t>Replenishment of Potassium</a:t>
            </a:r>
            <a:endParaRPr b="1" sz="1200" u="sng">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lang="en" sz="1350">
                <a:solidFill>
                  <a:srgbClr val="2A2A2A"/>
                </a:solidFill>
                <a:latin typeface="Arial"/>
                <a:ea typeface="Arial"/>
                <a:cs typeface="Arial"/>
                <a:sym typeface="Arial"/>
              </a:rPr>
              <a:t>For every 1 mEq/L decrease in serum potassium, the potassium deficit is approximately 200-400 mEq.</a:t>
            </a:r>
            <a:endParaRPr sz="1350">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lang="en" sz="1350">
                <a:solidFill>
                  <a:srgbClr val="2A2A2A"/>
                </a:solidFill>
                <a:latin typeface="Arial"/>
                <a:ea typeface="Arial"/>
                <a:cs typeface="Arial"/>
                <a:sym typeface="Arial"/>
              </a:rPr>
              <a:t>this calculation could either overestimate or underestimate the true potassium deficit</a:t>
            </a:r>
            <a:endParaRPr sz="1350">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lang="en" sz="1350">
                <a:solidFill>
                  <a:srgbClr val="2A2A2A"/>
                </a:solidFill>
                <a:latin typeface="Arial"/>
                <a:ea typeface="Arial"/>
                <a:cs typeface="Arial"/>
                <a:sym typeface="Arial"/>
              </a:rPr>
              <a:t>Eg: do not overcorrect potassium in patients with periodic hypokalemic paralysis. This condition is caused by transcellular maldistribution, not by a true deficit.</a:t>
            </a:r>
            <a:endParaRPr sz="1350">
              <a:solidFill>
                <a:srgbClr val="2A2A2A"/>
              </a:solidFill>
              <a:latin typeface="Arial"/>
              <a:ea typeface="Arial"/>
              <a:cs typeface="Arial"/>
              <a:sym typeface="Arial"/>
            </a:endParaRPr>
          </a:p>
        </p:txBody>
      </p:sp>
      <p:sp>
        <p:nvSpPr>
          <p:cNvPr id="459" name="Google Shape;459;p69"/>
          <p:cNvSpPr txBox="1"/>
          <p:nvPr/>
        </p:nvSpPr>
        <p:spPr>
          <a:xfrm>
            <a:off x="1747475" y="76925"/>
            <a:ext cx="57150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Treatment</a:t>
            </a:r>
            <a:endParaRPr>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0"/>
          <p:cNvSpPr txBox="1"/>
          <p:nvPr>
            <p:ph idx="1" type="body"/>
          </p:nvPr>
        </p:nvSpPr>
        <p:spPr>
          <a:xfrm>
            <a:off x="1240200" y="175850"/>
            <a:ext cx="7388400" cy="49017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100">
                <a:solidFill>
                  <a:srgbClr val="888888"/>
                </a:solidFill>
                <a:latin typeface="Arial"/>
                <a:ea typeface="Arial"/>
                <a:cs typeface="Arial"/>
                <a:sym typeface="Arial"/>
              </a:rPr>
              <a:t>Mild to moderate</a:t>
            </a:r>
            <a:endParaRPr sz="1100">
              <a:solidFill>
                <a:srgbClr val="888888"/>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Capsules or tablets: 40-100 mEq PO qDay in divided doses; single dose not to exceed 25 mEq to minimize GI discomfort</a:t>
            </a:r>
            <a:endParaRPr sz="1100">
              <a:solidFill>
                <a:srgbClr val="2A2A2A"/>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Oral solution: 40-100 mEq PO qDay in 2 to 5 divided doses; limit single doses to 40 mEq/dose; not to exceed 200 mEq/24hr</a:t>
            </a:r>
            <a:endParaRPr sz="1100">
              <a:solidFill>
                <a:srgbClr val="2A2A2A"/>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Aternatively, 10-20 mEq PO BID/QID (20-80 mEq/day)</a:t>
            </a:r>
            <a:endParaRPr sz="1100">
              <a:solidFill>
                <a:srgbClr val="2A2A2A"/>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solidFill>
                  <a:srgbClr val="888888"/>
                </a:solidFill>
                <a:latin typeface="Arial"/>
                <a:ea typeface="Arial"/>
                <a:cs typeface="Arial"/>
                <a:sym typeface="Arial"/>
              </a:rPr>
              <a:t>Severe hypokalemia</a:t>
            </a:r>
            <a:endParaRPr sz="1100">
              <a:solidFill>
                <a:srgbClr val="888888"/>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40 mEq PO TID/QID; may also administer 20 mEq PO BID/TID in addition to IV potassium administration with careful monitoring; doses &gt;40 mEq are typically not well tolerated orally, resulting in GI irritation and nausea</a:t>
            </a:r>
            <a:endParaRPr sz="1100">
              <a:solidFill>
                <a:srgbClr val="2A2A2A"/>
              </a:solidFill>
              <a:latin typeface="Arial"/>
              <a:ea typeface="Arial"/>
              <a:cs typeface="Arial"/>
              <a:sym typeface="Arial"/>
            </a:endParaRPr>
          </a:p>
          <a:p>
            <a:pPr indent="0" lvl="0" marL="0" rtl="0" algn="l">
              <a:lnSpc>
                <a:spcPct val="115000"/>
              </a:lnSpc>
              <a:spcBef>
                <a:spcPts val="800"/>
              </a:spcBef>
              <a:spcAft>
                <a:spcPts val="0"/>
              </a:spcAft>
              <a:buNone/>
            </a:pPr>
            <a:r>
              <a:rPr lang="en" sz="1300">
                <a:solidFill>
                  <a:srgbClr val="2A2A2A"/>
                </a:solidFill>
                <a:latin typeface="Arial"/>
                <a:ea typeface="Arial"/>
                <a:cs typeface="Arial"/>
                <a:sym typeface="Arial"/>
              </a:rPr>
              <a:t>IV intermittent infusions</a:t>
            </a:r>
            <a:endParaRPr sz="1300">
              <a:solidFill>
                <a:srgbClr val="2A2A2A"/>
              </a:solidFill>
              <a:latin typeface="Arial"/>
              <a:ea typeface="Arial"/>
              <a:cs typeface="Arial"/>
              <a:sym typeface="Arial"/>
            </a:endParaRPr>
          </a:p>
          <a:p>
            <a:pPr indent="0" lvl="0" marL="0" rtl="0" algn="l">
              <a:lnSpc>
                <a:spcPct val="115000"/>
              </a:lnSpc>
              <a:spcBef>
                <a:spcPts val="800"/>
              </a:spcBef>
              <a:spcAft>
                <a:spcPts val="0"/>
              </a:spcAft>
              <a:buNone/>
            </a:pPr>
            <a:r>
              <a:rPr lang="en" sz="1100">
                <a:solidFill>
                  <a:srgbClr val="2A2A2A"/>
                </a:solidFill>
                <a:latin typeface="Arial"/>
                <a:ea typeface="Arial"/>
                <a:cs typeface="Arial"/>
                <a:sym typeface="Arial"/>
              </a:rPr>
              <a:t>≤10 mEq/hr; repeat as needed based on lab values done frequently; central line infusion and continuous ECG monitoring recommended for infusions &gt;10 mEq/hr</a:t>
            </a:r>
            <a:endParaRPr sz="11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2A2A2A"/>
                </a:solidFill>
                <a:latin typeface="Arial"/>
                <a:ea typeface="Arial"/>
                <a:cs typeface="Arial"/>
                <a:sym typeface="Arial"/>
              </a:rPr>
              <a:t>10 mEq of potassium chloride increases serum potassium levels by approximately 0.1 mEq/.L</a:t>
            </a:r>
            <a:endParaRPr sz="11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rgbClr val="2A2A2A"/>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solidFill>
                  <a:srgbClr val="888888"/>
                </a:solidFill>
                <a:latin typeface="Arial"/>
                <a:ea typeface="Arial"/>
                <a:cs typeface="Arial"/>
                <a:sym typeface="Arial"/>
              </a:rPr>
              <a:t>Dosing based on serum potassium</a:t>
            </a:r>
            <a:endParaRPr sz="1100">
              <a:solidFill>
                <a:srgbClr val="888888"/>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2.5-3.5 mEq/L: 10 mEq/hr maximum infusion rate; 40 mEq/L maximum concentration; not to exceed 200 mEq dose/24hr</a:t>
            </a:r>
            <a:endParaRPr sz="1100">
              <a:solidFill>
                <a:srgbClr val="2A2A2A"/>
              </a:solidFill>
              <a:latin typeface="Arial"/>
              <a:ea typeface="Arial"/>
              <a:cs typeface="Arial"/>
              <a:sym typeface="Arial"/>
            </a:endParaRPr>
          </a:p>
          <a:p>
            <a:pPr indent="-298450" lvl="0" marL="800100" rtl="0" algn="l">
              <a:lnSpc>
                <a:spcPct val="115000"/>
              </a:lnSpc>
              <a:spcBef>
                <a:spcPts val="0"/>
              </a:spcBef>
              <a:spcAft>
                <a:spcPts val="0"/>
              </a:spcAft>
              <a:buClr>
                <a:srgbClr val="2A2A2A"/>
              </a:buClr>
              <a:buSzPts val="1100"/>
              <a:buFont typeface="Arial"/>
              <a:buChar char="●"/>
            </a:pPr>
            <a:r>
              <a:rPr lang="en" sz="1100">
                <a:solidFill>
                  <a:srgbClr val="2A2A2A"/>
                </a:solidFill>
                <a:latin typeface="Arial"/>
                <a:ea typeface="Arial"/>
                <a:cs typeface="Arial"/>
                <a:sym typeface="Arial"/>
              </a:rPr>
              <a:t>&lt;2.5 mEq/L or symptomatic hypokalemia (excluding emergency treatment of cardiac arrest): 40 mEq/hr maximum infusion rate (central line only) in presence of continuous ECG monitoring and frequent lab monitoring; patients may require up to 400 mEq/24hr</a:t>
            </a:r>
            <a:endParaRPr sz="1100">
              <a:solidFill>
                <a:srgbClr val="2A2A2A"/>
              </a:solidFill>
              <a:latin typeface="Arial"/>
              <a:ea typeface="Arial"/>
              <a:cs typeface="Arial"/>
              <a:sym typeface="Arial"/>
            </a:endParaRPr>
          </a:p>
          <a:p>
            <a:pPr indent="0" lvl="0" marL="0" rtl="0" algn="l">
              <a:lnSpc>
                <a:spcPct val="115000"/>
              </a:lnSpc>
              <a:spcBef>
                <a:spcPts val="800"/>
              </a:spcBef>
              <a:spcAft>
                <a:spcPts val="0"/>
              </a:spcAft>
              <a:buNone/>
            </a:pPr>
            <a:r>
              <a:rPr lang="en" sz="1300">
                <a:solidFill>
                  <a:srgbClr val="2A2A2A"/>
                </a:solidFill>
                <a:latin typeface="Arial"/>
                <a:ea typeface="Arial"/>
                <a:cs typeface="Arial"/>
                <a:sym typeface="Arial"/>
              </a:rPr>
              <a:t>Hypokalemia Prophylaxis: 2</a:t>
            </a:r>
            <a:r>
              <a:rPr lang="en" sz="1100">
                <a:solidFill>
                  <a:srgbClr val="2A2A2A"/>
                </a:solidFill>
                <a:latin typeface="Arial"/>
                <a:ea typeface="Arial"/>
                <a:cs typeface="Arial"/>
                <a:sym typeface="Arial"/>
              </a:rPr>
              <a:t>0-40 mEq PO qDay or divided BID</a:t>
            </a:r>
            <a:endParaRPr sz="1100">
              <a:solidFill>
                <a:srgbClr val="2A2A2A"/>
              </a:solidFill>
              <a:latin typeface="Arial"/>
              <a:ea typeface="Arial"/>
              <a:cs typeface="Arial"/>
              <a:sym typeface="Arial"/>
            </a:endParaRPr>
          </a:p>
          <a:p>
            <a:pPr indent="0" lvl="0" marL="0" rtl="0" algn="l">
              <a:lnSpc>
                <a:spcPct val="115000"/>
              </a:lnSpc>
              <a:spcBef>
                <a:spcPts val="800"/>
              </a:spcBef>
              <a:spcAft>
                <a:spcPts val="0"/>
              </a:spcAft>
              <a:buNone/>
            </a:pPr>
            <a:r>
              <a:t/>
            </a:r>
            <a:endParaRPr sz="1300">
              <a:solidFill>
                <a:srgbClr val="2A2A2A"/>
              </a:solidFill>
              <a:latin typeface="Arial"/>
              <a:ea typeface="Arial"/>
              <a:cs typeface="Arial"/>
              <a:sym typeface="Arial"/>
            </a:endParaRPr>
          </a:p>
          <a:p>
            <a:pPr indent="0" lvl="0" marL="0" rtl="0" algn="l">
              <a:lnSpc>
                <a:spcPct val="115000"/>
              </a:lnSpc>
              <a:spcBef>
                <a:spcPts val="80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200">
                <a:solidFill>
                  <a:srgbClr val="2A2A2A"/>
                </a:solidFill>
                <a:latin typeface="Arial"/>
                <a:ea typeface="Arial"/>
                <a:cs typeface="Arial"/>
                <a:sym typeface="Arial"/>
              </a:rPr>
              <a:t>   be gupupuq{G#Yiy;5h84pw6’o     iven. Maintain close follow-up care, provide continuous ECG monitoring, and check serial potassium levels.</a:t>
            </a:r>
            <a:endParaRPr sz="1200">
              <a:solidFill>
                <a:srgbClr val="2A2A2A"/>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1"/>
          <p:cNvSpPr txBox="1"/>
          <p:nvPr>
            <p:ph type="title"/>
          </p:nvPr>
        </p:nvSpPr>
        <p:spPr>
          <a:xfrm>
            <a:off x="1944699" y="468075"/>
            <a:ext cx="51330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sz="1400">
                <a:latin typeface="Arial"/>
                <a:ea typeface="Arial"/>
                <a:cs typeface="Arial"/>
                <a:sym typeface="Arial"/>
              </a:rPr>
              <a:t>Composition of commonly used potassium supplements</a:t>
            </a:r>
            <a:endParaRPr b="1" sz="1400">
              <a:latin typeface="Arial"/>
              <a:ea typeface="Arial"/>
              <a:cs typeface="Arial"/>
              <a:sym typeface="Arial"/>
            </a:endParaRPr>
          </a:p>
        </p:txBody>
      </p:sp>
      <p:sp>
        <p:nvSpPr>
          <p:cNvPr id="470" name="Google Shape;470;p71"/>
          <p:cNvSpPr txBox="1"/>
          <p:nvPr>
            <p:ph idx="1" type="body"/>
          </p:nvPr>
        </p:nvSpPr>
        <p:spPr>
          <a:xfrm>
            <a:off x="820875" y="1197950"/>
            <a:ext cx="6256800" cy="3279300"/>
          </a:xfrm>
          <a:prstGeom prst="rect">
            <a:avLst/>
          </a:prstGeom>
        </p:spPr>
        <p:txBody>
          <a:bodyPr anchorCtr="0" anchor="t" bIns="34275" lIns="68575" spcFirstLastPara="1" rIns="68575" wrap="square" tIns="34275">
            <a:normAutofit fontScale="62500"/>
          </a:bodyPr>
          <a:lstStyle/>
          <a:p>
            <a:pPr indent="0" lvl="0" marL="0" rtl="0" algn="l">
              <a:lnSpc>
                <a:spcPct val="115000"/>
              </a:lnSpc>
              <a:spcBef>
                <a:spcPts val="0"/>
              </a:spcBef>
              <a:spcAft>
                <a:spcPts val="0"/>
              </a:spcAft>
              <a:buNone/>
            </a:pPr>
            <a:r>
              <a:rPr b="1" lang="en" sz="1350">
                <a:solidFill>
                  <a:srgbClr val="222222"/>
                </a:solidFill>
                <a:latin typeface="Roboto"/>
                <a:ea typeface="Roboto"/>
                <a:cs typeface="Roboto"/>
                <a:sym typeface="Roboto"/>
              </a:rPr>
              <a:t>Oral</a:t>
            </a:r>
            <a:endParaRPr b="1" sz="1350">
              <a:solidFill>
                <a:srgbClr val="222222"/>
              </a:solidFill>
              <a:latin typeface="Roboto"/>
              <a:ea typeface="Roboto"/>
              <a:cs typeface="Roboto"/>
              <a:sym typeface="Roboto"/>
            </a:endParaRPr>
          </a:p>
          <a:p>
            <a:pPr indent="0" lvl="0" marL="0" rtl="0" algn="l">
              <a:lnSpc>
                <a:spcPct val="115000"/>
              </a:lnSpc>
              <a:spcBef>
                <a:spcPts val="2000"/>
              </a:spcBef>
              <a:spcAft>
                <a:spcPts val="0"/>
              </a:spcAft>
              <a:buNone/>
            </a:pPr>
            <a:r>
              <a:rPr b="1" lang="en" sz="1350">
                <a:solidFill>
                  <a:srgbClr val="222222"/>
                </a:solidFill>
                <a:latin typeface="Roboto"/>
                <a:ea typeface="Roboto"/>
                <a:cs typeface="Roboto"/>
                <a:sym typeface="Roboto"/>
              </a:rPr>
              <a:t>Potassium chloride (KCl)</a:t>
            </a:r>
            <a:endParaRPr b="1" sz="1350">
              <a:solidFill>
                <a:srgbClr val="222222"/>
              </a:solidFill>
              <a:latin typeface="Roboto"/>
              <a:ea typeface="Roboto"/>
              <a:cs typeface="Roboto"/>
              <a:sym typeface="Roboto"/>
            </a:endParaRPr>
          </a:p>
          <a:p>
            <a:pPr indent="-282178" lvl="1" marL="1676400" rtl="0" algn="l">
              <a:lnSpc>
                <a:spcPct val="115000"/>
              </a:lnSpc>
              <a:spcBef>
                <a:spcPts val="2000"/>
              </a:spcBef>
              <a:spcAft>
                <a:spcPts val="0"/>
              </a:spcAft>
              <a:buClr>
                <a:srgbClr val="222222"/>
              </a:buClr>
              <a:buSzPct val="100000"/>
              <a:buFont typeface="Roboto"/>
              <a:buChar char="●"/>
            </a:pPr>
            <a:r>
              <a:rPr lang="en" sz="1350">
                <a:solidFill>
                  <a:srgbClr val="222222"/>
                </a:solidFill>
                <a:latin typeface="Roboto"/>
                <a:ea typeface="Roboto"/>
                <a:cs typeface="Roboto"/>
                <a:sym typeface="Roboto"/>
              </a:rPr>
              <a:t>Most commonly used formulation.</a:t>
            </a:r>
            <a:endParaRPr sz="1350">
              <a:solidFill>
                <a:srgbClr val="222222"/>
              </a:solidFill>
              <a:latin typeface="Roboto"/>
              <a:ea typeface="Roboto"/>
              <a:cs typeface="Roboto"/>
              <a:sym typeface="Roboto"/>
            </a:endParaRPr>
          </a:p>
          <a:p>
            <a:pPr indent="-282178" lvl="1" marL="1676400" rtl="0" algn="l">
              <a:lnSpc>
                <a:spcPct val="115000"/>
              </a:lnSpc>
              <a:spcBef>
                <a:spcPts val="0"/>
              </a:spcBef>
              <a:spcAft>
                <a:spcPts val="0"/>
              </a:spcAft>
              <a:buClr>
                <a:srgbClr val="222222"/>
              </a:buClr>
              <a:buSzPct val="100000"/>
              <a:buFont typeface="Roboto"/>
              <a:buChar char="●"/>
            </a:pPr>
            <a:r>
              <a:rPr lang="en" sz="1350">
                <a:solidFill>
                  <a:srgbClr val="222222"/>
                </a:solidFill>
                <a:latin typeface="Roboto"/>
                <a:ea typeface="Roboto"/>
                <a:cs typeface="Roboto"/>
                <a:sym typeface="Roboto"/>
              </a:rPr>
              <a:t>Especially useful in patients with metabolic alkalosis (since potassium chloride will increase the serum chloride level).</a:t>
            </a:r>
            <a:endParaRPr sz="1350">
              <a:solidFill>
                <a:srgbClr val="222222"/>
              </a:solidFill>
              <a:latin typeface="Roboto"/>
              <a:ea typeface="Roboto"/>
              <a:cs typeface="Roboto"/>
              <a:sym typeface="Roboto"/>
            </a:endParaRPr>
          </a:p>
          <a:p>
            <a:pPr indent="-282178" lvl="1" marL="1676400" rtl="0" algn="l">
              <a:lnSpc>
                <a:spcPct val="115000"/>
              </a:lnSpc>
              <a:spcBef>
                <a:spcPts val="0"/>
              </a:spcBef>
              <a:spcAft>
                <a:spcPts val="0"/>
              </a:spcAft>
              <a:buClr>
                <a:srgbClr val="222222"/>
              </a:buClr>
              <a:buSzPct val="100000"/>
              <a:buFont typeface="Roboto"/>
              <a:buChar char="●"/>
            </a:pPr>
            <a:r>
              <a:rPr lang="en" sz="1350">
                <a:solidFill>
                  <a:srgbClr val="222222"/>
                </a:solidFill>
                <a:latin typeface="Roboto"/>
                <a:ea typeface="Roboto"/>
                <a:cs typeface="Roboto"/>
                <a:sym typeface="Roboto"/>
              </a:rPr>
              <a:t>Slow-release microencapsulated (wax-matrix) KCl formulations are suboptimal if an immediate effect is desired. However, they may be better tolerated with less emesis </a:t>
            </a:r>
            <a:endParaRPr sz="1350">
              <a:solidFill>
                <a:srgbClr val="222222"/>
              </a:solidFill>
              <a:latin typeface="Roboto"/>
              <a:ea typeface="Roboto"/>
              <a:cs typeface="Roboto"/>
              <a:sym typeface="Roboto"/>
            </a:endParaRPr>
          </a:p>
          <a:p>
            <a:pPr indent="0" lvl="0" marL="0" rtl="0" algn="l">
              <a:lnSpc>
                <a:spcPct val="115000"/>
              </a:lnSpc>
              <a:spcBef>
                <a:spcPts val="2000"/>
              </a:spcBef>
              <a:spcAft>
                <a:spcPts val="0"/>
              </a:spcAft>
              <a:buNone/>
            </a:pPr>
            <a:r>
              <a:rPr b="1" lang="en" sz="1350">
                <a:solidFill>
                  <a:srgbClr val="222222"/>
                </a:solidFill>
                <a:latin typeface="Roboto"/>
                <a:ea typeface="Roboto"/>
                <a:cs typeface="Roboto"/>
                <a:sym typeface="Roboto"/>
              </a:rPr>
              <a:t>Potassium citrate</a:t>
            </a:r>
            <a:endParaRPr b="1" sz="1350">
              <a:solidFill>
                <a:srgbClr val="222222"/>
              </a:solidFill>
              <a:latin typeface="Roboto"/>
              <a:ea typeface="Roboto"/>
              <a:cs typeface="Roboto"/>
              <a:sym typeface="Roboto"/>
            </a:endParaRPr>
          </a:p>
          <a:p>
            <a:pPr indent="-282178" lvl="1" marL="1676400" rtl="0" algn="l">
              <a:lnSpc>
                <a:spcPct val="115000"/>
              </a:lnSpc>
              <a:spcBef>
                <a:spcPts val="2000"/>
              </a:spcBef>
              <a:spcAft>
                <a:spcPts val="0"/>
              </a:spcAft>
              <a:buClr>
                <a:srgbClr val="222222"/>
              </a:buClr>
              <a:buSzPct val="100000"/>
              <a:buFont typeface="Roboto"/>
              <a:buChar char="●"/>
            </a:pPr>
            <a:r>
              <a:rPr lang="en" sz="1350">
                <a:solidFill>
                  <a:srgbClr val="222222"/>
                </a:solidFill>
                <a:latin typeface="Roboto"/>
                <a:ea typeface="Roboto"/>
                <a:cs typeface="Roboto"/>
                <a:sym typeface="Roboto"/>
              </a:rPr>
              <a:t>Potassium citrate is equally effective as KCl for the repletion of potassium</a:t>
            </a:r>
            <a:endParaRPr sz="1350">
              <a:solidFill>
                <a:srgbClr val="C8C8C8"/>
              </a:solidFill>
              <a:latin typeface="Roboto"/>
              <a:ea typeface="Roboto"/>
              <a:cs typeface="Roboto"/>
              <a:sym typeface="Roboto"/>
            </a:endParaRPr>
          </a:p>
          <a:p>
            <a:pPr indent="-282178" lvl="1" marL="1676400" rtl="0" algn="l">
              <a:lnSpc>
                <a:spcPct val="115000"/>
              </a:lnSpc>
              <a:spcBef>
                <a:spcPts val="0"/>
              </a:spcBef>
              <a:spcAft>
                <a:spcPts val="0"/>
              </a:spcAft>
              <a:buClr>
                <a:srgbClr val="222222"/>
              </a:buClr>
              <a:buSzPct val="100000"/>
              <a:buFont typeface="Roboto"/>
              <a:buChar char="●"/>
            </a:pPr>
            <a:r>
              <a:rPr lang="en" sz="1350">
                <a:solidFill>
                  <a:srgbClr val="222222"/>
                </a:solidFill>
                <a:latin typeface="Roboto"/>
                <a:ea typeface="Roboto"/>
                <a:cs typeface="Roboto"/>
                <a:sym typeface="Roboto"/>
              </a:rPr>
              <a:t>Potassium citrate be useful in patients with nonanion-gap metabolic acidosis (NAGMA). The citrate will be converted into bicarbonate, thereby improving the acidosis.</a:t>
            </a:r>
            <a:endParaRPr sz="1350">
              <a:solidFill>
                <a:srgbClr val="222222"/>
              </a:solidFill>
              <a:latin typeface="Roboto"/>
              <a:ea typeface="Roboto"/>
              <a:cs typeface="Roboto"/>
              <a:sym typeface="Roboto"/>
            </a:endParaRPr>
          </a:p>
          <a:p>
            <a:pPr indent="-282178" lvl="1" marL="1676400" rtl="0" algn="l">
              <a:lnSpc>
                <a:spcPct val="115000"/>
              </a:lnSpc>
              <a:spcBef>
                <a:spcPts val="0"/>
              </a:spcBef>
              <a:spcAft>
                <a:spcPts val="0"/>
              </a:spcAft>
              <a:buClr>
                <a:srgbClr val="222222"/>
              </a:buClr>
              <a:buSzPct val="100000"/>
              <a:buFont typeface="Roboto"/>
              <a:buChar char="●"/>
            </a:pPr>
            <a:r>
              <a:rPr lang="en" sz="1350">
                <a:solidFill>
                  <a:srgbClr val="222222"/>
                </a:solidFill>
                <a:latin typeface="Roboto"/>
                <a:ea typeface="Roboto"/>
                <a:cs typeface="Roboto"/>
                <a:sym typeface="Roboto"/>
              </a:rPr>
              <a:t>Commonly contains 2 mEq of potassium per ml.</a:t>
            </a:r>
            <a:endParaRPr sz="1350">
              <a:solidFill>
                <a:srgbClr val="222222"/>
              </a:solidFill>
              <a:latin typeface="Roboto"/>
              <a:ea typeface="Roboto"/>
              <a:cs typeface="Roboto"/>
              <a:sym typeface="Roboto"/>
            </a:endParaRPr>
          </a:p>
          <a:p>
            <a:pPr indent="0" lvl="0" marL="0" rtl="0" algn="l">
              <a:spcBef>
                <a:spcPts val="2000"/>
              </a:spcBef>
              <a:spcAft>
                <a:spcPts val="0"/>
              </a:spcAft>
              <a:buNone/>
            </a:pPr>
            <a:r>
              <a:t/>
            </a:r>
            <a:endParaRPr/>
          </a:p>
        </p:txBody>
      </p:sp>
      <p:pic>
        <p:nvPicPr>
          <p:cNvPr id="471" name="Google Shape;471;p71"/>
          <p:cNvPicPr preferRelativeResize="0"/>
          <p:nvPr/>
        </p:nvPicPr>
        <p:blipFill rotWithShape="1">
          <a:blip r:embed="rId3">
            <a:alphaModFix/>
          </a:blip>
          <a:srcRect b="0" l="-28716" r="0" t="0"/>
          <a:stretch/>
        </p:blipFill>
        <p:spPr>
          <a:xfrm>
            <a:off x="6229713" y="238488"/>
            <a:ext cx="2619375" cy="17430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2"/>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Why should we replace magnesium?</a:t>
            </a:r>
            <a:endParaRPr/>
          </a:p>
        </p:txBody>
      </p:sp>
      <p:sp>
        <p:nvSpPr>
          <p:cNvPr id="477" name="Google Shape;477;p72"/>
          <p:cNvSpPr txBox="1"/>
          <p:nvPr/>
        </p:nvSpPr>
        <p:spPr>
          <a:xfrm>
            <a:off x="472575" y="1132000"/>
            <a:ext cx="2033100" cy="8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478" name="Google Shape;478;p72"/>
          <p:cNvSpPr txBox="1"/>
          <p:nvPr/>
        </p:nvSpPr>
        <p:spPr>
          <a:xfrm>
            <a:off x="935200" y="1362800"/>
            <a:ext cx="7693200" cy="25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Magnesium is an important cofactor for the use of ATP by exchange pump Na -K - ATPase</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Hypomagnesemia impairs Na- k - ATPase, decreases cellular uptake of potassium</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Magnesium also decreases renal potassium excretion by influencing the action of the an inward rectifying k channel which is responsible for potassium flow into the lumen to maintain electroneutrality when ENAC channel reabsorbs sodium under the influence of aldosterone</a:t>
            </a:r>
            <a:endParaRPr>
              <a:latin typeface="Century Gothic"/>
              <a:ea typeface="Century Gothic"/>
              <a:cs typeface="Century Gothic"/>
              <a:sym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descr="ECG Hyperkaemia potassium 9.0" id="483" name="Google Shape;483;p73"/>
          <p:cNvPicPr preferRelativeResize="0"/>
          <p:nvPr/>
        </p:nvPicPr>
        <p:blipFill>
          <a:blip r:embed="rId3">
            <a:alphaModFix/>
          </a:blip>
          <a:stretch>
            <a:fillRect/>
          </a:stretch>
        </p:blipFill>
        <p:spPr>
          <a:xfrm>
            <a:off x="1427300" y="207350"/>
            <a:ext cx="6972300" cy="3379587"/>
          </a:xfrm>
          <a:prstGeom prst="rect">
            <a:avLst/>
          </a:prstGeom>
          <a:noFill/>
          <a:ln>
            <a:noFill/>
          </a:ln>
        </p:spPr>
      </p:pic>
      <p:sp>
        <p:nvSpPr>
          <p:cNvPr id="484" name="Google Shape;484;p73"/>
          <p:cNvSpPr txBox="1"/>
          <p:nvPr/>
        </p:nvSpPr>
        <p:spPr>
          <a:xfrm>
            <a:off x="824275" y="3857625"/>
            <a:ext cx="3989400" cy="8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Question no. 3: What is the cause? How do you treat?</a:t>
            </a:r>
            <a:endParaRPr>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4"/>
          <p:cNvSpPr txBox="1"/>
          <p:nvPr>
            <p:ph type="title"/>
          </p:nvPr>
        </p:nvSpPr>
        <p:spPr>
          <a:xfrm>
            <a:off x="1230347" y="171325"/>
            <a:ext cx="34653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Calcium physiology</a:t>
            </a:r>
            <a:endParaRPr/>
          </a:p>
        </p:txBody>
      </p:sp>
      <p:sp>
        <p:nvSpPr>
          <p:cNvPr id="490" name="Google Shape;490;p74"/>
          <p:cNvSpPr txBox="1"/>
          <p:nvPr>
            <p:ph idx="1" type="body"/>
          </p:nvPr>
        </p:nvSpPr>
        <p:spPr>
          <a:xfrm>
            <a:off x="700000" y="1215525"/>
            <a:ext cx="3465300" cy="35322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fontScale="92500" lnSpcReduction="10000"/>
          </a:bodyPr>
          <a:lstStyle/>
          <a:p>
            <a:pPr indent="0" lvl="0" marL="0" rtl="0" algn="l">
              <a:spcBef>
                <a:spcPts val="800"/>
              </a:spcBef>
              <a:spcAft>
                <a:spcPts val="0"/>
              </a:spcAft>
              <a:buNone/>
            </a:pPr>
            <a:r>
              <a:rPr lang="en"/>
              <a:t>360mmol/ kg of calcium in the body → 25 moles of calcium</a:t>
            </a:r>
            <a:endParaRPr/>
          </a:p>
          <a:p>
            <a:pPr indent="0" lvl="0" marL="0" rtl="0" algn="l">
              <a:spcBef>
                <a:spcPts val="800"/>
              </a:spcBef>
              <a:spcAft>
                <a:spcPts val="0"/>
              </a:spcAft>
              <a:buNone/>
            </a:pPr>
            <a:r>
              <a:rPr lang="en"/>
              <a:t>70 kg male has 25 moles of calcium or 1000 grams</a:t>
            </a:r>
            <a:endParaRPr/>
          </a:p>
          <a:p>
            <a:pPr indent="0" lvl="0" marL="0" rtl="0" algn="l">
              <a:spcBef>
                <a:spcPts val="800"/>
              </a:spcBef>
              <a:spcAft>
                <a:spcPts val="0"/>
              </a:spcAft>
              <a:buNone/>
            </a:pPr>
            <a:r>
              <a:rPr lang="en"/>
              <a:t>99% in bone, 500mmol is exchanged between bone and ECF over a 24 hr period</a:t>
            </a:r>
            <a:endParaRPr/>
          </a:p>
          <a:p>
            <a:pPr indent="0" lvl="0" marL="0" rtl="0" algn="l">
              <a:spcBef>
                <a:spcPts val="800"/>
              </a:spcBef>
              <a:spcAft>
                <a:spcPts val="0"/>
              </a:spcAft>
              <a:buNone/>
            </a:pPr>
            <a:r>
              <a:rPr lang="en"/>
              <a:t>30mmol of calcium is in the extracellular fluid, 7mmol is in the circulating blood</a:t>
            </a:r>
            <a:endParaRPr/>
          </a:p>
          <a:p>
            <a:pPr indent="0" lvl="0" marL="0" rtl="0" algn="l">
              <a:spcBef>
                <a:spcPts val="800"/>
              </a:spcBef>
              <a:spcAft>
                <a:spcPts val="0"/>
              </a:spcAft>
              <a:buNone/>
            </a:pPr>
            <a:r>
              <a:rPr lang="en"/>
              <a:t>Intracellular calcium is minimal, it is an important second messenger</a:t>
            </a:r>
            <a:endParaRPr/>
          </a:p>
          <a:p>
            <a:pPr indent="0" lvl="0" marL="0" rtl="0" algn="l">
              <a:spcBef>
                <a:spcPts val="800"/>
              </a:spcBef>
              <a:spcAft>
                <a:spcPts val="0"/>
              </a:spcAft>
              <a:buNone/>
            </a:pPr>
            <a:r>
              <a:rPr lang="en"/>
              <a:t>It is kept out of the cell actively by ATP powered pumps; It’s important for it to stay out because it is a second messenger</a:t>
            </a:r>
            <a:endParaRPr/>
          </a:p>
          <a:p>
            <a:pPr indent="0" lvl="0" marL="0" rtl="0" algn="l">
              <a:spcBef>
                <a:spcPts val="800"/>
              </a:spcBef>
              <a:spcAft>
                <a:spcPts val="0"/>
              </a:spcAft>
              <a:buNone/>
            </a:pPr>
            <a:r>
              <a:t/>
            </a:r>
            <a:endParaRPr/>
          </a:p>
        </p:txBody>
      </p:sp>
      <p:sp>
        <p:nvSpPr>
          <p:cNvPr id="491" name="Google Shape;491;p74"/>
          <p:cNvSpPr txBox="1"/>
          <p:nvPr/>
        </p:nvSpPr>
        <p:spPr>
          <a:xfrm>
            <a:off x="6978900" y="1615575"/>
            <a:ext cx="218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pic>
        <p:nvPicPr>
          <p:cNvPr id="492" name="Google Shape;492;p74"/>
          <p:cNvPicPr preferRelativeResize="0"/>
          <p:nvPr/>
        </p:nvPicPr>
        <p:blipFill>
          <a:blip r:embed="rId3">
            <a:alphaModFix/>
          </a:blip>
          <a:stretch>
            <a:fillRect/>
          </a:stretch>
        </p:blipFill>
        <p:spPr>
          <a:xfrm>
            <a:off x="4695650" y="483575"/>
            <a:ext cx="4295948" cy="456100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5"/>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Calcium metabolism</a:t>
            </a:r>
            <a:endParaRPr/>
          </a:p>
        </p:txBody>
      </p:sp>
      <p:sp>
        <p:nvSpPr>
          <p:cNvPr id="498" name="Google Shape;498;p75"/>
          <p:cNvSpPr txBox="1"/>
          <p:nvPr>
            <p:ph idx="1" type="body"/>
          </p:nvPr>
        </p:nvSpPr>
        <p:spPr>
          <a:xfrm>
            <a:off x="615450" y="1263900"/>
            <a:ext cx="8013300" cy="36927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 sz="800" u="sng">
                <a:solidFill>
                  <a:schemeClr val="dk1"/>
                </a:solidFill>
                <a:latin typeface="Arial"/>
                <a:ea typeface="Arial"/>
                <a:cs typeface="Arial"/>
                <a:sym typeface="Arial"/>
              </a:rPr>
              <a:t>Vitamin D</a:t>
            </a:r>
            <a:endParaRPr b="1" sz="800" u="sng">
              <a:solidFill>
                <a:schemeClr val="dk1"/>
              </a:solidFill>
              <a:latin typeface="Arial"/>
              <a:ea typeface="Arial"/>
              <a:cs typeface="Arial"/>
              <a:sym typeface="Arial"/>
            </a:endParaRPr>
          </a:p>
          <a:p>
            <a:pPr indent="-279400" lvl="0" marL="508000" rtl="0" algn="l">
              <a:lnSpc>
                <a:spcPct val="115000"/>
              </a:lnSpc>
              <a:spcBef>
                <a:spcPts val="500"/>
              </a:spcBef>
              <a:spcAft>
                <a:spcPts val="0"/>
              </a:spcAft>
              <a:buClr>
                <a:schemeClr val="dk1"/>
              </a:buClr>
              <a:buSzPts val="800"/>
              <a:buFont typeface="Arial"/>
              <a:buChar char="●"/>
            </a:pPr>
            <a:r>
              <a:rPr lang="en" sz="800">
                <a:solidFill>
                  <a:schemeClr val="dk1"/>
                </a:solidFill>
                <a:latin typeface="Arial"/>
                <a:ea typeface="Arial"/>
                <a:cs typeface="Arial"/>
                <a:sym typeface="Arial"/>
              </a:rPr>
              <a:t>Group of related sterols</a:t>
            </a:r>
            <a:endParaRPr sz="800">
              <a:solidFill>
                <a:schemeClr val="dk1"/>
              </a:solidFill>
              <a:latin typeface="Arial"/>
              <a:ea typeface="Arial"/>
              <a:cs typeface="Arial"/>
              <a:sym typeface="Arial"/>
            </a:endParaRPr>
          </a:p>
          <a:p>
            <a:pPr indent="-279400" lvl="0" marL="508000" rtl="0" algn="l">
              <a:lnSpc>
                <a:spcPct val="115000"/>
              </a:lnSpc>
              <a:spcBef>
                <a:spcPts val="0"/>
              </a:spcBef>
              <a:spcAft>
                <a:spcPts val="0"/>
              </a:spcAft>
              <a:buClr>
                <a:schemeClr val="dk1"/>
              </a:buClr>
              <a:buSzPts val="800"/>
              <a:buFont typeface="Arial"/>
              <a:buChar char="●"/>
            </a:pPr>
            <a:r>
              <a:rPr lang="en" sz="800">
                <a:solidFill>
                  <a:schemeClr val="dk1"/>
                </a:solidFill>
                <a:latin typeface="Arial"/>
                <a:ea typeface="Arial"/>
                <a:cs typeface="Arial"/>
                <a:sym typeface="Arial"/>
              </a:rPr>
              <a:t>Cholecalciferol is formed in the skin -&gt; in liver to 25-hyrdroxcholecalciferol -&gt; in kidney proximal tubules to 1,25-dihydroxycholecalciferol -&gt; this then helps calcium Absorption in the intestine.</a:t>
            </a:r>
            <a:endParaRPr sz="800">
              <a:solidFill>
                <a:schemeClr val="dk1"/>
              </a:solidFill>
              <a:latin typeface="Arial"/>
              <a:ea typeface="Arial"/>
              <a:cs typeface="Arial"/>
              <a:sym typeface="Arial"/>
            </a:endParaRPr>
          </a:p>
          <a:p>
            <a:pPr indent="-279400" lvl="0" marL="508000" rtl="0" algn="l">
              <a:lnSpc>
                <a:spcPct val="115000"/>
              </a:lnSpc>
              <a:spcBef>
                <a:spcPts val="0"/>
              </a:spcBef>
              <a:spcAft>
                <a:spcPts val="0"/>
              </a:spcAft>
              <a:buClr>
                <a:schemeClr val="dk1"/>
              </a:buClr>
              <a:buSzPts val="800"/>
              <a:buFont typeface="Arial"/>
              <a:buChar char="●"/>
            </a:pPr>
            <a:r>
              <a:rPr lang="en" sz="800">
                <a:solidFill>
                  <a:schemeClr val="dk1"/>
                </a:solidFill>
                <a:latin typeface="Arial"/>
                <a:ea typeface="Arial"/>
                <a:cs typeface="Arial"/>
                <a:sym typeface="Arial"/>
              </a:rPr>
              <a:t>Controlled by parathyroid hormone</a:t>
            </a:r>
            <a:endParaRPr sz="8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Arial"/>
                <a:ea typeface="Arial"/>
                <a:cs typeface="Arial"/>
                <a:sym typeface="Arial"/>
              </a:rPr>
              <a:t>-&gt; increases intestinal absorption of Ca2+</a:t>
            </a:r>
            <a:br>
              <a:rPr lang="en" sz="800">
                <a:solidFill>
                  <a:schemeClr val="dk1"/>
                </a:solidFill>
                <a:latin typeface="Arial"/>
                <a:ea typeface="Arial"/>
                <a:cs typeface="Arial"/>
                <a:sym typeface="Arial"/>
              </a:rPr>
            </a:br>
            <a:r>
              <a:rPr lang="en" sz="800">
                <a:solidFill>
                  <a:schemeClr val="dk1"/>
                </a:solidFill>
                <a:latin typeface="Arial"/>
                <a:ea typeface="Arial"/>
                <a:cs typeface="Arial"/>
                <a:sym typeface="Arial"/>
              </a:rPr>
              <a:t>-&gt; increases renal Ca2+ reabsorption</a:t>
            </a:r>
            <a:br>
              <a:rPr lang="en" sz="800">
                <a:solidFill>
                  <a:schemeClr val="dk1"/>
                </a:solidFill>
                <a:latin typeface="Arial"/>
                <a:ea typeface="Arial"/>
                <a:cs typeface="Arial"/>
                <a:sym typeface="Arial"/>
              </a:rPr>
            </a:br>
            <a:r>
              <a:rPr lang="en" sz="800">
                <a:solidFill>
                  <a:schemeClr val="dk1"/>
                </a:solidFill>
                <a:latin typeface="Arial"/>
                <a:ea typeface="Arial"/>
                <a:cs typeface="Arial"/>
                <a:sym typeface="Arial"/>
              </a:rPr>
              <a:t>-&gt; mobilises bone Ca2+ and PO43</a:t>
            </a:r>
            <a:endParaRPr sz="8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 sz="800" u="sng">
                <a:solidFill>
                  <a:schemeClr val="dk1"/>
                </a:solidFill>
                <a:latin typeface="Arial"/>
                <a:ea typeface="Arial"/>
                <a:cs typeface="Arial"/>
                <a:sym typeface="Arial"/>
              </a:rPr>
              <a:t>Parathyroid hormone</a:t>
            </a:r>
            <a:endParaRPr b="1" sz="800" u="sng">
              <a:solidFill>
                <a:schemeClr val="dk1"/>
              </a:solidFill>
              <a:latin typeface="Arial"/>
              <a:ea typeface="Arial"/>
              <a:cs typeface="Arial"/>
              <a:sym typeface="Arial"/>
            </a:endParaRPr>
          </a:p>
          <a:p>
            <a:pPr indent="-279400" lvl="0" marL="508000" rtl="0" algn="l">
              <a:lnSpc>
                <a:spcPct val="115000"/>
              </a:lnSpc>
              <a:spcBef>
                <a:spcPts val="500"/>
              </a:spcBef>
              <a:spcAft>
                <a:spcPts val="0"/>
              </a:spcAft>
              <a:buClr>
                <a:schemeClr val="dk1"/>
              </a:buClr>
              <a:buSzPts val="800"/>
              <a:buFont typeface="Arial"/>
              <a:buChar char="●"/>
            </a:pPr>
            <a:r>
              <a:rPr lang="en" sz="800">
                <a:solidFill>
                  <a:schemeClr val="dk1"/>
                </a:solidFill>
                <a:latin typeface="Arial"/>
                <a:ea typeface="Arial"/>
                <a:cs typeface="Arial"/>
                <a:sym typeface="Arial"/>
              </a:rPr>
              <a:t>secretion increased by hypocalaemia &amp; hypomagnesaemia</a:t>
            </a:r>
            <a:endParaRPr sz="800">
              <a:solidFill>
                <a:schemeClr val="dk1"/>
              </a:solidFill>
              <a:latin typeface="Arial"/>
              <a:ea typeface="Arial"/>
              <a:cs typeface="Arial"/>
              <a:sym typeface="Arial"/>
            </a:endParaRPr>
          </a:p>
          <a:p>
            <a:pPr indent="-279400" lvl="0" marL="508000" rtl="0" algn="l">
              <a:lnSpc>
                <a:spcPct val="115000"/>
              </a:lnSpc>
              <a:spcBef>
                <a:spcPts val="0"/>
              </a:spcBef>
              <a:spcAft>
                <a:spcPts val="0"/>
              </a:spcAft>
              <a:buClr>
                <a:schemeClr val="dk1"/>
              </a:buClr>
              <a:buSzPts val="800"/>
              <a:buFont typeface="Arial"/>
              <a:buChar char="●"/>
            </a:pPr>
            <a:r>
              <a:rPr lang="en" sz="800">
                <a:solidFill>
                  <a:schemeClr val="dk1"/>
                </a:solidFill>
                <a:latin typeface="Arial"/>
                <a:ea typeface="Arial"/>
                <a:cs typeface="Arial"/>
                <a:sym typeface="Arial"/>
              </a:rPr>
              <a:t>secretion decreased by hypercalcaemia &amp; hypermagnesaemia</a:t>
            </a:r>
            <a:endParaRPr sz="8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Arial"/>
                <a:ea typeface="Arial"/>
                <a:cs typeface="Arial"/>
                <a:sym typeface="Arial"/>
              </a:rPr>
              <a:t>-&gt; mobilses Ca2+ from bone</a:t>
            </a:r>
            <a:br>
              <a:rPr lang="en" sz="800">
                <a:solidFill>
                  <a:schemeClr val="dk1"/>
                </a:solidFill>
                <a:latin typeface="Arial"/>
                <a:ea typeface="Arial"/>
                <a:cs typeface="Arial"/>
                <a:sym typeface="Arial"/>
              </a:rPr>
            </a:br>
            <a:r>
              <a:rPr lang="en" sz="800">
                <a:solidFill>
                  <a:schemeClr val="dk1"/>
                </a:solidFill>
                <a:latin typeface="Arial"/>
                <a:ea typeface="Arial"/>
                <a:cs typeface="Arial"/>
                <a:sym typeface="Arial"/>
              </a:rPr>
              <a:t>-&gt; increases renal Ca2+ reabsorption</a:t>
            </a:r>
            <a:br>
              <a:rPr lang="en" sz="800">
                <a:solidFill>
                  <a:schemeClr val="dk1"/>
                </a:solidFill>
                <a:latin typeface="Arial"/>
                <a:ea typeface="Arial"/>
                <a:cs typeface="Arial"/>
                <a:sym typeface="Arial"/>
              </a:rPr>
            </a:br>
            <a:r>
              <a:rPr lang="en" sz="800">
                <a:solidFill>
                  <a:schemeClr val="dk1"/>
                </a:solidFill>
                <a:latin typeface="Arial"/>
                <a:ea typeface="Arial"/>
                <a:cs typeface="Arial"/>
                <a:sym typeface="Arial"/>
              </a:rPr>
              <a:t>-&gt; increases renal PO43 excretion</a:t>
            </a:r>
            <a:br>
              <a:rPr lang="en" sz="800">
                <a:solidFill>
                  <a:schemeClr val="dk1"/>
                </a:solidFill>
                <a:latin typeface="Arial"/>
                <a:ea typeface="Arial"/>
                <a:cs typeface="Arial"/>
                <a:sym typeface="Arial"/>
              </a:rPr>
            </a:br>
            <a:r>
              <a:rPr lang="en" sz="800">
                <a:solidFill>
                  <a:schemeClr val="dk1"/>
                </a:solidFill>
                <a:latin typeface="Arial"/>
                <a:ea typeface="Arial"/>
                <a:cs typeface="Arial"/>
                <a:sym typeface="Arial"/>
              </a:rPr>
              <a:t>-&gt; increases formation of 1, 25-dihyroxycholecalciferol.</a:t>
            </a:r>
            <a:endParaRPr sz="8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 sz="800" u="sng">
                <a:solidFill>
                  <a:schemeClr val="dk1"/>
                </a:solidFill>
                <a:latin typeface="Arial"/>
                <a:ea typeface="Arial"/>
                <a:cs typeface="Arial"/>
                <a:sym typeface="Arial"/>
              </a:rPr>
              <a:t>Calcitonin</a:t>
            </a:r>
            <a:endParaRPr b="1" sz="800" u="sng">
              <a:solidFill>
                <a:schemeClr val="dk1"/>
              </a:solidFill>
              <a:latin typeface="Arial"/>
              <a:ea typeface="Arial"/>
              <a:cs typeface="Arial"/>
              <a:sym typeface="Arial"/>
            </a:endParaRPr>
          </a:p>
          <a:p>
            <a:pPr indent="-279400" lvl="0" marL="508000" rtl="0" algn="l">
              <a:lnSpc>
                <a:spcPct val="115000"/>
              </a:lnSpc>
              <a:spcBef>
                <a:spcPts val="500"/>
              </a:spcBef>
              <a:spcAft>
                <a:spcPts val="0"/>
              </a:spcAft>
              <a:buClr>
                <a:schemeClr val="dk1"/>
              </a:buClr>
              <a:buSzPts val="800"/>
              <a:buFont typeface="Arial"/>
              <a:buChar char="●"/>
            </a:pPr>
            <a:r>
              <a:rPr lang="en" sz="800">
                <a:solidFill>
                  <a:schemeClr val="dk1"/>
                </a:solidFill>
                <a:latin typeface="Arial"/>
                <a:ea typeface="Arial"/>
                <a:cs typeface="Arial"/>
                <a:sym typeface="Arial"/>
              </a:rPr>
              <a:t>antagonist of parathyroid hormone</a:t>
            </a:r>
            <a:endParaRPr sz="800">
              <a:solidFill>
                <a:schemeClr val="dk1"/>
              </a:solidFill>
              <a:latin typeface="Arial"/>
              <a:ea typeface="Arial"/>
              <a:cs typeface="Arial"/>
              <a:sym typeface="Arial"/>
            </a:endParaRPr>
          </a:p>
          <a:p>
            <a:pPr indent="-279400" lvl="0" marL="508000" rtl="0" algn="l">
              <a:lnSpc>
                <a:spcPct val="115000"/>
              </a:lnSpc>
              <a:spcBef>
                <a:spcPts val="0"/>
              </a:spcBef>
              <a:spcAft>
                <a:spcPts val="0"/>
              </a:spcAft>
              <a:buClr>
                <a:schemeClr val="dk1"/>
              </a:buClr>
              <a:buSzPts val="800"/>
              <a:buFont typeface="Arial"/>
              <a:buChar char="●"/>
            </a:pPr>
            <a:r>
              <a:rPr lang="en" sz="800">
                <a:solidFill>
                  <a:schemeClr val="dk1"/>
                </a:solidFill>
                <a:latin typeface="Arial"/>
                <a:ea typeface="Arial"/>
                <a:cs typeface="Arial"/>
                <a:sym typeface="Arial"/>
              </a:rPr>
              <a:t>secreted by the parafollicular cells of the thyroid gland in response to:</a:t>
            </a:r>
            <a:br>
              <a:rPr lang="en" sz="800">
                <a:solidFill>
                  <a:schemeClr val="dk1"/>
                </a:solidFill>
                <a:latin typeface="Arial"/>
                <a:ea typeface="Arial"/>
                <a:cs typeface="Arial"/>
                <a:sym typeface="Arial"/>
              </a:rPr>
            </a:br>
            <a:r>
              <a:rPr lang="en" sz="800">
                <a:solidFill>
                  <a:schemeClr val="dk1"/>
                </a:solidFill>
                <a:latin typeface="Arial"/>
                <a:ea typeface="Arial"/>
                <a:cs typeface="Arial"/>
                <a:sym typeface="Arial"/>
              </a:rPr>
              <a:t>– hypercalcaemia</a:t>
            </a:r>
            <a:br>
              <a:rPr lang="en" sz="800">
                <a:solidFill>
                  <a:schemeClr val="dk1"/>
                </a:solidFill>
                <a:latin typeface="Arial"/>
                <a:ea typeface="Arial"/>
                <a:cs typeface="Arial"/>
                <a:sym typeface="Arial"/>
              </a:rPr>
            </a:br>
            <a:r>
              <a:rPr lang="en" sz="800">
                <a:solidFill>
                  <a:schemeClr val="dk1"/>
                </a:solidFill>
                <a:latin typeface="Arial"/>
                <a:ea typeface="Arial"/>
                <a:cs typeface="Arial"/>
                <a:sym typeface="Arial"/>
              </a:rPr>
              <a:t>– catecholamines</a:t>
            </a:r>
            <a:br>
              <a:rPr lang="en" sz="800">
                <a:solidFill>
                  <a:schemeClr val="dk1"/>
                </a:solidFill>
                <a:latin typeface="Arial"/>
                <a:ea typeface="Arial"/>
                <a:cs typeface="Arial"/>
                <a:sym typeface="Arial"/>
              </a:rPr>
            </a:br>
            <a:r>
              <a:rPr lang="en" sz="800">
                <a:solidFill>
                  <a:schemeClr val="dk1"/>
                </a:solidFill>
                <a:latin typeface="Arial"/>
                <a:ea typeface="Arial"/>
                <a:cs typeface="Arial"/>
                <a:sym typeface="Arial"/>
              </a:rPr>
              <a:t>– gastrin</a:t>
            </a:r>
            <a:endParaRPr sz="8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Arial"/>
                <a:ea typeface="Arial"/>
                <a:cs typeface="Arial"/>
                <a:sym typeface="Arial"/>
              </a:rPr>
              <a:t>-&gt; inhibits the mobilisation of bone Ca2+</a:t>
            </a:r>
            <a:br>
              <a:rPr lang="en" sz="800">
                <a:solidFill>
                  <a:schemeClr val="dk1"/>
                </a:solidFill>
                <a:latin typeface="Arial"/>
                <a:ea typeface="Arial"/>
                <a:cs typeface="Arial"/>
                <a:sym typeface="Arial"/>
              </a:rPr>
            </a:br>
            <a:r>
              <a:rPr lang="en" sz="800">
                <a:solidFill>
                  <a:schemeClr val="dk1"/>
                </a:solidFill>
                <a:latin typeface="Arial"/>
                <a:ea typeface="Arial"/>
                <a:cs typeface="Arial"/>
                <a:sym typeface="Arial"/>
              </a:rPr>
              <a:t>-&gt; increases renal Ca2+ and PO43- excretion</a:t>
            </a:r>
            <a:endParaRPr sz="800">
              <a:solidFill>
                <a:schemeClr val="dk1"/>
              </a:solidFill>
              <a:latin typeface="Arial"/>
              <a:ea typeface="Arial"/>
              <a:cs typeface="Arial"/>
              <a:sym typeface="Arial"/>
            </a:endParaRPr>
          </a:p>
          <a:p>
            <a:pPr indent="0" lvl="0" marL="0" rtl="0" algn="l">
              <a:spcBef>
                <a:spcPts val="800"/>
              </a:spcBef>
              <a:spcAft>
                <a:spcPts val="0"/>
              </a:spcAft>
              <a:buNone/>
            </a:pPr>
            <a:r>
              <a:t/>
            </a:r>
            <a:endParaRPr sz="800">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6"/>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Calcium disorders</a:t>
            </a:r>
            <a:endParaRPr/>
          </a:p>
        </p:txBody>
      </p:sp>
      <p:sp>
        <p:nvSpPr>
          <p:cNvPr id="504" name="Google Shape;504;p76"/>
          <p:cNvSpPr txBox="1"/>
          <p:nvPr>
            <p:ph idx="1" type="body"/>
          </p:nvPr>
        </p:nvSpPr>
        <p:spPr>
          <a:xfrm>
            <a:off x="835275" y="1600200"/>
            <a:ext cx="7793100" cy="31257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254000" rtl="0" algn="l">
              <a:lnSpc>
                <a:spcPct val="80000"/>
              </a:lnSpc>
              <a:spcBef>
                <a:spcPts val="0"/>
              </a:spcBef>
              <a:spcAft>
                <a:spcPts val="0"/>
              </a:spcAft>
              <a:buSzPts val="1018"/>
              <a:buNone/>
            </a:pPr>
            <a:r>
              <a:rPr lang="en" sz="1210">
                <a:solidFill>
                  <a:schemeClr val="dk1"/>
                </a:solidFill>
                <a:latin typeface="Arial"/>
                <a:ea typeface="Arial"/>
                <a:cs typeface="Arial"/>
                <a:sym typeface="Arial"/>
              </a:rPr>
              <a:t>Effective serum calcium concentration in a critically ill patient is best determined by ionised calcium concentration</a:t>
            </a:r>
            <a:endParaRPr sz="1210">
              <a:solidFill>
                <a:schemeClr val="dk1"/>
              </a:solidFill>
              <a:latin typeface="Arial"/>
              <a:ea typeface="Arial"/>
              <a:cs typeface="Arial"/>
              <a:sym typeface="Arial"/>
            </a:endParaRPr>
          </a:p>
          <a:p>
            <a:pPr indent="0" lvl="0" marL="254000" rtl="0" algn="l">
              <a:lnSpc>
                <a:spcPct val="80000"/>
              </a:lnSpc>
              <a:spcBef>
                <a:spcPts val="800"/>
              </a:spcBef>
              <a:spcAft>
                <a:spcPts val="0"/>
              </a:spcAft>
              <a:buSzPts val="1018"/>
              <a:buNone/>
            </a:pPr>
            <a:r>
              <a:rPr lang="en" sz="1210">
                <a:solidFill>
                  <a:schemeClr val="dk1"/>
                </a:solidFill>
                <a:latin typeface="Arial"/>
                <a:ea typeface="Arial"/>
                <a:cs typeface="Arial"/>
                <a:sym typeface="Arial"/>
              </a:rPr>
              <a:t>For every change in albumin by 1gram/dl, the total calcium concentration changes by 0.8 mg/dl</a:t>
            </a:r>
            <a:endParaRPr sz="1210">
              <a:solidFill>
                <a:schemeClr val="dk1"/>
              </a:solidFill>
              <a:latin typeface="Arial"/>
              <a:ea typeface="Arial"/>
              <a:cs typeface="Arial"/>
              <a:sym typeface="Arial"/>
            </a:endParaRPr>
          </a:p>
          <a:p>
            <a:pPr indent="0" lvl="0" marL="254000" rtl="0" algn="l">
              <a:lnSpc>
                <a:spcPct val="80000"/>
              </a:lnSpc>
              <a:spcBef>
                <a:spcPts val="800"/>
              </a:spcBef>
              <a:spcAft>
                <a:spcPts val="0"/>
              </a:spcAft>
              <a:buSzPts val="1018"/>
              <a:buNone/>
            </a:pPr>
            <a:r>
              <a:t/>
            </a:r>
            <a:endParaRPr sz="1210">
              <a:solidFill>
                <a:schemeClr val="dk1"/>
              </a:solidFill>
              <a:latin typeface="Arial"/>
              <a:ea typeface="Arial"/>
              <a:cs typeface="Arial"/>
              <a:sym typeface="Arial"/>
            </a:endParaRPr>
          </a:p>
          <a:p>
            <a:pPr indent="0" lvl="0" marL="254000" rtl="0" algn="l">
              <a:lnSpc>
                <a:spcPct val="95000"/>
              </a:lnSpc>
              <a:spcBef>
                <a:spcPts val="500"/>
              </a:spcBef>
              <a:spcAft>
                <a:spcPts val="0"/>
              </a:spcAft>
              <a:buSzPts val="1018"/>
              <a:buNone/>
            </a:pPr>
            <a:r>
              <a:rPr lang="en" sz="1210">
                <a:solidFill>
                  <a:schemeClr val="dk1"/>
                </a:solidFill>
                <a:latin typeface="Arial"/>
                <a:ea typeface="Arial"/>
                <a:cs typeface="Arial"/>
                <a:sym typeface="Arial"/>
              </a:rPr>
              <a:t>Highly regulated cation</a:t>
            </a:r>
            <a:endParaRPr sz="1210">
              <a:solidFill>
                <a:schemeClr val="dk1"/>
              </a:solidFill>
              <a:latin typeface="Arial"/>
              <a:ea typeface="Arial"/>
              <a:cs typeface="Arial"/>
              <a:sym typeface="Arial"/>
            </a:endParaRPr>
          </a:p>
          <a:p>
            <a:pPr indent="0" lvl="0" marL="254000" rtl="0" algn="l">
              <a:lnSpc>
                <a:spcPct val="95000"/>
              </a:lnSpc>
              <a:spcBef>
                <a:spcPts val="500"/>
              </a:spcBef>
              <a:spcAft>
                <a:spcPts val="0"/>
              </a:spcAft>
              <a:buSzPts val="1018"/>
              <a:buNone/>
            </a:pPr>
            <a:r>
              <a:t/>
            </a:r>
            <a:endParaRPr sz="1210">
              <a:solidFill>
                <a:schemeClr val="dk1"/>
              </a:solidFill>
              <a:latin typeface="Arial"/>
              <a:ea typeface="Arial"/>
              <a:cs typeface="Arial"/>
              <a:sym typeface="Arial"/>
            </a:endParaRPr>
          </a:p>
          <a:p>
            <a:pPr indent="0" lvl="0" marL="0" rtl="0" algn="l">
              <a:lnSpc>
                <a:spcPct val="95000"/>
              </a:lnSpc>
              <a:spcBef>
                <a:spcPts val="500"/>
              </a:spcBef>
              <a:spcAft>
                <a:spcPts val="0"/>
              </a:spcAft>
              <a:buSzPts val="1018"/>
              <a:buNone/>
            </a:pPr>
            <a:r>
              <a:rPr lang="en" sz="1210">
                <a:solidFill>
                  <a:schemeClr val="dk1"/>
                </a:solidFill>
                <a:latin typeface="Arial"/>
                <a:ea typeface="Arial"/>
                <a:cs typeface="Arial"/>
                <a:sym typeface="Arial"/>
              </a:rPr>
              <a:t>       An important second messenger</a:t>
            </a:r>
            <a:endParaRPr sz="1210">
              <a:solidFill>
                <a:schemeClr val="dk1"/>
              </a:solidFill>
              <a:latin typeface="Arial"/>
              <a:ea typeface="Arial"/>
              <a:cs typeface="Arial"/>
              <a:sym typeface="Arial"/>
            </a:endParaRPr>
          </a:p>
          <a:p>
            <a:pPr indent="0" lvl="0" marL="254000" rtl="0" algn="l">
              <a:lnSpc>
                <a:spcPct val="95000"/>
              </a:lnSpc>
              <a:spcBef>
                <a:spcPts val="500"/>
              </a:spcBef>
              <a:spcAft>
                <a:spcPts val="0"/>
              </a:spcAft>
              <a:buSzPts val="1018"/>
              <a:buNone/>
            </a:pPr>
            <a:r>
              <a:t/>
            </a:r>
            <a:endParaRPr sz="1210">
              <a:solidFill>
                <a:schemeClr val="dk1"/>
              </a:solidFill>
              <a:latin typeface="Arial"/>
              <a:ea typeface="Arial"/>
              <a:cs typeface="Arial"/>
              <a:sym typeface="Arial"/>
            </a:endParaRPr>
          </a:p>
          <a:p>
            <a:pPr indent="0" lvl="0" marL="254000" rtl="0" algn="l">
              <a:lnSpc>
                <a:spcPct val="95000"/>
              </a:lnSpc>
              <a:spcBef>
                <a:spcPts val="500"/>
              </a:spcBef>
              <a:spcAft>
                <a:spcPts val="0"/>
              </a:spcAft>
              <a:buSzPts val="1018"/>
              <a:buNone/>
            </a:pPr>
            <a:r>
              <a:rPr lang="en" sz="1210">
                <a:solidFill>
                  <a:schemeClr val="dk1"/>
                </a:solidFill>
                <a:latin typeface="Arial"/>
                <a:ea typeface="Arial"/>
                <a:cs typeface="Arial"/>
                <a:sym typeface="Arial"/>
              </a:rPr>
              <a:t>Involved in: cell death, duration and strength of cardiac muscle contraction, muscle contraction in blood vessels, airways and uterus, coagulation, bone metabolism, neurotransmitter and hormone release</a:t>
            </a:r>
            <a:endParaRPr sz="1210">
              <a:solidFill>
                <a:schemeClr val="dk1"/>
              </a:solidFill>
              <a:latin typeface="Arial"/>
              <a:ea typeface="Arial"/>
              <a:cs typeface="Arial"/>
              <a:sym typeface="Arial"/>
            </a:endParaRPr>
          </a:p>
          <a:p>
            <a:pPr indent="0" lvl="0" marL="254000" rtl="0" algn="l">
              <a:lnSpc>
                <a:spcPct val="95000"/>
              </a:lnSpc>
              <a:spcBef>
                <a:spcPts val="500"/>
              </a:spcBef>
              <a:spcAft>
                <a:spcPts val="0"/>
              </a:spcAft>
              <a:buSzPts val="1018"/>
              <a:buNone/>
            </a:pPr>
            <a:r>
              <a:t/>
            </a:r>
            <a:endParaRPr sz="1210">
              <a:solidFill>
                <a:schemeClr val="dk1"/>
              </a:solidFill>
              <a:latin typeface="Arial"/>
              <a:ea typeface="Arial"/>
              <a:cs typeface="Arial"/>
              <a:sym typeface="Arial"/>
            </a:endParaRPr>
          </a:p>
          <a:p>
            <a:pPr indent="0" lvl="0" marL="254000" rtl="0" algn="l">
              <a:lnSpc>
                <a:spcPct val="95000"/>
              </a:lnSpc>
              <a:spcBef>
                <a:spcPts val="500"/>
              </a:spcBef>
              <a:spcAft>
                <a:spcPts val="0"/>
              </a:spcAft>
              <a:buSzPts val="1018"/>
              <a:buNone/>
            </a:pPr>
            <a:r>
              <a:rPr lang="en" sz="1210">
                <a:solidFill>
                  <a:schemeClr val="dk1"/>
                </a:solidFill>
                <a:latin typeface="Arial"/>
                <a:ea typeface="Arial"/>
                <a:cs typeface="Arial"/>
                <a:sym typeface="Arial"/>
              </a:rPr>
              <a:t>Ionized Ca2+ concentration is inversely related to pH -&gt; an increase in pH results in a decrease in ionized Ca2+</a:t>
            </a:r>
            <a:endParaRPr sz="1210">
              <a:solidFill>
                <a:schemeClr val="dk1"/>
              </a:solidFill>
              <a:latin typeface="Arial"/>
              <a:ea typeface="Arial"/>
              <a:cs typeface="Arial"/>
              <a:sym typeface="Arial"/>
            </a:endParaRPr>
          </a:p>
          <a:p>
            <a:pPr indent="0" lvl="0" marL="254000" rtl="0" algn="l">
              <a:lnSpc>
                <a:spcPct val="80000"/>
              </a:lnSpc>
              <a:spcBef>
                <a:spcPts val="800"/>
              </a:spcBef>
              <a:spcAft>
                <a:spcPts val="0"/>
              </a:spcAft>
              <a:buSzPts val="1018"/>
              <a:buNone/>
            </a:pPr>
            <a:r>
              <a:t/>
            </a:r>
            <a:endParaRPr sz="1210">
              <a:solidFill>
                <a:schemeClr val="dk1"/>
              </a:solidFill>
              <a:latin typeface="Arial"/>
              <a:ea typeface="Arial"/>
              <a:cs typeface="Arial"/>
              <a:sym typeface="Arial"/>
            </a:endParaRPr>
          </a:p>
          <a:p>
            <a:pPr indent="-165100" lvl="0" marL="254000" rtl="0" algn="l">
              <a:lnSpc>
                <a:spcPct val="80000"/>
              </a:lnSpc>
              <a:spcBef>
                <a:spcPts val="800"/>
              </a:spcBef>
              <a:spcAft>
                <a:spcPts val="0"/>
              </a:spcAft>
              <a:buSzPts val="1295"/>
              <a:buNone/>
            </a:pPr>
            <a:r>
              <a:t/>
            </a:r>
            <a:endParaRPr sz="1210">
              <a:solidFill>
                <a:schemeClr val="dk1"/>
              </a:solidFill>
              <a:latin typeface="Arial"/>
              <a:ea typeface="Arial"/>
              <a:cs typeface="Arial"/>
              <a:sym typeface="Arial"/>
            </a:endParaRPr>
          </a:p>
        </p:txBody>
      </p:sp>
      <p:sp>
        <p:nvSpPr>
          <p:cNvPr id="505" name="Google Shape;505;p76"/>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7"/>
          <p:cNvSpPr txBox="1"/>
          <p:nvPr>
            <p:ph type="title"/>
          </p:nvPr>
        </p:nvSpPr>
        <p:spPr>
          <a:xfrm>
            <a:off x="1735894" y="7"/>
            <a:ext cx="6683700" cy="9606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sz="1800">
                <a:latin typeface="Arial"/>
                <a:ea typeface="Arial"/>
                <a:cs typeface="Arial"/>
                <a:sym typeface="Arial"/>
              </a:rPr>
              <a:t>Causes of hypercalcemia</a:t>
            </a:r>
            <a:endParaRPr sz="1800">
              <a:latin typeface="Arial"/>
              <a:ea typeface="Arial"/>
              <a:cs typeface="Arial"/>
              <a:sym typeface="Arial"/>
            </a:endParaRPr>
          </a:p>
        </p:txBody>
      </p:sp>
      <p:sp>
        <p:nvSpPr>
          <p:cNvPr id="511" name="Google Shape;511;p77"/>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12" name="Google Shape;512;p77"/>
          <p:cNvGraphicFramePr/>
          <p:nvPr/>
        </p:nvGraphicFramePr>
        <p:xfrm>
          <a:off x="1291400" y="502900"/>
          <a:ext cx="3000000" cy="3000000"/>
        </p:xfrm>
        <a:graphic>
          <a:graphicData uri="http://schemas.openxmlformats.org/drawingml/2006/table">
            <a:tbl>
              <a:tblPr>
                <a:noFill/>
                <a:tableStyleId>{E7A40644-0E3E-4874-AAA0-30230A77D6B8}</a:tableStyleId>
              </a:tblPr>
              <a:tblGrid>
                <a:gridCol w="3619500"/>
                <a:gridCol w="3619500"/>
              </a:tblGrid>
              <a:tr h="4640600">
                <a:tc>
                  <a:txBody>
                    <a:bodyPr/>
                    <a:lstStyle/>
                    <a:p>
                      <a:pPr indent="0" lvl="0" marL="0" rtl="0" algn="l">
                        <a:spcBef>
                          <a:spcPts val="0"/>
                        </a:spcBef>
                        <a:spcAft>
                          <a:spcPts val="0"/>
                        </a:spcAft>
                        <a:buNone/>
                      </a:pPr>
                      <a:r>
                        <a:rPr b="1" lang="en" sz="800"/>
                        <a:t>PTH mediated hypercalcemia</a:t>
                      </a:r>
                      <a:endParaRPr b="1" sz="800"/>
                    </a:p>
                    <a:p>
                      <a:pPr indent="0" lvl="0" marL="0" rtl="0" algn="l">
                        <a:spcBef>
                          <a:spcPts val="0"/>
                        </a:spcBef>
                        <a:spcAft>
                          <a:spcPts val="0"/>
                        </a:spcAft>
                        <a:buNone/>
                      </a:pPr>
                      <a:r>
                        <a:rPr lang="en" sz="800">
                          <a:solidFill>
                            <a:srgbClr val="2A2A2A"/>
                          </a:solidFill>
                        </a:rPr>
                        <a:t>increased calcium absorption from the intestine.</a:t>
                      </a:r>
                      <a:endParaRPr sz="800">
                        <a:solidFill>
                          <a:srgbClr val="2A2A2A"/>
                        </a:solidFill>
                      </a:endParaRPr>
                    </a:p>
                    <a:p>
                      <a:pPr indent="0" lvl="0" marL="0" rtl="0" algn="l">
                        <a:spcBef>
                          <a:spcPts val="0"/>
                        </a:spcBef>
                        <a:spcAft>
                          <a:spcPts val="0"/>
                        </a:spcAft>
                        <a:buNone/>
                      </a:pPr>
                      <a:r>
                        <a:t/>
                      </a:r>
                      <a:endParaRPr sz="800">
                        <a:solidFill>
                          <a:srgbClr val="2A2A2A"/>
                        </a:solidFill>
                      </a:endParaRPr>
                    </a:p>
                    <a:p>
                      <a:pPr indent="0" lvl="0" marL="0" rtl="0" algn="l">
                        <a:spcBef>
                          <a:spcPts val="0"/>
                        </a:spcBef>
                        <a:spcAft>
                          <a:spcPts val="0"/>
                        </a:spcAft>
                        <a:buClr>
                          <a:schemeClr val="dk1"/>
                        </a:buClr>
                        <a:buSzPts val="1100"/>
                        <a:buFont typeface="Arial"/>
                        <a:buNone/>
                      </a:pPr>
                      <a:r>
                        <a:rPr b="1" lang="en" sz="800">
                          <a:solidFill>
                            <a:schemeClr val="dk1"/>
                          </a:solidFill>
                        </a:rPr>
                        <a:t>Non PTH mediated hypercalcemia</a:t>
                      </a:r>
                      <a:endParaRPr b="1" sz="800">
                        <a:solidFill>
                          <a:schemeClr val="dk1"/>
                        </a:solidFill>
                      </a:endParaRPr>
                    </a:p>
                    <a:p>
                      <a:pPr indent="0" lvl="0" marL="0" rtl="0" algn="l">
                        <a:spcBef>
                          <a:spcPts val="0"/>
                        </a:spcBef>
                        <a:spcAft>
                          <a:spcPts val="0"/>
                        </a:spcAft>
                        <a:buNone/>
                      </a:pPr>
                      <a:r>
                        <a:rPr b="1" lang="en" sz="800">
                          <a:solidFill>
                            <a:srgbClr val="2A2A2A"/>
                          </a:solidFill>
                        </a:rPr>
                        <a:t>Hypercalcemia associated with malignancy: </a:t>
                      </a:r>
                      <a:endParaRPr b="1" sz="800">
                        <a:solidFill>
                          <a:srgbClr val="2A2A2A"/>
                        </a:solidFill>
                      </a:endParaRPr>
                    </a:p>
                    <a:p>
                      <a:pPr indent="-279400" lvl="0" marL="457200" rtl="0" algn="l">
                        <a:lnSpc>
                          <a:spcPct val="115000"/>
                        </a:lnSpc>
                        <a:spcBef>
                          <a:spcPts val="0"/>
                        </a:spcBef>
                        <a:spcAft>
                          <a:spcPts val="0"/>
                        </a:spcAft>
                        <a:buClr>
                          <a:srgbClr val="2A2A2A"/>
                        </a:buClr>
                        <a:buSzPts val="800"/>
                        <a:buAutoNum type="arabicPeriod"/>
                      </a:pPr>
                      <a:r>
                        <a:rPr lang="en" sz="800">
                          <a:solidFill>
                            <a:srgbClr val="2A2A2A"/>
                          </a:solidFill>
                        </a:rPr>
                        <a:t>Generally worsens until therapy is provided</a:t>
                      </a:r>
                      <a:endParaRPr sz="800">
                        <a:solidFill>
                          <a:srgbClr val="2A2A2A"/>
                        </a:solidFill>
                      </a:endParaRPr>
                    </a:p>
                    <a:p>
                      <a:pPr indent="-279400" lvl="0" marL="457200" rtl="0" algn="l">
                        <a:lnSpc>
                          <a:spcPct val="115000"/>
                        </a:lnSpc>
                        <a:spcBef>
                          <a:spcPts val="0"/>
                        </a:spcBef>
                        <a:spcAft>
                          <a:spcPts val="0"/>
                        </a:spcAft>
                        <a:buClr>
                          <a:srgbClr val="2A2A2A"/>
                        </a:buClr>
                        <a:buSzPts val="800"/>
                        <a:buAutoNum type="arabicPeriod"/>
                      </a:pPr>
                      <a:r>
                        <a:rPr lang="en" sz="800">
                          <a:solidFill>
                            <a:srgbClr val="2A2A2A"/>
                          </a:solidFill>
                        </a:rPr>
                        <a:t>Result of increased osteoclastic activity within the bone. </a:t>
                      </a:r>
                      <a:endParaRPr sz="800">
                        <a:solidFill>
                          <a:srgbClr val="2A2A2A"/>
                        </a:solidFill>
                      </a:endParaRPr>
                    </a:p>
                    <a:p>
                      <a:pPr indent="-279400" lvl="0" marL="457200" rtl="0" algn="l">
                        <a:lnSpc>
                          <a:spcPct val="115000"/>
                        </a:lnSpc>
                        <a:spcBef>
                          <a:spcPts val="0"/>
                        </a:spcBef>
                        <a:spcAft>
                          <a:spcPts val="0"/>
                        </a:spcAft>
                        <a:buClr>
                          <a:srgbClr val="2A2A2A"/>
                        </a:buClr>
                        <a:buSzPts val="800"/>
                        <a:buAutoNum type="arabicPeriod"/>
                      </a:pPr>
                      <a:r>
                        <a:rPr lang="en" sz="800">
                          <a:solidFill>
                            <a:srgbClr val="2A2A2A"/>
                          </a:solidFill>
                        </a:rPr>
                        <a:t>Two mechanisms</a:t>
                      </a:r>
                      <a:endParaRPr sz="800">
                        <a:solidFill>
                          <a:srgbClr val="2A2A2A"/>
                        </a:solidFill>
                      </a:endParaRPr>
                    </a:p>
                    <a:p>
                      <a:pPr indent="-279400" lvl="0" marL="457200" rtl="0" algn="l">
                        <a:lnSpc>
                          <a:spcPct val="115000"/>
                        </a:lnSpc>
                        <a:spcBef>
                          <a:spcPts val="0"/>
                        </a:spcBef>
                        <a:spcAft>
                          <a:spcPts val="0"/>
                        </a:spcAft>
                        <a:buClr>
                          <a:srgbClr val="2A2A2A"/>
                        </a:buClr>
                        <a:buSzPts val="800"/>
                        <a:buAutoNum type="alphaLcPeriod"/>
                      </a:pPr>
                      <a:r>
                        <a:rPr lang="en" sz="800">
                          <a:solidFill>
                            <a:srgbClr val="2A2A2A"/>
                          </a:solidFill>
                        </a:rPr>
                        <a:t>Extensive localized bone destruction may result from osteolytic metastasis of solid tumors. Malignant cells may release local osteoclastic activating factors.</a:t>
                      </a:r>
                      <a:endParaRPr sz="800">
                        <a:solidFill>
                          <a:srgbClr val="2A2A2A"/>
                        </a:solidFill>
                      </a:endParaRPr>
                    </a:p>
                    <a:p>
                      <a:pPr indent="-279400" lvl="0" marL="457200" rtl="0" algn="l">
                        <a:lnSpc>
                          <a:spcPct val="115000"/>
                        </a:lnSpc>
                        <a:spcBef>
                          <a:spcPts val="0"/>
                        </a:spcBef>
                        <a:spcAft>
                          <a:spcPts val="0"/>
                        </a:spcAft>
                        <a:buClr>
                          <a:srgbClr val="2A2A2A"/>
                        </a:buClr>
                        <a:buSzPts val="800"/>
                        <a:buAutoNum type="alphaLcPeriod"/>
                      </a:pPr>
                      <a:r>
                        <a:rPr lang="en" sz="800">
                          <a:solidFill>
                            <a:srgbClr val="2A2A2A"/>
                          </a:solidFill>
                        </a:rPr>
                        <a:t>PTH related protein This protein is a humeral factor that acts on the skeleton to increase bone reabsorption; it acts on the kidney to decrease excretion of calcium. The gene that produces this protein is present in many malignant tissues.</a:t>
                      </a:r>
                      <a:endParaRPr sz="800">
                        <a:solidFill>
                          <a:srgbClr val="2A2A2A"/>
                        </a:solidFill>
                      </a:endParaRPr>
                    </a:p>
                    <a:p>
                      <a:pPr indent="0" lvl="0" marL="0" rtl="0" algn="l">
                        <a:spcBef>
                          <a:spcPts val="0"/>
                        </a:spcBef>
                        <a:spcAft>
                          <a:spcPts val="0"/>
                        </a:spcAft>
                        <a:buNone/>
                      </a:pPr>
                      <a:r>
                        <a:t/>
                      </a:r>
                      <a:endParaRPr sz="800">
                        <a:solidFill>
                          <a:srgbClr val="2A2A2A"/>
                        </a:solidFill>
                      </a:endParaRPr>
                    </a:p>
                    <a:p>
                      <a:pPr indent="0" lvl="0" marL="0" rtl="0" algn="l">
                        <a:spcBef>
                          <a:spcPts val="0"/>
                        </a:spcBef>
                        <a:spcAft>
                          <a:spcPts val="0"/>
                        </a:spcAft>
                        <a:buNone/>
                      </a:pPr>
                      <a:r>
                        <a:t/>
                      </a:r>
                      <a:endParaRPr b="1"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rPr b="1" lang="en" sz="800" u="sng">
                          <a:solidFill>
                            <a:srgbClr val="2A2A2A"/>
                          </a:solidFill>
                        </a:rPr>
                        <a:t>Granulomatous disorders:</a:t>
                      </a:r>
                      <a:r>
                        <a:rPr lang="en" sz="800" u="sng">
                          <a:solidFill>
                            <a:srgbClr val="2A2A2A"/>
                          </a:solidFill>
                        </a:rPr>
                        <a:t> </a:t>
                      </a:r>
                      <a:r>
                        <a:rPr lang="en" sz="800">
                          <a:solidFill>
                            <a:srgbClr val="2A2A2A"/>
                          </a:solidFill>
                        </a:rPr>
                        <a:t>High levels of calcitriol may be found in patients with sarcoidosis and other granulomatous diseases. </a:t>
                      </a:r>
                      <a:endParaRPr sz="800">
                        <a:solidFill>
                          <a:srgbClr val="2A2A2A"/>
                        </a:solidFill>
                      </a:endParaRPr>
                    </a:p>
                    <a:p>
                      <a:pPr indent="0" lvl="0" marL="457200" rtl="0" algn="l">
                        <a:lnSpc>
                          <a:spcPct val="115000"/>
                        </a:lnSpc>
                        <a:spcBef>
                          <a:spcPts val="0"/>
                        </a:spcBef>
                        <a:spcAft>
                          <a:spcPts val="0"/>
                        </a:spcAft>
                        <a:buNone/>
                      </a:pPr>
                      <a:r>
                        <a:rPr lang="en" sz="800">
                          <a:solidFill>
                            <a:srgbClr val="2A2A2A"/>
                          </a:solidFill>
                        </a:rPr>
                        <a:t>the increased level of calcitriol results from production within the macrophages, which constitute a large portion of some granulomas.</a:t>
                      </a:r>
                      <a:endParaRPr sz="800">
                        <a:solidFill>
                          <a:srgbClr val="2A2A2A"/>
                        </a:solidFill>
                      </a:endParaRPr>
                    </a:p>
                    <a:p>
                      <a:pPr indent="0" lvl="0" marL="457200" rtl="0" algn="l">
                        <a:lnSpc>
                          <a:spcPct val="115000"/>
                        </a:lnSpc>
                        <a:spcBef>
                          <a:spcPts val="0"/>
                        </a:spcBef>
                        <a:spcAft>
                          <a:spcPts val="0"/>
                        </a:spcAft>
                        <a:buNone/>
                      </a:pPr>
                      <a:r>
                        <a:rPr b="1" lang="en" sz="800" u="sng">
                          <a:solidFill>
                            <a:srgbClr val="2A2A2A"/>
                          </a:solidFill>
                        </a:rPr>
                        <a:t>Iatrogenic:</a:t>
                      </a:r>
                      <a:r>
                        <a:rPr lang="en" sz="800">
                          <a:solidFill>
                            <a:srgbClr val="2A2A2A"/>
                          </a:solidFill>
                        </a:rPr>
                        <a:t> In some cases, elevation of calcium is a known adverse effect of appropriate dosage. In other cases, large ingestions must be taken to induce the increase in calcium levels. Obtain a complete review of current medications for patients presenting with hypercalcemia. Record any vitamin use</a:t>
                      </a:r>
                      <a:endParaRPr sz="800">
                        <a:solidFill>
                          <a:srgbClr val="2A2A2A"/>
                        </a:solidFill>
                      </a:endParaRPr>
                    </a:p>
                    <a:p>
                      <a:pPr indent="-279400" lvl="0" marL="457200" rtl="0" algn="l">
                        <a:lnSpc>
                          <a:spcPct val="115000"/>
                        </a:lnSpc>
                        <a:spcBef>
                          <a:spcPts val="0"/>
                        </a:spcBef>
                        <a:spcAft>
                          <a:spcPts val="0"/>
                        </a:spcAft>
                        <a:buClr>
                          <a:srgbClr val="2A2A2A"/>
                        </a:buClr>
                        <a:buSzPts val="800"/>
                        <a:buChar char="●"/>
                      </a:pPr>
                      <a:r>
                        <a:rPr b="1" lang="en" sz="800" u="sng">
                          <a:solidFill>
                            <a:srgbClr val="2A2A2A"/>
                          </a:solidFill>
                        </a:rPr>
                        <a:t>Neoplasms (nonparathyroid) </a:t>
                      </a:r>
                      <a:r>
                        <a:rPr lang="en" sz="800">
                          <a:solidFill>
                            <a:srgbClr val="2A2A2A"/>
                          </a:solidFill>
                        </a:rPr>
                        <a:t>- Metastasis to the bone from breast, multiple myeloma, and hematologic malignancies (Breast cancer  is one of the most common malignancies responsible for hypercalcemia.)</a:t>
                      </a:r>
                      <a:endParaRPr sz="800">
                        <a:solidFill>
                          <a:srgbClr val="2A2A2A"/>
                        </a:solidFill>
                      </a:endParaRPr>
                    </a:p>
                    <a:p>
                      <a:pPr indent="-279400" lvl="0" marL="457200" rtl="0" algn="l">
                        <a:lnSpc>
                          <a:spcPct val="115000"/>
                        </a:lnSpc>
                        <a:spcBef>
                          <a:spcPts val="0"/>
                        </a:spcBef>
                        <a:spcAft>
                          <a:spcPts val="0"/>
                        </a:spcAft>
                        <a:buClr>
                          <a:srgbClr val="2A2A2A"/>
                        </a:buClr>
                        <a:buSzPts val="800"/>
                        <a:buChar char="●"/>
                      </a:pPr>
                      <a:r>
                        <a:rPr b="1" lang="en" sz="800" u="sng">
                          <a:solidFill>
                            <a:srgbClr val="2A2A2A"/>
                          </a:solidFill>
                        </a:rPr>
                        <a:t>Nonmetastatic (humoral-induced)</a:t>
                      </a:r>
                      <a:r>
                        <a:rPr lang="en" sz="800">
                          <a:solidFill>
                            <a:srgbClr val="2A2A2A"/>
                          </a:solidFill>
                        </a:rPr>
                        <a:t> - Ovary, kidney, lung, head and neck, esophagus, cervix, lymphoproliferative disease, multiple endocrine neoplasia,   pheochromocytoma, and hepatoma</a:t>
                      </a:r>
                      <a:endParaRPr sz="800">
                        <a:solidFill>
                          <a:srgbClr val="2A2A2A"/>
                        </a:solidFill>
                      </a:endParaRPr>
                    </a:p>
                    <a:p>
                      <a:pPr indent="-279400" lvl="0" marL="457200" rtl="0" algn="l">
                        <a:lnSpc>
                          <a:spcPct val="115000"/>
                        </a:lnSpc>
                        <a:spcBef>
                          <a:spcPts val="0"/>
                        </a:spcBef>
                        <a:spcAft>
                          <a:spcPts val="0"/>
                        </a:spcAft>
                        <a:buClr>
                          <a:srgbClr val="2A2A2A"/>
                        </a:buClr>
                        <a:buSzPts val="800"/>
                        <a:buChar char="●"/>
                      </a:pPr>
                      <a:r>
                        <a:rPr b="1" lang="en" sz="800" u="sng">
                          <a:solidFill>
                            <a:srgbClr val="2A2A2A"/>
                          </a:solidFill>
                        </a:rPr>
                        <a:t>Pharmacologic agents </a:t>
                      </a:r>
                      <a:r>
                        <a:rPr lang="en" sz="800">
                          <a:solidFill>
                            <a:srgbClr val="2A2A2A"/>
                          </a:solidFill>
                        </a:rPr>
                        <a:t>- Thiazide, calcium carbonate (antacid), hypervitaminosis D, hypervitaminosis A, lithium, milk-alkali syndrome, and theophylline toxicity</a:t>
                      </a:r>
                      <a:endParaRPr sz="800">
                        <a:solidFill>
                          <a:srgbClr val="2A2A2A"/>
                        </a:solidFill>
                      </a:endParaRPr>
                    </a:p>
                    <a:p>
                      <a:pPr indent="-279400" lvl="0" marL="457200" rtl="0" algn="l">
                        <a:lnSpc>
                          <a:spcPct val="115000"/>
                        </a:lnSpc>
                        <a:spcBef>
                          <a:spcPts val="0"/>
                        </a:spcBef>
                        <a:spcAft>
                          <a:spcPts val="0"/>
                        </a:spcAft>
                        <a:buClr>
                          <a:srgbClr val="2A2A2A"/>
                        </a:buClr>
                        <a:buSzPts val="800"/>
                        <a:buChar char="●"/>
                      </a:pPr>
                      <a:r>
                        <a:rPr b="1" lang="en" sz="800" u="sng">
                          <a:solidFill>
                            <a:srgbClr val="2A2A2A"/>
                          </a:solidFill>
                        </a:rPr>
                        <a:t>Endocrinopathies (nonparathyroid) -</a:t>
                      </a:r>
                      <a:r>
                        <a:rPr b="1" lang="en" sz="800" u="sng">
                          <a:solidFill>
                            <a:srgbClr val="5757A6"/>
                          </a:solidFill>
                          <a:hlinkClick r:id="rId3">
                            <a:extLst>
                              <a:ext uri="{A12FA001-AC4F-418D-AE19-62706E023703}">
                                <ahyp:hlinkClr val="tx"/>
                              </a:ext>
                            </a:extLst>
                          </a:hlinkClick>
                        </a:rPr>
                        <a:t> </a:t>
                      </a:r>
                      <a:r>
                        <a:rPr lang="en" sz="800"/>
                        <a:t>Hyperthyroidism,  adrenal insufficiency, and pheochromocytom</a:t>
                      </a:r>
                      <a:endParaRPr sz="800">
                        <a:solidFill>
                          <a:srgbClr val="5757A6"/>
                        </a:solidFill>
                      </a:endParaRPr>
                    </a:p>
                    <a:p>
                      <a:pPr indent="-279400" lvl="0" marL="457200" rtl="0" algn="l">
                        <a:lnSpc>
                          <a:spcPct val="115000"/>
                        </a:lnSpc>
                        <a:spcBef>
                          <a:spcPts val="0"/>
                        </a:spcBef>
                        <a:spcAft>
                          <a:spcPts val="0"/>
                        </a:spcAft>
                        <a:buClr>
                          <a:srgbClr val="2A2A2A"/>
                        </a:buClr>
                        <a:buSzPts val="800"/>
                        <a:buChar char="●"/>
                      </a:pPr>
                      <a:r>
                        <a:rPr b="1" lang="en" sz="800">
                          <a:solidFill>
                            <a:srgbClr val="2A2A2A"/>
                          </a:solidFill>
                        </a:rPr>
                        <a:t>Familial hypocalciuric hypercalcemia</a:t>
                      </a:r>
                      <a:endParaRPr b="1" sz="800">
                        <a:solidFill>
                          <a:srgbClr val="2A2A2A"/>
                        </a:solidFill>
                      </a:endParaRPr>
                    </a:p>
                    <a:p>
                      <a:pPr indent="-279400" lvl="0" marL="457200" rtl="0" algn="l">
                        <a:lnSpc>
                          <a:spcPct val="115000"/>
                        </a:lnSpc>
                        <a:spcBef>
                          <a:spcPts val="0"/>
                        </a:spcBef>
                        <a:spcAft>
                          <a:spcPts val="0"/>
                        </a:spcAft>
                        <a:buClr>
                          <a:srgbClr val="2A2A2A"/>
                        </a:buClr>
                        <a:buSzPts val="800"/>
                        <a:buChar char="●"/>
                      </a:pPr>
                      <a:r>
                        <a:rPr lang="en" sz="800">
                          <a:solidFill>
                            <a:srgbClr val="2A2A2A"/>
                          </a:solidFill>
                        </a:rPr>
                        <a:t>Tertiary hyperparathyroidism - Post renal transplant and </a:t>
                      </a:r>
                      <a:r>
                        <a:rPr lang="en" sz="800">
                          <a:solidFill>
                            <a:srgbClr val="2A2A2A"/>
                          </a:solidFill>
                        </a:rPr>
                        <a:t>initiation</a:t>
                      </a:r>
                      <a:r>
                        <a:rPr lang="en" sz="800">
                          <a:solidFill>
                            <a:srgbClr val="2A2A2A"/>
                          </a:solidFill>
                        </a:rPr>
                        <a:t> of chronic hemodialyis</a:t>
                      </a:r>
                      <a:endParaRPr sz="800">
                        <a:solidFill>
                          <a:srgbClr val="2A2A2A"/>
                        </a:solidFill>
                      </a:endParaRPr>
                    </a:p>
                    <a:p>
                      <a:pPr indent="0" lvl="0" marL="0" rtl="0" algn="l">
                        <a:spcBef>
                          <a:spcPts val="0"/>
                        </a:spcBef>
                        <a:spcAft>
                          <a:spcPts val="0"/>
                        </a:spcAft>
                        <a:buNone/>
                      </a:pPr>
                      <a:r>
                        <a:t/>
                      </a:r>
                      <a:endParaRPr sz="800">
                        <a:solidFill>
                          <a:schemeClr val="dk1"/>
                        </a:solidFill>
                      </a:endParaRPr>
                    </a:p>
                  </a:txBody>
                  <a:tcPr marT="91425" marB="91425" marR="91425" marL="91425">
                    <a:lnL cap="flat" cmpd="sng" w="9525">
                      <a:solidFill>
                        <a:schemeClr val="dk1"/>
                      </a:solidFill>
                      <a:prstDash val="solid"/>
                      <a:round/>
                      <a:headEnd len="sm" w="sm" type="none"/>
                      <a:tailEnd len="sm" w="sm" type="none"/>
                    </a:ln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78"/>
          <p:cNvSpPr txBox="1"/>
          <p:nvPr>
            <p:ph type="title"/>
          </p:nvPr>
        </p:nvSpPr>
        <p:spPr>
          <a:xfrm>
            <a:off x="1483094" y="116382"/>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Clinical manifestations of hypercalcemia</a:t>
            </a:r>
            <a:endParaRPr/>
          </a:p>
        </p:txBody>
      </p:sp>
      <p:graphicFrame>
        <p:nvGraphicFramePr>
          <p:cNvPr id="518" name="Google Shape;518;p78"/>
          <p:cNvGraphicFramePr/>
          <p:nvPr/>
        </p:nvGraphicFramePr>
        <p:xfrm>
          <a:off x="820625" y="877375"/>
          <a:ext cx="3000000" cy="3000000"/>
        </p:xfrm>
        <a:graphic>
          <a:graphicData uri="http://schemas.openxmlformats.org/drawingml/2006/table">
            <a:tbl>
              <a:tblPr>
                <a:noFill/>
                <a:tableStyleId>{E7A40644-0E3E-4874-AAA0-30230A77D6B8}</a:tableStyleId>
              </a:tblPr>
              <a:tblGrid>
                <a:gridCol w="3619500"/>
                <a:gridCol w="3619500"/>
              </a:tblGrid>
              <a:tr h="4101850">
                <a:tc>
                  <a:txBody>
                    <a:bodyPr/>
                    <a:lstStyle/>
                    <a:p>
                      <a:pPr indent="0" lvl="0" marL="25400" marR="25400" rtl="0" algn="l">
                        <a:lnSpc>
                          <a:spcPct val="115000"/>
                        </a:lnSpc>
                        <a:spcBef>
                          <a:spcPts val="0"/>
                        </a:spcBef>
                        <a:spcAft>
                          <a:spcPts val="0"/>
                        </a:spcAft>
                        <a:buClr>
                          <a:schemeClr val="dk1"/>
                        </a:buClr>
                        <a:buSzPts val="1100"/>
                        <a:buFont typeface="Arial"/>
                        <a:buNone/>
                      </a:pPr>
                      <a:r>
                        <a:rPr lang="en" sz="800">
                          <a:solidFill>
                            <a:schemeClr val="dk1"/>
                          </a:solidFill>
                        </a:rPr>
                        <a:t>Cardiovascular</a:t>
                      </a:r>
                      <a:endParaRPr sz="800">
                        <a:solidFill>
                          <a:schemeClr val="dk1"/>
                        </a:solidFill>
                      </a:endParaRPr>
                    </a:p>
                    <a:p>
                      <a:pPr indent="-279400" lvl="0" marL="571500" rtl="0" algn="l">
                        <a:lnSpc>
                          <a:spcPct val="115000"/>
                        </a:lnSpc>
                        <a:spcBef>
                          <a:spcPts val="400"/>
                        </a:spcBef>
                        <a:spcAft>
                          <a:spcPts val="0"/>
                        </a:spcAft>
                        <a:buClr>
                          <a:schemeClr val="dk1"/>
                        </a:buClr>
                        <a:buSzPts val="800"/>
                        <a:buFont typeface="Arial"/>
                        <a:buChar char="●"/>
                      </a:pPr>
                      <a:r>
                        <a:rPr lang="en" sz="800">
                          <a:solidFill>
                            <a:schemeClr val="dk1"/>
                          </a:solidFill>
                        </a:rPr>
                        <a:t>Shortened QT interval on ECG</a:t>
                      </a:r>
                      <a:endParaRPr sz="800">
                        <a:solidFill>
                          <a:schemeClr val="dk1"/>
                        </a:solidFill>
                      </a:endParaRPr>
                    </a:p>
                    <a:p>
                      <a:pPr indent="-279400" lvl="0" marL="571500" rtl="0" algn="l">
                        <a:lnSpc>
                          <a:spcPct val="115000"/>
                        </a:lnSpc>
                        <a:spcBef>
                          <a:spcPts val="0"/>
                        </a:spcBef>
                        <a:spcAft>
                          <a:spcPts val="0"/>
                        </a:spcAft>
                        <a:buClr>
                          <a:schemeClr val="dk1"/>
                        </a:buClr>
                        <a:buSzPts val="800"/>
                        <a:buFont typeface="Arial"/>
                        <a:buChar char="●"/>
                      </a:pPr>
                      <a:r>
                        <a:rPr lang="en" sz="800">
                          <a:solidFill>
                            <a:schemeClr val="dk1"/>
                          </a:solidFill>
                        </a:rPr>
                        <a:t>Arrhthymias (rare unless on digitalis)</a:t>
                      </a:r>
                      <a:endParaRPr sz="800">
                        <a:solidFill>
                          <a:schemeClr val="dk1"/>
                        </a:solidFill>
                      </a:endParaRPr>
                    </a:p>
                    <a:p>
                      <a:pPr indent="-279400" lvl="0" marL="571500" rtl="0" algn="l">
                        <a:lnSpc>
                          <a:spcPct val="115000"/>
                        </a:lnSpc>
                        <a:spcBef>
                          <a:spcPts val="0"/>
                        </a:spcBef>
                        <a:spcAft>
                          <a:spcPts val="0"/>
                        </a:spcAft>
                        <a:buClr>
                          <a:schemeClr val="dk1"/>
                        </a:buClr>
                        <a:buSzPts val="800"/>
                        <a:buFont typeface="Arial"/>
                        <a:buChar char="●"/>
                      </a:pPr>
                      <a:r>
                        <a:rPr lang="en" sz="800">
                          <a:solidFill>
                            <a:schemeClr val="dk1"/>
                          </a:solidFill>
                        </a:rPr>
                        <a:t>Bradycardia</a:t>
                      </a:r>
                      <a:endParaRPr sz="800">
                        <a:solidFill>
                          <a:schemeClr val="dk1"/>
                        </a:solidFill>
                      </a:endParaRPr>
                    </a:p>
                    <a:p>
                      <a:pPr indent="-279400" lvl="0" marL="571500" rtl="0" algn="l">
                        <a:lnSpc>
                          <a:spcPct val="115000"/>
                        </a:lnSpc>
                        <a:spcBef>
                          <a:spcPts val="0"/>
                        </a:spcBef>
                        <a:spcAft>
                          <a:spcPts val="0"/>
                        </a:spcAft>
                        <a:buClr>
                          <a:schemeClr val="dk1"/>
                        </a:buClr>
                        <a:buSzPts val="800"/>
                        <a:buFont typeface="Arial"/>
                        <a:buChar char="●"/>
                      </a:pPr>
                      <a:r>
                        <a:rPr lang="en" sz="800">
                          <a:solidFill>
                            <a:schemeClr val="dk1"/>
                          </a:solidFill>
                        </a:rPr>
                        <a:t>Hypertension</a:t>
                      </a:r>
                      <a:endParaRPr sz="800">
                        <a:solidFill>
                          <a:schemeClr val="dk1"/>
                        </a:solidFill>
                      </a:endParaRPr>
                    </a:p>
                    <a:p>
                      <a:pPr indent="-279400" lvl="0" marL="571500" rtl="0" algn="l">
                        <a:lnSpc>
                          <a:spcPct val="115000"/>
                        </a:lnSpc>
                        <a:spcBef>
                          <a:spcPts val="0"/>
                        </a:spcBef>
                        <a:spcAft>
                          <a:spcPts val="0"/>
                        </a:spcAft>
                        <a:buClr>
                          <a:schemeClr val="dk1"/>
                        </a:buClr>
                        <a:buSzPts val="800"/>
                        <a:buFont typeface="Arial"/>
                        <a:buChar char="●"/>
                      </a:pPr>
                      <a:r>
                        <a:rPr lang="en" sz="800">
                          <a:solidFill>
                            <a:schemeClr val="dk1"/>
                          </a:solidFill>
                        </a:rPr>
                        <a:t>Bundle branch/AV blocks</a:t>
                      </a:r>
                      <a:endParaRPr sz="800">
                        <a:solidFill>
                          <a:schemeClr val="dk1"/>
                        </a:solidFill>
                      </a:endParaRPr>
                    </a:p>
                    <a:p>
                      <a:pPr indent="0" lvl="0" marL="25400" marR="25400" rtl="0" algn="l">
                        <a:lnSpc>
                          <a:spcPct val="115000"/>
                        </a:lnSpc>
                        <a:spcBef>
                          <a:spcPts val="400"/>
                        </a:spcBef>
                        <a:spcAft>
                          <a:spcPts val="0"/>
                        </a:spcAft>
                        <a:buClr>
                          <a:schemeClr val="dk1"/>
                        </a:buClr>
                        <a:buSzPts val="1100"/>
                        <a:buFont typeface="Arial"/>
                        <a:buNone/>
                      </a:pPr>
                      <a:r>
                        <a:rPr lang="en" sz="800">
                          <a:solidFill>
                            <a:schemeClr val="dk1"/>
                          </a:solidFill>
                        </a:rPr>
                        <a:t>Neuromuscular</a:t>
                      </a:r>
                      <a:endParaRPr sz="800">
                        <a:solidFill>
                          <a:schemeClr val="dk1"/>
                        </a:solidFill>
                      </a:endParaRPr>
                    </a:p>
                    <a:p>
                      <a:pPr indent="-279400" lvl="0" marL="571500" rtl="0" algn="l">
                        <a:lnSpc>
                          <a:spcPct val="115000"/>
                        </a:lnSpc>
                        <a:spcBef>
                          <a:spcPts val="400"/>
                        </a:spcBef>
                        <a:spcAft>
                          <a:spcPts val="0"/>
                        </a:spcAft>
                        <a:buClr>
                          <a:schemeClr val="dk1"/>
                        </a:buClr>
                        <a:buSzPts val="800"/>
                        <a:buFont typeface="Arial"/>
                        <a:buChar char="●"/>
                      </a:pPr>
                      <a:r>
                        <a:rPr lang="en" sz="800">
                          <a:solidFill>
                            <a:schemeClr val="dk1"/>
                          </a:solidFill>
                        </a:rPr>
                        <a:t>Emotional lability</a:t>
                      </a:r>
                      <a:endParaRPr sz="800">
                        <a:solidFill>
                          <a:schemeClr val="dk1"/>
                        </a:solidFill>
                      </a:endParaRPr>
                    </a:p>
                    <a:p>
                      <a:pPr indent="-279400" lvl="0" marL="571500" rtl="0" algn="l">
                        <a:lnSpc>
                          <a:spcPct val="115000"/>
                        </a:lnSpc>
                        <a:spcBef>
                          <a:spcPts val="0"/>
                        </a:spcBef>
                        <a:spcAft>
                          <a:spcPts val="0"/>
                        </a:spcAft>
                        <a:buClr>
                          <a:schemeClr val="dk1"/>
                        </a:buClr>
                        <a:buSzPts val="800"/>
                        <a:buFont typeface="Arial"/>
                        <a:buChar char="●"/>
                      </a:pPr>
                      <a:r>
                        <a:rPr lang="en" sz="800">
                          <a:solidFill>
                            <a:schemeClr val="dk1"/>
                          </a:solidFill>
                        </a:rPr>
                        <a:t>Confusion</a:t>
                      </a:r>
                      <a:endParaRPr sz="800">
                        <a:solidFill>
                          <a:schemeClr val="dk1"/>
                        </a:solidFill>
                      </a:endParaRPr>
                    </a:p>
                    <a:p>
                      <a:pPr indent="-279400" lvl="0" marL="571500" rtl="0" algn="l">
                        <a:lnSpc>
                          <a:spcPct val="115000"/>
                        </a:lnSpc>
                        <a:spcBef>
                          <a:spcPts val="0"/>
                        </a:spcBef>
                        <a:spcAft>
                          <a:spcPts val="0"/>
                        </a:spcAft>
                        <a:buClr>
                          <a:schemeClr val="dk1"/>
                        </a:buClr>
                        <a:buSzPts val="800"/>
                        <a:buFont typeface="Arial"/>
                        <a:buChar char="●"/>
                      </a:pPr>
                      <a:r>
                        <a:rPr lang="en" sz="800">
                          <a:solidFill>
                            <a:schemeClr val="dk1"/>
                          </a:solidFill>
                        </a:rPr>
                        <a:t>Delirium</a:t>
                      </a:r>
                      <a:endParaRPr sz="800">
                        <a:solidFill>
                          <a:schemeClr val="dk1"/>
                        </a:solidFill>
                      </a:endParaRPr>
                    </a:p>
                    <a:p>
                      <a:pPr indent="-279400" lvl="0" marL="571500" rtl="0" algn="l">
                        <a:lnSpc>
                          <a:spcPct val="115000"/>
                        </a:lnSpc>
                        <a:spcBef>
                          <a:spcPts val="0"/>
                        </a:spcBef>
                        <a:spcAft>
                          <a:spcPts val="0"/>
                        </a:spcAft>
                        <a:buClr>
                          <a:schemeClr val="dk1"/>
                        </a:buClr>
                        <a:buSzPts val="800"/>
                        <a:buFont typeface="Arial"/>
                        <a:buChar char="●"/>
                      </a:pPr>
                      <a:r>
                        <a:rPr lang="en" sz="800">
                          <a:solidFill>
                            <a:schemeClr val="dk1"/>
                          </a:solidFill>
                        </a:rPr>
                        <a:t>Psychosis</a:t>
                      </a:r>
                      <a:endParaRPr sz="800">
                        <a:solidFill>
                          <a:schemeClr val="dk1"/>
                        </a:solidFill>
                      </a:endParaRPr>
                    </a:p>
                    <a:p>
                      <a:pPr indent="-279400" lvl="0" marL="571500" rtl="0" algn="l">
                        <a:lnSpc>
                          <a:spcPct val="115000"/>
                        </a:lnSpc>
                        <a:spcBef>
                          <a:spcPts val="0"/>
                        </a:spcBef>
                        <a:spcAft>
                          <a:spcPts val="0"/>
                        </a:spcAft>
                        <a:buClr>
                          <a:schemeClr val="dk1"/>
                        </a:buClr>
                        <a:buSzPts val="800"/>
                        <a:buFont typeface="Arial"/>
                        <a:buChar char="●"/>
                      </a:pPr>
                      <a:r>
                        <a:rPr lang="en" sz="800">
                          <a:solidFill>
                            <a:schemeClr val="dk1"/>
                          </a:solidFill>
                        </a:rPr>
                        <a:t>Stupor</a:t>
                      </a:r>
                      <a:endParaRPr sz="800">
                        <a:solidFill>
                          <a:schemeClr val="dk1"/>
                        </a:solidFill>
                      </a:endParaRPr>
                    </a:p>
                    <a:p>
                      <a:pPr indent="-279400" lvl="0" marL="571500" rtl="0" algn="l">
                        <a:lnSpc>
                          <a:spcPct val="115000"/>
                        </a:lnSpc>
                        <a:spcBef>
                          <a:spcPts val="0"/>
                        </a:spcBef>
                        <a:spcAft>
                          <a:spcPts val="0"/>
                        </a:spcAft>
                        <a:buClr>
                          <a:schemeClr val="dk1"/>
                        </a:buClr>
                        <a:buSzPts val="800"/>
                        <a:buFont typeface="Arial"/>
                        <a:buChar char="●"/>
                      </a:pPr>
                      <a:r>
                        <a:rPr lang="en" sz="800">
                          <a:solidFill>
                            <a:schemeClr val="dk1"/>
                          </a:solidFill>
                        </a:rPr>
                        <a:t>Muscle weakness</a:t>
                      </a:r>
                      <a:endParaRPr sz="800">
                        <a:solidFill>
                          <a:schemeClr val="dk1"/>
                        </a:solidFill>
                      </a:endParaRPr>
                    </a:p>
                    <a:p>
                      <a:pPr indent="-279400" lvl="0" marL="571500" rtl="0" algn="l">
                        <a:lnSpc>
                          <a:spcPct val="115000"/>
                        </a:lnSpc>
                        <a:spcBef>
                          <a:spcPts val="0"/>
                        </a:spcBef>
                        <a:spcAft>
                          <a:spcPts val="0"/>
                        </a:spcAft>
                        <a:buClr>
                          <a:schemeClr val="dk1"/>
                        </a:buClr>
                        <a:buSzPts val="800"/>
                        <a:buFont typeface="Arial"/>
                        <a:buChar char="●"/>
                      </a:pPr>
                      <a:r>
                        <a:rPr lang="en" sz="800">
                          <a:solidFill>
                            <a:schemeClr val="dk1"/>
                          </a:solidFill>
                        </a:rPr>
                        <a:t>Headache</a:t>
                      </a:r>
                      <a:endParaRPr sz="800">
                        <a:solidFill>
                          <a:schemeClr val="dk1"/>
                        </a:solidFill>
                      </a:endParaRPr>
                    </a:p>
                    <a:p>
                      <a:pPr indent="-279400" lvl="0" marL="571500" rtl="0" algn="l">
                        <a:lnSpc>
                          <a:spcPct val="115000"/>
                        </a:lnSpc>
                        <a:spcBef>
                          <a:spcPts val="0"/>
                        </a:spcBef>
                        <a:spcAft>
                          <a:spcPts val="0"/>
                        </a:spcAft>
                        <a:buClr>
                          <a:schemeClr val="dk1"/>
                        </a:buClr>
                        <a:buSzPts val="800"/>
                        <a:buFont typeface="Arial"/>
                        <a:buChar char="●"/>
                      </a:pPr>
                      <a:r>
                        <a:rPr lang="en" sz="800">
                          <a:solidFill>
                            <a:schemeClr val="dk1"/>
                          </a:solidFill>
                        </a:rPr>
                        <a:t>Seizures (rare)</a:t>
                      </a:r>
                      <a:endParaRPr sz="800">
                        <a:solidFill>
                          <a:schemeClr val="dk1"/>
                        </a:solidFill>
                      </a:endParaRPr>
                    </a:p>
                    <a:p>
                      <a:pPr indent="0" lvl="0" marL="0" rtl="0" algn="l">
                        <a:spcBef>
                          <a:spcPts val="400"/>
                        </a:spcBef>
                        <a:spcAft>
                          <a:spcPts val="0"/>
                        </a:spcAft>
                        <a:buNone/>
                      </a:pPr>
                      <a:r>
                        <a:t/>
                      </a:r>
                      <a:endParaRPr sz="800"/>
                    </a:p>
                  </a:txBody>
                  <a:tcPr marT="91425" marB="91425" marR="91425" marL="91425"/>
                </a:tc>
                <a:tc>
                  <a:txBody>
                    <a:bodyPr/>
                    <a:lstStyle/>
                    <a:p>
                      <a:pPr indent="0" lvl="0" marL="50800" marR="50800" rtl="0" algn="l">
                        <a:lnSpc>
                          <a:spcPct val="115000"/>
                        </a:lnSpc>
                        <a:spcBef>
                          <a:spcPts val="0"/>
                        </a:spcBef>
                        <a:spcAft>
                          <a:spcPts val="0"/>
                        </a:spcAft>
                        <a:buClr>
                          <a:schemeClr val="dk1"/>
                        </a:buClr>
                        <a:buSzPts val="1100"/>
                        <a:buFont typeface="Arial"/>
                        <a:buNone/>
                      </a:pPr>
                      <a:r>
                        <a:rPr lang="en" sz="800">
                          <a:solidFill>
                            <a:schemeClr val="dk1"/>
                          </a:solidFill>
                        </a:rPr>
                        <a:t>Renal</a:t>
                      </a:r>
                      <a:endParaRPr sz="800">
                        <a:solidFill>
                          <a:schemeClr val="dk1"/>
                        </a:solidFill>
                      </a:endParaRPr>
                    </a:p>
                    <a:p>
                      <a:pPr indent="-279400" lvl="0" marL="635000" rtl="0" algn="l">
                        <a:lnSpc>
                          <a:spcPct val="115000"/>
                        </a:lnSpc>
                        <a:spcBef>
                          <a:spcPts val="400"/>
                        </a:spcBef>
                        <a:spcAft>
                          <a:spcPts val="0"/>
                        </a:spcAft>
                        <a:buClr>
                          <a:schemeClr val="dk1"/>
                        </a:buClr>
                        <a:buSzPts val="800"/>
                        <a:buFont typeface="Arial"/>
                        <a:buChar char="●"/>
                      </a:pPr>
                      <a:r>
                        <a:rPr lang="en" sz="800">
                          <a:solidFill>
                            <a:schemeClr val="dk1"/>
                          </a:solidFill>
                        </a:rPr>
                        <a:t>Polyuria</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Polydispsia</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Nocturia</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Hypercalciuria</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Nephrolithiasis</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Nephrocalcinosis</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Renal failure</a:t>
                      </a:r>
                      <a:endParaRPr sz="800">
                        <a:solidFill>
                          <a:schemeClr val="dk1"/>
                        </a:solidFill>
                      </a:endParaRPr>
                    </a:p>
                    <a:p>
                      <a:pPr indent="0" lvl="0" marL="50800" marR="50800" rtl="0" algn="l">
                        <a:lnSpc>
                          <a:spcPct val="115000"/>
                        </a:lnSpc>
                        <a:spcBef>
                          <a:spcPts val="400"/>
                        </a:spcBef>
                        <a:spcAft>
                          <a:spcPts val="0"/>
                        </a:spcAft>
                        <a:buClr>
                          <a:schemeClr val="dk1"/>
                        </a:buClr>
                        <a:buSzPts val="1100"/>
                        <a:buFont typeface="Arial"/>
                        <a:buNone/>
                      </a:pPr>
                      <a:r>
                        <a:rPr lang="en" sz="800">
                          <a:solidFill>
                            <a:schemeClr val="dk1"/>
                          </a:solidFill>
                        </a:rPr>
                        <a:t>Gastrointestinal</a:t>
                      </a:r>
                      <a:endParaRPr sz="800">
                        <a:solidFill>
                          <a:schemeClr val="dk1"/>
                        </a:solidFill>
                      </a:endParaRPr>
                    </a:p>
                    <a:p>
                      <a:pPr indent="-279400" lvl="0" marL="635000" rtl="0" algn="l">
                        <a:lnSpc>
                          <a:spcPct val="115000"/>
                        </a:lnSpc>
                        <a:spcBef>
                          <a:spcPts val="400"/>
                        </a:spcBef>
                        <a:spcAft>
                          <a:spcPts val="0"/>
                        </a:spcAft>
                        <a:buClr>
                          <a:schemeClr val="dk1"/>
                        </a:buClr>
                        <a:buSzPts val="800"/>
                        <a:buFont typeface="Arial"/>
                        <a:buChar char="●"/>
                      </a:pPr>
                      <a:r>
                        <a:rPr lang="en" sz="800">
                          <a:solidFill>
                            <a:schemeClr val="dk1"/>
                          </a:solidFill>
                        </a:rPr>
                        <a:t>Nausea/vomiting</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Anorexia</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Constipation</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Abdominal pain</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Peptic ulcers</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Pancreatitis</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Skeletal</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Bone pain/arthralgia</a:t>
                      </a:r>
                      <a:endParaRPr sz="800">
                        <a:solidFill>
                          <a:schemeClr val="dk1"/>
                        </a:solidFill>
                      </a:endParaRPr>
                    </a:p>
                    <a:p>
                      <a:pPr indent="-279400" lvl="0" marL="635000" rtl="0" algn="l">
                        <a:lnSpc>
                          <a:spcPct val="115000"/>
                        </a:lnSpc>
                        <a:spcBef>
                          <a:spcPts val="0"/>
                        </a:spcBef>
                        <a:spcAft>
                          <a:spcPts val="0"/>
                        </a:spcAft>
                        <a:buClr>
                          <a:schemeClr val="dk1"/>
                        </a:buClr>
                        <a:buSzPts val="800"/>
                        <a:buFont typeface="Arial"/>
                        <a:buChar char="●"/>
                      </a:pPr>
                      <a:r>
                        <a:rPr lang="en" sz="800">
                          <a:solidFill>
                            <a:schemeClr val="dk1"/>
                          </a:solidFill>
                        </a:rPr>
                        <a:t>Osteopenia/osteoporosis in cortical bone (often seen in wrist)</a:t>
                      </a:r>
                      <a:endParaRPr sz="800">
                        <a:solidFill>
                          <a:schemeClr val="dk1"/>
                        </a:solidFill>
                      </a:endParaRPr>
                    </a:p>
                    <a:p>
                      <a:pPr indent="0" lvl="0" marL="0" rtl="0" algn="l">
                        <a:spcBef>
                          <a:spcPts val="400"/>
                        </a:spcBef>
                        <a:spcAft>
                          <a:spcPts val="0"/>
                        </a:spcAft>
                        <a:buNone/>
                      </a:pPr>
                      <a:r>
                        <a:t/>
                      </a:r>
                      <a:endParaRPr sz="800"/>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4"/>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Hypernatremia</a:t>
            </a:r>
            <a:endParaRPr/>
          </a:p>
        </p:txBody>
      </p:sp>
      <p:sp>
        <p:nvSpPr>
          <p:cNvPr id="240" name="Google Shape;240;p34"/>
          <p:cNvSpPr txBox="1"/>
          <p:nvPr>
            <p:ph idx="1" type="body"/>
          </p:nvPr>
        </p:nvSpPr>
        <p:spPr>
          <a:xfrm>
            <a:off x="318725" y="1609350"/>
            <a:ext cx="3308100" cy="2833200"/>
          </a:xfrm>
          <a:prstGeom prst="rect">
            <a:avLst/>
          </a:prstGeom>
          <a:noFill/>
          <a:ln>
            <a:noFill/>
          </a:ln>
        </p:spPr>
        <p:txBody>
          <a:bodyPr anchorCtr="0" anchor="t" bIns="34275" lIns="68575" spcFirstLastPara="1" rIns="68575" wrap="square" tIns="34275">
            <a:noAutofit/>
          </a:bodyPr>
          <a:lstStyle/>
          <a:p>
            <a:pPr indent="0" lvl="0" marL="0" rtl="0" algn="l">
              <a:spcBef>
                <a:spcPts val="800"/>
              </a:spcBef>
              <a:spcAft>
                <a:spcPts val="0"/>
              </a:spcAft>
              <a:buNone/>
            </a:pPr>
            <a:r>
              <a:t/>
            </a:r>
            <a:endParaRPr sz="1200">
              <a:latin typeface="Arial"/>
              <a:ea typeface="Arial"/>
              <a:cs typeface="Arial"/>
              <a:sym typeface="Arial"/>
            </a:endParaRPr>
          </a:p>
          <a:p>
            <a:pPr indent="0" lvl="0" marL="0" rtl="0" algn="l">
              <a:spcBef>
                <a:spcPts val="800"/>
              </a:spcBef>
              <a:spcAft>
                <a:spcPts val="0"/>
              </a:spcAft>
              <a:buNone/>
            </a:pPr>
            <a:r>
              <a:rPr lang="en" sz="1200">
                <a:latin typeface="Arial"/>
                <a:ea typeface="Arial"/>
                <a:cs typeface="Arial"/>
                <a:sym typeface="Arial"/>
              </a:rPr>
              <a:t>Acute symptomatic hypernatremia , occurs in less than 24 hours, should be corrected rapidly</a:t>
            </a:r>
            <a:endParaRPr sz="1200">
              <a:latin typeface="Arial"/>
              <a:ea typeface="Arial"/>
              <a:cs typeface="Arial"/>
              <a:sym typeface="Arial"/>
            </a:endParaRPr>
          </a:p>
          <a:p>
            <a:pPr indent="0" lvl="0" marL="0" rtl="0" algn="l">
              <a:spcBef>
                <a:spcPts val="800"/>
              </a:spcBef>
              <a:spcAft>
                <a:spcPts val="0"/>
              </a:spcAft>
              <a:buNone/>
            </a:pPr>
            <a:r>
              <a:rPr lang="en" sz="1200">
                <a:latin typeface="Arial"/>
                <a:ea typeface="Arial"/>
                <a:cs typeface="Arial"/>
                <a:sym typeface="Arial"/>
              </a:rPr>
              <a:t>Chronic (&gt; 48 hrs), should be corrected more slowly due to risk of cerebral edema during treatment</a:t>
            </a:r>
            <a:endParaRPr sz="1200">
              <a:latin typeface="Arial"/>
              <a:ea typeface="Arial"/>
              <a:cs typeface="Arial"/>
              <a:sym typeface="Arial"/>
            </a:endParaRPr>
          </a:p>
          <a:p>
            <a:pPr indent="0" lvl="0" marL="0" rtl="0" algn="l">
              <a:lnSpc>
                <a:spcPct val="115000"/>
              </a:lnSpc>
              <a:spcBef>
                <a:spcPts val="0"/>
              </a:spcBef>
              <a:spcAft>
                <a:spcPts val="0"/>
              </a:spcAft>
              <a:buNone/>
            </a:pPr>
            <a:r>
              <a:rPr lang="en" sz="1200">
                <a:solidFill>
                  <a:srgbClr val="2A2A2A"/>
                </a:solidFill>
                <a:latin typeface="Arial"/>
                <a:ea typeface="Arial"/>
                <a:cs typeface="Arial"/>
                <a:sym typeface="Arial"/>
              </a:rPr>
              <a:t> </a:t>
            </a:r>
            <a:endParaRPr sz="1200">
              <a:solidFill>
                <a:srgbClr val="2A2A2A"/>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sp>
        <p:nvSpPr>
          <p:cNvPr id="241" name="Google Shape;241;p34"/>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242" name="Google Shape;242;p34"/>
          <p:cNvPicPr preferRelativeResize="0"/>
          <p:nvPr/>
        </p:nvPicPr>
        <p:blipFill>
          <a:blip r:embed="rId3">
            <a:alphaModFix/>
          </a:blip>
          <a:stretch>
            <a:fillRect/>
          </a:stretch>
        </p:blipFill>
        <p:spPr>
          <a:xfrm>
            <a:off x="3893875" y="938950"/>
            <a:ext cx="4734576" cy="38858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9"/>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Hypercalcemia treatment</a:t>
            </a:r>
            <a:endParaRPr/>
          </a:p>
        </p:txBody>
      </p:sp>
      <p:sp>
        <p:nvSpPr>
          <p:cNvPr id="524" name="Google Shape;524;p79"/>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525" name="Google Shape;525;p79"/>
          <p:cNvSpPr txBox="1"/>
          <p:nvPr/>
        </p:nvSpPr>
        <p:spPr>
          <a:xfrm>
            <a:off x="967150" y="1417750"/>
            <a:ext cx="7561500" cy="3253200"/>
          </a:xfrm>
          <a:prstGeom prst="rect">
            <a:avLst/>
          </a:prstGeom>
          <a:noFill/>
          <a:ln>
            <a:noFill/>
          </a:ln>
        </p:spPr>
        <p:txBody>
          <a:bodyPr anchorCtr="0" anchor="t" bIns="91425" lIns="91425" spcFirstLastPara="1" rIns="91425" wrap="square" tIns="91425">
            <a:noAutofit/>
          </a:bodyPr>
          <a:lstStyle/>
          <a:p>
            <a:pPr indent="-292100" lvl="0" marL="889000" marR="1282700" rtl="0" algn="l">
              <a:lnSpc>
                <a:spcPct val="115000"/>
              </a:lnSpc>
              <a:spcBef>
                <a:spcPts val="400"/>
              </a:spcBef>
              <a:spcAft>
                <a:spcPts val="0"/>
              </a:spcAft>
              <a:buClr>
                <a:schemeClr val="dk1"/>
              </a:buClr>
              <a:buSzPts val="1000"/>
              <a:buFont typeface="Arial"/>
              <a:buChar char="●"/>
            </a:pPr>
            <a:r>
              <a:rPr lang="en" sz="1000">
                <a:solidFill>
                  <a:schemeClr val="dk1"/>
                </a:solidFill>
              </a:rPr>
              <a:t>Dilute serum calcium</a:t>
            </a:r>
            <a:endParaRPr sz="1000">
              <a:solidFill>
                <a:schemeClr val="dk1"/>
              </a:solidFill>
            </a:endParaRPr>
          </a:p>
          <a:p>
            <a:pPr indent="-292100" lvl="1" marL="1511300" marR="1282700" rtl="0" algn="l">
              <a:lnSpc>
                <a:spcPct val="115000"/>
              </a:lnSpc>
              <a:spcBef>
                <a:spcPts val="0"/>
              </a:spcBef>
              <a:spcAft>
                <a:spcPts val="0"/>
              </a:spcAft>
              <a:buClr>
                <a:schemeClr val="dk1"/>
              </a:buClr>
              <a:buSzPts val="1000"/>
              <a:buFont typeface="Arial"/>
              <a:buChar char="○"/>
            </a:pPr>
            <a:r>
              <a:rPr lang="en" sz="1000">
                <a:solidFill>
                  <a:schemeClr val="dk1"/>
                </a:solidFill>
              </a:rPr>
              <a:t>Rehydration with IV fluids</a:t>
            </a:r>
            <a:endParaRPr sz="1000">
              <a:solidFill>
                <a:schemeClr val="dk1"/>
              </a:solidFill>
            </a:endParaRPr>
          </a:p>
          <a:p>
            <a:pPr indent="-292100" lvl="0" marL="889000" marR="1282700" rtl="0" algn="l">
              <a:lnSpc>
                <a:spcPct val="115000"/>
              </a:lnSpc>
              <a:spcBef>
                <a:spcPts val="0"/>
              </a:spcBef>
              <a:spcAft>
                <a:spcPts val="0"/>
              </a:spcAft>
              <a:buClr>
                <a:schemeClr val="dk1"/>
              </a:buClr>
              <a:buSzPts val="1000"/>
              <a:buFont typeface="Arial"/>
              <a:buChar char="●"/>
            </a:pPr>
            <a:r>
              <a:rPr lang="en" sz="1000">
                <a:solidFill>
                  <a:schemeClr val="dk1"/>
                </a:solidFill>
              </a:rPr>
              <a:t>Decrease calcium resorrtion from bone</a:t>
            </a:r>
            <a:endParaRPr sz="1000">
              <a:solidFill>
                <a:schemeClr val="dk1"/>
              </a:solidFill>
            </a:endParaRPr>
          </a:p>
          <a:p>
            <a:pPr indent="-292100" lvl="1" marL="1511300" marR="1282700" rtl="0" algn="l">
              <a:lnSpc>
                <a:spcPct val="115000"/>
              </a:lnSpc>
              <a:spcBef>
                <a:spcPts val="0"/>
              </a:spcBef>
              <a:spcAft>
                <a:spcPts val="0"/>
              </a:spcAft>
              <a:buClr>
                <a:schemeClr val="dk1"/>
              </a:buClr>
              <a:buSzPts val="1000"/>
              <a:buFont typeface="Arial"/>
              <a:buChar char="○"/>
            </a:pPr>
            <a:r>
              <a:rPr lang="en" sz="1000">
                <a:solidFill>
                  <a:schemeClr val="dk1"/>
                </a:solidFill>
              </a:rPr>
              <a:t>Calcitonin</a:t>
            </a:r>
            <a:endParaRPr sz="1000">
              <a:solidFill>
                <a:schemeClr val="dk1"/>
              </a:solidFill>
            </a:endParaRPr>
          </a:p>
          <a:p>
            <a:pPr indent="-292100" lvl="1" marL="1511300" marR="1282700" rtl="0" algn="l">
              <a:lnSpc>
                <a:spcPct val="115000"/>
              </a:lnSpc>
              <a:spcBef>
                <a:spcPts val="0"/>
              </a:spcBef>
              <a:spcAft>
                <a:spcPts val="0"/>
              </a:spcAft>
              <a:buClr>
                <a:schemeClr val="dk1"/>
              </a:buClr>
              <a:buSzPts val="1000"/>
              <a:buFont typeface="Arial"/>
              <a:buChar char="○"/>
            </a:pPr>
            <a:r>
              <a:rPr lang="en" sz="1000">
                <a:solidFill>
                  <a:schemeClr val="dk1"/>
                </a:solidFill>
              </a:rPr>
              <a:t>Bisphosphonates</a:t>
            </a:r>
            <a:endParaRPr sz="1000">
              <a:solidFill>
                <a:schemeClr val="dk1"/>
              </a:solidFill>
            </a:endParaRPr>
          </a:p>
          <a:p>
            <a:pPr indent="-292100" lvl="1" marL="1511300" marR="1282700" rtl="0" algn="l">
              <a:lnSpc>
                <a:spcPct val="115000"/>
              </a:lnSpc>
              <a:spcBef>
                <a:spcPts val="0"/>
              </a:spcBef>
              <a:spcAft>
                <a:spcPts val="0"/>
              </a:spcAft>
              <a:buClr>
                <a:schemeClr val="dk1"/>
              </a:buClr>
              <a:buSzPts val="1000"/>
              <a:buFont typeface="Arial"/>
              <a:buChar char="○"/>
            </a:pPr>
            <a:r>
              <a:rPr lang="en" sz="1000">
                <a:solidFill>
                  <a:schemeClr val="dk1"/>
                </a:solidFill>
              </a:rPr>
              <a:t>Gallium nitrate</a:t>
            </a:r>
            <a:endParaRPr sz="1000">
              <a:solidFill>
                <a:schemeClr val="dk1"/>
              </a:solidFill>
            </a:endParaRPr>
          </a:p>
          <a:p>
            <a:pPr indent="-292100" lvl="1" marL="1511300" marR="1282700" rtl="0" algn="l">
              <a:lnSpc>
                <a:spcPct val="115000"/>
              </a:lnSpc>
              <a:spcBef>
                <a:spcPts val="0"/>
              </a:spcBef>
              <a:spcAft>
                <a:spcPts val="0"/>
              </a:spcAft>
              <a:buClr>
                <a:schemeClr val="dk1"/>
              </a:buClr>
              <a:buSzPts val="1000"/>
              <a:buFont typeface="Arial"/>
              <a:buChar char="○"/>
            </a:pPr>
            <a:r>
              <a:rPr lang="en" sz="1000">
                <a:solidFill>
                  <a:schemeClr val="dk1"/>
                </a:solidFill>
              </a:rPr>
              <a:t>Mithramycin (for malignant disease)</a:t>
            </a:r>
            <a:endParaRPr sz="1000">
              <a:solidFill>
                <a:schemeClr val="dk1"/>
              </a:solidFill>
            </a:endParaRPr>
          </a:p>
          <a:p>
            <a:pPr indent="-292100" lvl="0" marL="889000" marR="1282700" rtl="0" algn="l">
              <a:lnSpc>
                <a:spcPct val="115000"/>
              </a:lnSpc>
              <a:spcBef>
                <a:spcPts val="0"/>
              </a:spcBef>
              <a:spcAft>
                <a:spcPts val="0"/>
              </a:spcAft>
              <a:buClr>
                <a:schemeClr val="dk1"/>
              </a:buClr>
              <a:buSzPts val="1000"/>
              <a:buFont typeface="Arial"/>
              <a:buChar char="●"/>
            </a:pPr>
            <a:r>
              <a:rPr lang="en" sz="1000">
                <a:solidFill>
                  <a:schemeClr val="dk1"/>
                </a:solidFill>
              </a:rPr>
              <a:t>Decrease calcium resorption from the  renal tubules</a:t>
            </a:r>
            <a:endParaRPr sz="1000">
              <a:solidFill>
                <a:schemeClr val="dk1"/>
              </a:solidFill>
            </a:endParaRPr>
          </a:p>
          <a:p>
            <a:pPr indent="-292100" lvl="1" marL="1511300" marR="1282700" rtl="0" algn="l">
              <a:lnSpc>
                <a:spcPct val="115000"/>
              </a:lnSpc>
              <a:spcBef>
                <a:spcPts val="0"/>
              </a:spcBef>
              <a:spcAft>
                <a:spcPts val="0"/>
              </a:spcAft>
              <a:buClr>
                <a:schemeClr val="dk1"/>
              </a:buClr>
              <a:buSzPts val="1000"/>
              <a:buFont typeface="Arial"/>
              <a:buChar char="○"/>
            </a:pPr>
            <a:r>
              <a:rPr lang="en" sz="1000">
                <a:solidFill>
                  <a:schemeClr val="dk1"/>
                </a:solidFill>
              </a:rPr>
              <a:t>Loop diuretics (this has fallen out of favour)</a:t>
            </a:r>
            <a:endParaRPr sz="1000">
              <a:solidFill>
                <a:schemeClr val="dk1"/>
              </a:solidFill>
            </a:endParaRPr>
          </a:p>
          <a:p>
            <a:pPr indent="-292100" lvl="1" marL="1511300" marR="1282700" rtl="0" algn="l">
              <a:lnSpc>
                <a:spcPct val="115000"/>
              </a:lnSpc>
              <a:spcBef>
                <a:spcPts val="0"/>
              </a:spcBef>
              <a:spcAft>
                <a:spcPts val="0"/>
              </a:spcAft>
              <a:buClr>
                <a:schemeClr val="dk1"/>
              </a:buClr>
              <a:buSzPts val="1000"/>
              <a:buFont typeface="Arial"/>
              <a:buChar char="○"/>
            </a:pPr>
            <a:r>
              <a:rPr lang="en" sz="1000">
                <a:solidFill>
                  <a:schemeClr val="dk1"/>
                </a:solidFill>
              </a:rPr>
              <a:t>Calcitonin</a:t>
            </a:r>
            <a:endParaRPr sz="1000">
              <a:solidFill>
                <a:schemeClr val="dk1"/>
              </a:solidFill>
            </a:endParaRPr>
          </a:p>
          <a:p>
            <a:pPr indent="-292100" lvl="0" marL="889000" marR="1282700" rtl="0" algn="l">
              <a:lnSpc>
                <a:spcPct val="115000"/>
              </a:lnSpc>
              <a:spcBef>
                <a:spcPts val="0"/>
              </a:spcBef>
              <a:spcAft>
                <a:spcPts val="0"/>
              </a:spcAft>
              <a:buClr>
                <a:schemeClr val="dk1"/>
              </a:buClr>
              <a:buSzPts val="1000"/>
              <a:buFont typeface="Arial"/>
              <a:buChar char="●"/>
            </a:pPr>
            <a:r>
              <a:rPr lang="en" sz="1000">
                <a:solidFill>
                  <a:schemeClr val="dk1"/>
                </a:solidFill>
              </a:rPr>
              <a:t>Decrease calcium absorption from the gut</a:t>
            </a:r>
            <a:endParaRPr sz="1000">
              <a:solidFill>
                <a:schemeClr val="dk1"/>
              </a:solidFill>
            </a:endParaRPr>
          </a:p>
          <a:p>
            <a:pPr indent="-292100" lvl="1" marL="1511300" marR="1282700" rtl="0" algn="l">
              <a:lnSpc>
                <a:spcPct val="115000"/>
              </a:lnSpc>
              <a:spcBef>
                <a:spcPts val="0"/>
              </a:spcBef>
              <a:spcAft>
                <a:spcPts val="0"/>
              </a:spcAft>
              <a:buClr>
                <a:schemeClr val="dk1"/>
              </a:buClr>
              <a:buSzPts val="1000"/>
              <a:buFont typeface="Arial"/>
              <a:buChar char="○"/>
            </a:pPr>
            <a:r>
              <a:rPr lang="en" sz="1000">
                <a:solidFill>
                  <a:schemeClr val="dk1"/>
                </a:solidFill>
              </a:rPr>
              <a:t>Corticosteroids (also they decrease the 1,25-dihydroxyvitamin D production by monocytes within granulomae)</a:t>
            </a:r>
            <a:endParaRPr sz="1000">
              <a:solidFill>
                <a:schemeClr val="dk1"/>
              </a:solidFill>
            </a:endParaRPr>
          </a:p>
          <a:p>
            <a:pPr indent="-292100" lvl="0" marL="889000" marR="1282700" rtl="0" algn="l">
              <a:lnSpc>
                <a:spcPct val="115000"/>
              </a:lnSpc>
              <a:spcBef>
                <a:spcPts val="0"/>
              </a:spcBef>
              <a:spcAft>
                <a:spcPts val="0"/>
              </a:spcAft>
              <a:buClr>
                <a:schemeClr val="dk1"/>
              </a:buClr>
              <a:buSzPts val="1000"/>
              <a:buFont typeface="Arial"/>
              <a:buChar char="●"/>
            </a:pPr>
            <a:r>
              <a:rPr lang="en" sz="1000">
                <a:solidFill>
                  <a:schemeClr val="dk1"/>
                </a:solidFill>
              </a:rPr>
              <a:t>Forcibly remove excess calcium from the circulation</a:t>
            </a:r>
            <a:endParaRPr sz="1000">
              <a:solidFill>
                <a:schemeClr val="dk1"/>
              </a:solidFill>
            </a:endParaRPr>
          </a:p>
          <a:p>
            <a:pPr indent="-292100" lvl="1" marL="1511300" marR="1282700" rtl="0" algn="l">
              <a:lnSpc>
                <a:spcPct val="115000"/>
              </a:lnSpc>
              <a:spcBef>
                <a:spcPts val="0"/>
              </a:spcBef>
              <a:spcAft>
                <a:spcPts val="0"/>
              </a:spcAft>
              <a:buClr>
                <a:schemeClr val="dk1"/>
              </a:buClr>
              <a:buSzPts val="1000"/>
              <a:buFont typeface="Arial"/>
              <a:buChar char="○"/>
            </a:pPr>
            <a:r>
              <a:rPr lang="en" sz="1000">
                <a:solidFill>
                  <a:schemeClr val="dk1"/>
                </a:solidFill>
              </a:rPr>
              <a:t>Haemodialysis</a:t>
            </a:r>
            <a:endParaRPr sz="1000">
              <a:solidFill>
                <a:schemeClr val="dk1"/>
              </a:solidFill>
            </a:endParaRPr>
          </a:p>
          <a:p>
            <a:pPr indent="-292100" lvl="1" marL="1511300" marR="1282700" rtl="0" algn="l">
              <a:lnSpc>
                <a:spcPct val="115000"/>
              </a:lnSpc>
              <a:spcBef>
                <a:spcPts val="0"/>
              </a:spcBef>
              <a:spcAft>
                <a:spcPts val="0"/>
              </a:spcAft>
              <a:buClr>
                <a:schemeClr val="dk1"/>
              </a:buClr>
              <a:buSzPts val="1000"/>
              <a:buFont typeface="Arial"/>
              <a:buChar char="○"/>
            </a:pPr>
            <a:r>
              <a:rPr lang="en" sz="1000">
                <a:solidFill>
                  <a:schemeClr val="dk1"/>
                </a:solidFill>
              </a:rPr>
              <a:t>EDTA administration (as chelating agent)</a:t>
            </a:r>
            <a:endParaRPr sz="1000">
              <a:solidFill>
                <a:schemeClr val="dk1"/>
              </a:solidFill>
            </a:endParaRPr>
          </a:p>
          <a:p>
            <a:pPr indent="0" lvl="0" marL="0" rtl="0" algn="l">
              <a:spcBef>
                <a:spcPts val="800"/>
              </a:spcBef>
              <a:spcAft>
                <a:spcPts val="0"/>
              </a:spcAft>
              <a:buNone/>
            </a:pPr>
            <a:r>
              <a:t/>
            </a:r>
            <a:endParaRPr sz="1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80"/>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Causes of hypocalcemia</a:t>
            </a:r>
            <a:endParaRPr/>
          </a:p>
        </p:txBody>
      </p:sp>
      <p:sp>
        <p:nvSpPr>
          <p:cNvPr id="531" name="Google Shape;531;p80"/>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32" name="Google Shape;532;p80"/>
          <p:cNvGraphicFramePr/>
          <p:nvPr/>
        </p:nvGraphicFramePr>
        <p:xfrm>
          <a:off x="983675" y="1058750"/>
          <a:ext cx="3000000" cy="3000000"/>
        </p:xfrm>
        <a:graphic>
          <a:graphicData uri="http://schemas.openxmlformats.org/drawingml/2006/table">
            <a:tbl>
              <a:tblPr>
                <a:noFill/>
                <a:tableStyleId>{E7A40644-0E3E-4874-AAA0-30230A77D6B8}</a:tableStyleId>
              </a:tblPr>
              <a:tblGrid>
                <a:gridCol w="3619500"/>
                <a:gridCol w="3619500"/>
              </a:tblGrid>
              <a:tr h="3866125">
                <a:tc>
                  <a:txBody>
                    <a:bodyPr/>
                    <a:lstStyle/>
                    <a:p>
                      <a:pPr indent="0" lvl="0" marL="0" rtl="0" algn="l">
                        <a:spcBef>
                          <a:spcPts val="0"/>
                        </a:spcBef>
                        <a:spcAft>
                          <a:spcPts val="0"/>
                        </a:spcAft>
                        <a:buNone/>
                      </a:pPr>
                      <a:r>
                        <a:rPr b="1" lang="en" sz="1000" u="sng"/>
                        <a:t>Low parathyroid hormone</a:t>
                      </a:r>
                      <a:endParaRPr b="1" sz="1000" u="sng"/>
                    </a:p>
                    <a:p>
                      <a:pPr indent="-279400" lvl="0" marL="622300" rtl="0" algn="l">
                        <a:lnSpc>
                          <a:spcPct val="115000"/>
                        </a:lnSpc>
                        <a:spcBef>
                          <a:spcPts val="40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Primary hypoparathyroidism (i.e. destruction of the parathyroid glands)</a:t>
                      </a:r>
                      <a:endParaRPr sz="800">
                        <a:solidFill>
                          <a:schemeClr val="dk1"/>
                        </a:solidFill>
                        <a:latin typeface="Times New Roman"/>
                        <a:ea typeface="Times New Roman"/>
                        <a:cs typeface="Times New Roman"/>
                        <a:sym typeface="Times New Roman"/>
                      </a:endParaRPr>
                    </a:p>
                    <a:p>
                      <a:pPr indent="-279400" lvl="1" marL="11684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Surgical: post-operative hypoparathyroidism</a:t>
                      </a:r>
                      <a:endParaRPr sz="800">
                        <a:solidFill>
                          <a:schemeClr val="dk1"/>
                        </a:solidFill>
                        <a:latin typeface="Times New Roman"/>
                        <a:ea typeface="Times New Roman"/>
                        <a:cs typeface="Times New Roman"/>
                        <a:sym typeface="Times New Roman"/>
                      </a:endParaRPr>
                    </a:p>
                    <a:p>
                      <a:pPr indent="-279400" lvl="1" marL="11684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Autoimmune</a:t>
                      </a:r>
                      <a:endParaRPr sz="800">
                        <a:solidFill>
                          <a:schemeClr val="dk1"/>
                        </a:solidFill>
                        <a:latin typeface="Times New Roman"/>
                        <a:ea typeface="Times New Roman"/>
                        <a:cs typeface="Times New Roman"/>
                        <a:sym typeface="Times New Roman"/>
                      </a:endParaRPr>
                    </a:p>
                    <a:p>
                      <a:pPr indent="-279400" lvl="1" marL="11684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Storage disease, eg. haemochromatosis or Wilsons'\</a:t>
                      </a:r>
                      <a:endParaRPr sz="800">
                        <a:solidFill>
                          <a:schemeClr val="dk1"/>
                        </a:solidFill>
                        <a:latin typeface="Times New Roman"/>
                        <a:ea typeface="Times New Roman"/>
                        <a:cs typeface="Times New Roman"/>
                        <a:sym typeface="Times New Roman"/>
                      </a:endParaRPr>
                    </a:p>
                    <a:p>
                      <a:pPr indent="-279400" lvl="1" marL="11684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HIV infection</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Dysregulation of PTH secretion</a:t>
                      </a:r>
                      <a:endParaRPr sz="800">
                        <a:solidFill>
                          <a:schemeClr val="dk1"/>
                        </a:solidFill>
                        <a:latin typeface="Times New Roman"/>
                        <a:ea typeface="Times New Roman"/>
                        <a:cs typeface="Times New Roman"/>
                        <a:sym typeface="Times New Roman"/>
                      </a:endParaRPr>
                    </a:p>
                    <a:p>
                      <a:pPr indent="-279400" lvl="1" marL="11684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Congenital</a:t>
                      </a:r>
                      <a:endParaRPr sz="800">
                        <a:solidFill>
                          <a:schemeClr val="dk1"/>
                        </a:solidFill>
                        <a:latin typeface="Times New Roman"/>
                        <a:ea typeface="Times New Roman"/>
                        <a:cs typeface="Times New Roman"/>
                        <a:sym typeface="Times New Roman"/>
                      </a:endParaRPr>
                    </a:p>
                    <a:p>
                      <a:pPr indent="-279400" lvl="1" marL="11684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Hypomagnesemia</a:t>
                      </a:r>
                      <a:endParaRPr sz="800">
                        <a:solidFill>
                          <a:schemeClr val="dk1"/>
                        </a:solidFill>
                        <a:latin typeface="Times New Roman"/>
                        <a:ea typeface="Times New Roman"/>
                        <a:cs typeface="Times New Roman"/>
                        <a:sym typeface="Times New Roman"/>
                      </a:endParaRPr>
                    </a:p>
                    <a:p>
                      <a:pPr indent="-279400" lvl="1" marL="11684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Sepsis</a:t>
                      </a:r>
                      <a:endParaRPr sz="800">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t/>
                      </a:r>
                      <a:endParaRPr b="1" sz="1000" u="sng"/>
                    </a:p>
                  </a:txBody>
                  <a:tcPr marT="91425" marB="91425" marR="91425" marL="91425"/>
                </a:tc>
                <a:tc>
                  <a:txBody>
                    <a:bodyPr/>
                    <a:lstStyle/>
                    <a:p>
                      <a:pPr indent="0" lvl="0" marL="0" rtl="0" algn="l">
                        <a:spcBef>
                          <a:spcPts val="0"/>
                        </a:spcBef>
                        <a:spcAft>
                          <a:spcPts val="0"/>
                        </a:spcAft>
                        <a:buNone/>
                      </a:pPr>
                      <a:r>
                        <a:rPr b="1" lang="en" sz="800" u="sng">
                          <a:latin typeface="Times New Roman"/>
                          <a:ea typeface="Times New Roman"/>
                          <a:cs typeface="Times New Roman"/>
                          <a:sym typeface="Times New Roman"/>
                        </a:rPr>
                        <a:t>High or normal parathyroid hormone</a:t>
                      </a:r>
                      <a:endParaRPr b="1" sz="800" u="sng">
                        <a:latin typeface="Times New Roman"/>
                        <a:ea typeface="Times New Roman"/>
                        <a:cs typeface="Times New Roman"/>
                        <a:sym typeface="Times New Roman"/>
                      </a:endParaRPr>
                    </a:p>
                    <a:p>
                      <a:pPr indent="0" lvl="0" marL="38100" marR="38100" rtl="0" algn="l">
                        <a:lnSpc>
                          <a:spcPct val="115000"/>
                        </a:lnSpc>
                        <a:spcBef>
                          <a:spcPts val="0"/>
                        </a:spcBef>
                        <a:spcAft>
                          <a:spcPts val="0"/>
                        </a:spcAft>
                        <a:buClr>
                          <a:schemeClr val="dk1"/>
                        </a:buClr>
                        <a:buSzPts val="1100"/>
                        <a:buFont typeface="Arial"/>
                        <a:buNone/>
                      </a:pPr>
                      <a:r>
                        <a:rPr lang="en" sz="800">
                          <a:solidFill>
                            <a:schemeClr val="dk1"/>
                          </a:solidFill>
                          <a:latin typeface="Times New Roman"/>
                          <a:ea typeface="Times New Roman"/>
                          <a:cs typeface="Times New Roman"/>
                          <a:sym typeface="Times New Roman"/>
                        </a:rPr>
                        <a:t>Vitamin D deficiency</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40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"True" deficiency (i.e. malabsorption or inadequate UV light)</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Insufficient synthesis (eg. renal failure)</a:t>
                      </a:r>
                      <a:endParaRPr sz="800">
                        <a:solidFill>
                          <a:schemeClr val="dk1"/>
                        </a:solidFill>
                        <a:latin typeface="Times New Roman"/>
                        <a:ea typeface="Times New Roman"/>
                        <a:cs typeface="Times New Roman"/>
                        <a:sym typeface="Times New Roman"/>
                      </a:endParaRPr>
                    </a:p>
                    <a:p>
                      <a:pPr indent="0" lvl="0" marL="38100" marR="38100" rtl="0" algn="l">
                        <a:lnSpc>
                          <a:spcPct val="115000"/>
                        </a:lnSpc>
                        <a:spcBef>
                          <a:spcPts val="400"/>
                        </a:spcBef>
                        <a:spcAft>
                          <a:spcPts val="0"/>
                        </a:spcAft>
                        <a:buClr>
                          <a:schemeClr val="dk1"/>
                        </a:buClr>
                        <a:buSzPts val="1100"/>
                        <a:buFont typeface="Arial"/>
                        <a:buNone/>
                      </a:pPr>
                      <a:r>
                        <a:rPr lang="en" sz="800">
                          <a:solidFill>
                            <a:schemeClr val="dk1"/>
                          </a:solidFill>
                          <a:latin typeface="Times New Roman"/>
                          <a:ea typeface="Times New Roman"/>
                          <a:cs typeface="Times New Roman"/>
                          <a:sym typeface="Times New Roman"/>
                        </a:rPr>
                        <a:t>Altered protein binding</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40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Alkalosis</a:t>
                      </a:r>
                      <a:endParaRPr sz="800">
                        <a:solidFill>
                          <a:schemeClr val="dk1"/>
                        </a:solidFill>
                        <a:latin typeface="Times New Roman"/>
                        <a:ea typeface="Times New Roman"/>
                        <a:cs typeface="Times New Roman"/>
                        <a:sym typeface="Times New Roman"/>
                      </a:endParaRPr>
                    </a:p>
                    <a:p>
                      <a:pPr indent="0" lvl="0" marL="38100" marR="38100" rtl="0" algn="l">
                        <a:lnSpc>
                          <a:spcPct val="115000"/>
                        </a:lnSpc>
                        <a:spcBef>
                          <a:spcPts val="400"/>
                        </a:spcBef>
                        <a:spcAft>
                          <a:spcPts val="0"/>
                        </a:spcAft>
                        <a:buClr>
                          <a:schemeClr val="dk1"/>
                        </a:buClr>
                        <a:buSzPts val="1100"/>
                        <a:buFont typeface="Arial"/>
                        <a:buNone/>
                      </a:pPr>
                      <a:r>
                        <a:rPr lang="en" sz="800">
                          <a:solidFill>
                            <a:schemeClr val="dk1"/>
                          </a:solidFill>
                          <a:latin typeface="Times New Roman"/>
                          <a:ea typeface="Times New Roman"/>
                          <a:cs typeface="Times New Roman"/>
                          <a:sym typeface="Times New Roman"/>
                        </a:rPr>
                        <a:t>PTH resistance</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40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Hypomagnesemia</a:t>
                      </a:r>
                      <a:endParaRPr sz="800">
                        <a:solidFill>
                          <a:schemeClr val="dk1"/>
                        </a:solidFill>
                        <a:latin typeface="Times New Roman"/>
                        <a:ea typeface="Times New Roman"/>
                        <a:cs typeface="Times New Roman"/>
                        <a:sym typeface="Times New Roman"/>
                      </a:endParaRPr>
                    </a:p>
                    <a:p>
                      <a:pPr indent="0" lvl="0" marL="38100" marR="38100" rtl="0" algn="l">
                        <a:lnSpc>
                          <a:spcPct val="115000"/>
                        </a:lnSpc>
                        <a:spcBef>
                          <a:spcPts val="400"/>
                        </a:spcBef>
                        <a:spcAft>
                          <a:spcPts val="0"/>
                        </a:spcAft>
                        <a:buClr>
                          <a:schemeClr val="dk1"/>
                        </a:buClr>
                        <a:buSzPts val="1100"/>
                        <a:buFont typeface="Arial"/>
                        <a:buNone/>
                      </a:pPr>
                      <a:r>
                        <a:rPr lang="en" sz="800">
                          <a:solidFill>
                            <a:schemeClr val="dk1"/>
                          </a:solidFill>
                          <a:latin typeface="Times New Roman"/>
                          <a:ea typeface="Times New Roman"/>
                          <a:cs typeface="Times New Roman"/>
                          <a:sym typeface="Times New Roman"/>
                        </a:rPr>
                        <a:t>Chelation or depletion</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40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Hyperphosphataemia</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Tumour lysis syndrome (which causes hyperphosphataemia)</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Acute pancreatitis</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Depletion in coagulopathy</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Consumption by osteoclastic bone metastases</a:t>
                      </a:r>
                      <a:endParaRPr sz="800">
                        <a:solidFill>
                          <a:schemeClr val="dk1"/>
                        </a:solidFill>
                        <a:latin typeface="Times New Roman"/>
                        <a:ea typeface="Times New Roman"/>
                        <a:cs typeface="Times New Roman"/>
                        <a:sym typeface="Times New Roman"/>
                      </a:endParaRPr>
                    </a:p>
                    <a:p>
                      <a:pPr indent="0" lvl="0" marL="38100" marR="38100" rtl="0" algn="l">
                        <a:lnSpc>
                          <a:spcPct val="115000"/>
                        </a:lnSpc>
                        <a:spcBef>
                          <a:spcPts val="400"/>
                        </a:spcBef>
                        <a:spcAft>
                          <a:spcPts val="0"/>
                        </a:spcAft>
                        <a:buClr>
                          <a:schemeClr val="dk1"/>
                        </a:buClr>
                        <a:buSzPts val="1100"/>
                        <a:buFont typeface="Arial"/>
                        <a:buNone/>
                      </a:pPr>
                      <a:r>
                        <a:rPr lang="en" sz="800">
                          <a:solidFill>
                            <a:schemeClr val="dk1"/>
                          </a:solidFill>
                          <a:latin typeface="Times New Roman"/>
                          <a:ea typeface="Times New Roman"/>
                          <a:cs typeface="Times New Roman"/>
                          <a:sym typeface="Times New Roman"/>
                        </a:rPr>
                        <a:t>Drugs</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40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Phenytoin</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Fluoride toxicity</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Foscarnet</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EDTA</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Citrate</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Phosphate</a:t>
                      </a:r>
                      <a:endParaRPr sz="800">
                        <a:solidFill>
                          <a:schemeClr val="dk1"/>
                        </a:solidFill>
                        <a:latin typeface="Times New Roman"/>
                        <a:ea typeface="Times New Roman"/>
                        <a:cs typeface="Times New Roman"/>
                        <a:sym typeface="Times New Roman"/>
                      </a:endParaRPr>
                    </a:p>
                    <a:p>
                      <a:pPr indent="-279400" lvl="0" marL="622300" rtl="0" algn="l">
                        <a:lnSpc>
                          <a:spcPct val="115000"/>
                        </a:lnSpc>
                        <a:spcBef>
                          <a:spcPts val="0"/>
                        </a:spcBef>
                        <a:spcAft>
                          <a:spcPts val="0"/>
                        </a:spcAft>
                        <a:buClr>
                          <a:schemeClr val="dk1"/>
                        </a:buClr>
                        <a:buSzPts val="800"/>
                        <a:buFont typeface="Times New Roman"/>
                        <a:buChar char="●"/>
                      </a:pPr>
                      <a:r>
                        <a:rPr lang="en" sz="800">
                          <a:solidFill>
                            <a:schemeClr val="dk1"/>
                          </a:solidFill>
                          <a:latin typeface="Times New Roman"/>
                          <a:ea typeface="Times New Roman"/>
                          <a:cs typeface="Times New Roman"/>
                          <a:sym typeface="Times New Roman"/>
                        </a:rPr>
                        <a:t>Bisphosphonates</a:t>
                      </a:r>
                      <a:endParaRPr sz="800">
                        <a:solidFill>
                          <a:schemeClr val="dk1"/>
                        </a:solidFill>
                        <a:latin typeface="Times New Roman"/>
                        <a:ea typeface="Times New Roman"/>
                        <a:cs typeface="Times New Roman"/>
                        <a:sym typeface="Times New Roman"/>
                      </a:endParaRPr>
                    </a:p>
                    <a:p>
                      <a:pPr indent="0" lvl="0" marL="0" rtl="0" algn="l">
                        <a:spcBef>
                          <a:spcPts val="400"/>
                        </a:spcBef>
                        <a:spcAft>
                          <a:spcPts val="0"/>
                        </a:spcAft>
                        <a:buNone/>
                      </a:pPr>
                      <a:r>
                        <a:t/>
                      </a:r>
                      <a:endParaRPr b="1" sz="800" u="sng">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1"/>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Clinical features of hypocalcemia</a:t>
            </a:r>
            <a:endParaRPr/>
          </a:p>
        </p:txBody>
      </p:sp>
      <p:sp>
        <p:nvSpPr>
          <p:cNvPr id="538" name="Google Shape;538;p81"/>
          <p:cNvSpPr txBox="1"/>
          <p:nvPr>
            <p:ph idx="1" type="body"/>
          </p:nvPr>
        </p:nvSpPr>
        <p:spPr>
          <a:xfrm>
            <a:off x="1164974" y="1600200"/>
            <a:ext cx="7463700" cy="28332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Arial"/>
                <a:ea typeface="Arial"/>
                <a:cs typeface="Arial"/>
                <a:sym typeface="Arial"/>
              </a:rPr>
              <a:t>Mild hypocalcemia</a:t>
            </a:r>
            <a:endParaRPr sz="1200">
              <a:solidFill>
                <a:schemeClr val="dk1"/>
              </a:solidFill>
              <a:latin typeface="Arial"/>
              <a:ea typeface="Arial"/>
              <a:cs typeface="Arial"/>
              <a:sym typeface="Arial"/>
            </a:endParaRPr>
          </a:p>
          <a:p>
            <a:pPr indent="-304800" lvl="0" marL="596900" rtl="0" algn="l">
              <a:lnSpc>
                <a:spcPct val="115000"/>
              </a:lnSpc>
              <a:spcBef>
                <a:spcPts val="400"/>
              </a:spcBef>
              <a:spcAft>
                <a:spcPts val="0"/>
              </a:spcAft>
              <a:buClr>
                <a:schemeClr val="dk1"/>
              </a:buClr>
              <a:buSzPts val="1200"/>
              <a:buFont typeface="Arial"/>
              <a:buChar char="●"/>
            </a:pPr>
            <a:r>
              <a:rPr lang="en" sz="1200">
                <a:solidFill>
                  <a:schemeClr val="dk1"/>
                </a:solidFill>
                <a:latin typeface="Arial"/>
                <a:ea typeface="Arial"/>
                <a:cs typeface="Arial"/>
                <a:sym typeface="Arial"/>
              </a:rPr>
              <a:t>Generalised myalgia</a:t>
            </a:r>
            <a:endParaRPr sz="1200">
              <a:solidFill>
                <a:schemeClr val="dk1"/>
              </a:solidFill>
              <a:latin typeface="Arial"/>
              <a:ea typeface="Arial"/>
              <a:cs typeface="Arial"/>
              <a:sym typeface="Arial"/>
            </a:endParaRPr>
          </a:p>
          <a:p>
            <a:pPr indent="-304800" lvl="0" marL="5969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Twitching, fasciculations</a:t>
            </a:r>
            <a:endParaRPr sz="1200">
              <a:solidFill>
                <a:schemeClr val="dk1"/>
              </a:solidFill>
              <a:latin typeface="Arial"/>
              <a:ea typeface="Arial"/>
              <a:cs typeface="Arial"/>
              <a:sym typeface="Arial"/>
            </a:endParaRPr>
          </a:p>
          <a:p>
            <a:pPr indent="-304800" lvl="0" marL="5969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QT prolongation</a:t>
            </a:r>
            <a:endParaRPr sz="1200">
              <a:solidFill>
                <a:schemeClr val="dk1"/>
              </a:solidFill>
              <a:latin typeface="Arial"/>
              <a:ea typeface="Arial"/>
              <a:cs typeface="Arial"/>
              <a:sym typeface="Arial"/>
            </a:endParaRPr>
          </a:p>
          <a:p>
            <a:pPr indent="-304800" lvl="0" marL="5969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Chvostek’s sign</a:t>
            </a:r>
            <a:endParaRPr sz="1200">
              <a:solidFill>
                <a:schemeClr val="dk1"/>
              </a:solidFill>
              <a:latin typeface="Arial"/>
              <a:ea typeface="Arial"/>
              <a:cs typeface="Arial"/>
              <a:sym typeface="Arial"/>
            </a:endParaRPr>
          </a:p>
          <a:p>
            <a:pPr indent="-304800" lvl="0" marL="5969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Confusion, delirium, psychosis</a:t>
            </a:r>
            <a:endParaRPr sz="1200">
              <a:solidFill>
                <a:schemeClr val="dk1"/>
              </a:solidFill>
              <a:latin typeface="Arial"/>
              <a:ea typeface="Arial"/>
              <a:cs typeface="Arial"/>
              <a:sym typeface="Arial"/>
            </a:endParaRPr>
          </a:p>
          <a:p>
            <a:pPr indent="0" lvl="0" marL="0" rtl="0" algn="l">
              <a:lnSpc>
                <a:spcPct val="115000"/>
              </a:lnSpc>
              <a:spcBef>
                <a:spcPts val="400"/>
              </a:spcBef>
              <a:spcAft>
                <a:spcPts val="0"/>
              </a:spcAft>
              <a:buNone/>
            </a:pPr>
            <a:r>
              <a:rPr lang="en" sz="1200">
                <a:solidFill>
                  <a:schemeClr val="dk1"/>
                </a:solidFill>
                <a:latin typeface="Arial"/>
                <a:ea typeface="Arial"/>
                <a:cs typeface="Arial"/>
                <a:sym typeface="Arial"/>
              </a:rPr>
              <a:t>Severe hypocalcemia</a:t>
            </a:r>
            <a:endParaRPr sz="1200">
              <a:solidFill>
                <a:schemeClr val="dk1"/>
              </a:solidFill>
              <a:latin typeface="Arial"/>
              <a:ea typeface="Arial"/>
              <a:cs typeface="Arial"/>
              <a:sym typeface="Arial"/>
            </a:endParaRPr>
          </a:p>
          <a:p>
            <a:pPr indent="-304800" lvl="0" marL="596900" rtl="0" algn="l">
              <a:lnSpc>
                <a:spcPct val="115000"/>
              </a:lnSpc>
              <a:spcBef>
                <a:spcPts val="400"/>
              </a:spcBef>
              <a:spcAft>
                <a:spcPts val="0"/>
              </a:spcAft>
              <a:buClr>
                <a:schemeClr val="dk1"/>
              </a:buClr>
              <a:buSzPts val="1200"/>
              <a:buFont typeface="Arial"/>
              <a:buChar char="●"/>
            </a:pPr>
            <a:r>
              <a:rPr lang="en" sz="1200">
                <a:solidFill>
                  <a:schemeClr val="dk1"/>
                </a:solidFill>
                <a:latin typeface="Arial"/>
                <a:ea typeface="Arial"/>
                <a:cs typeface="Arial"/>
                <a:sym typeface="Arial"/>
              </a:rPr>
              <a:t>Carpopedal spasm (Trousseau’s sign)</a:t>
            </a:r>
            <a:endParaRPr sz="1200">
              <a:solidFill>
                <a:schemeClr val="dk1"/>
              </a:solidFill>
              <a:latin typeface="Arial"/>
              <a:ea typeface="Arial"/>
              <a:cs typeface="Arial"/>
              <a:sym typeface="Arial"/>
            </a:endParaRPr>
          </a:p>
          <a:p>
            <a:pPr indent="-304800" lvl="0" marL="5969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Tetany and seizures</a:t>
            </a:r>
            <a:endParaRPr sz="1200">
              <a:solidFill>
                <a:schemeClr val="dk1"/>
              </a:solidFill>
              <a:latin typeface="Arial"/>
              <a:ea typeface="Arial"/>
              <a:cs typeface="Arial"/>
              <a:sym typeface="Arial"/>
            </a:endParaRPr>
          </a:p>
          <a:p>
            <a:pPr indent="-304800" lvl="0" marL="5969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Papilloedema, raised intracranial pressure</a:t>
            </a:r>
            <a:endParaRPr sz="1200">
              <a:solidFill>
                <a:schemeClr val="dk1"/>
              </a:solidFill>
              <a:latin typeface="Arial"/>
              <a:ea typeface="Arial"/>
              <a:cs typeface="Arial"/>
              <a:sym typeface="Arial"/>
            </a:endParaRPr>
          </a:p>
          <a:p>
            <a:pPr indent="-304800" lvl="0" marL="5969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Cardiac arrhythmias, esp. Torsades</a:t>
            </a:r>
            <a:endParaRPr sz="1200">
              <a:solidFill>
                <a:schemeClr val="dk1"/>
              </a:solidFill>
              <a:latin typeface="Arial"/>
              <a:ea typeface="Arial"/>
              <a:cs typeface="Arial"/>
              <a:sym typeface="Arial"/>
            </a:endParaRPr>
          </a:p>
          <a:p>
            <a:pPr indent="-304800" lvl="0" marL="5969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Hypotension</a:t>
            </a:r>
            <a:endParaRPr sz="1200">
              <a:solidFill>
                <a:schemeClr val="dk1"/>
              </a:solidFill>
              <a:latin typeface="Arial"/>
              <a:ea typeface="Arial"/>
              <a:cs typeface="Arial"/>
              <a:sym typeface="Arial"/>
            </a:endParaRPr>
          </a:p>
          <a:p>
            <a:pPr indent="0" lvl="0" marL="0" rtl="0" algn="l">
              <a:spcBef>
                <a:spcPts val="800"/>
              </a:spcBef>
              <a:spcAft>
                <a:spcPts val="0"/>
              </a:spcAft>
              <a:buNone/>
            </a:pPr>
            <a:r>
              <a:t/>
            </a:r>
            <a:endParaRPr sz="1200">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82"/>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Hypocalcemia treatment</a:t>
            </a:r>
            <a:endParaRPr/>
          </a:p>
        </p:txBody>
      </p:sp>
      <p:sp>
        <p:nvSpPr>
          <p:cNvPr id="544" name="Google Shape;544;p82"/>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241300" lvl="0" marL="25400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Control the underlying disease</a:t>
            </a:r>
            <a:endParaRPr sz="1200">
              <a:solidFill>
                <a:schemeClr val="dk1"/>
              </a:solidFill>
              <a:latin typeface="Arial"/>
              <a:ea typeface="Arial"/>
              <a:cs typeface="Arial"/>
              <a:sym typeface="Arial"/>
            </a:endParaRPr>
          </a:p>
          <a:p>
            <a:pPr indent="-241300" lvl="0" marL="254000" rtl="0" algn="l">
              <a:spcBef>
                <a:spcPts val="800"/>
              </a:spcBef>
              <a:spcAft>
                <a:spcPts val="0"/>
              </a:spcAft>
              <a:buClr>
                <a:schemeClr val="dk1"/>
              </a:buClr>
              <a:buSzPts val="1200"/>
              <a:buFont typeface="Arial"/>
              <a:buChar char="🠶"/>
            </a:pPr>
            <a:r>
              <a:rPr lang="en" sz="1200">
                <a:solidFill>
                  <a:schemeClr val="dk1"/>
                </a:solidFill>
                <a:latin typeface="Arial"/>
                <a:ea typeface="Arial"/>
                <a:cs typeface="Arial"/>
                <a:sym typeface="Arial"/>
              </a:rPr>
              <a:t>If mild symptoms only, give enteral calcium</a:t>
            </a:r>
            <a:endParaRPr sz="1200">
              <a:solidFill>
                <a:schemeClr val="dk1"/>
              </a:solidFill>
              <a:latin typeface="Arial"/>
              <a:ea typeface="Arial"/>
              <a:cs typeface="Arial"/>
              <a:sym typeface="Arial"/>
            </a:endParaRPr>
          </a:p>
          <a:p>
            <a:pPr indent="-241300" lvl="0" marL="254000" rtl="0" algn="l">
              <a:spcBef>
                <a:spcPts val="800"/>
              </a:spcBef>
              <a:spcAft>
                <a:spcPts val="0"/>
              </a:spcAft>
              <a:buClr>
                <a:schemeClr val="dk1"/>
              </a:buClr>
              <a:buSzPts val="1200"/>
              <a:buFont typeface="Arial"/>
              <a:buChar char="🠶"/>
            </a:pPr>
            <a:r>
              <a:rPr lang="en" sz="1200">
                <a:solidFill>
                  <a:schemeClr val="dk1"/>
                </a:solidFill>
                <a:latin typeface="Arial"/>
                <a:ea typeface="Arial"/>
                <a:cs typeface="Arial"/>
                <a:sym typeface="Arial"/>
              </a:rPr>
              <a:t>If severe symptoms, give parenteral replacement</a:t>
            </a:r>
            <a:endParaRPr sz="1200">
              <a:solidFill>
                <a:schemeClr val="dk1"/>
              </a:solidFill>
              <a:latin typeface="Arial"/>
              <a:ea typeface="Arial"/>
              <a:cs typeface="Arial"/>
              <a:sym typeface="Arial"/>
            </a:endParaRPr>
          </a:p>
          <a:p>
            <a:pPr indent="-241300" lvl="0" marL="254000" rtl="0" algn="l">
              <a:spcBef>
                <a:spcPts val="800"/>
              </a:spcBef>
              <a:spcAft>
                <a:spcPts val="0"/>
              </a:spcAft>
              <a:buClr>
                <a:schemeClr val="dk1"/>
              </a:buClr>
              <a:buSzPts val="1200"/>
              <a:buFont typeface="Arial"/>
              <a:buChar char="❑"/>
            </a:pPr>
            <a:r>
              <a:rPr lang="en" sz="1200">
                <a:solidFill>
                  <a:schemeClr val="dk1"/>
                </a:solidFill>
                <a:latin typeface="Arial"/>
                <a:ea typeface="Arial"/>
                <a:cs typeface="Arial"/>
                <a:sym typeface="Arial"/>
              </a:rPr>
              <a:t>10ml of 10% cacl2</a:t>
            </a:r>
            <a:endParaRPr sz="1200">
              <a:solidFill>
                <a:schemeClr val="dk1"/>
              </a:solidFill>
              <a:latin typeface="Arial"/>
              <a:ea typeface="Arial"/>
              <a:cs typeface="Arial"/>
              <a:sym typeface="Arial"/>
            </a:endParaRPr>
          </a:p>
          <a:p>
            <a:pPr indent="-241300" lvl="0" marL="254000" rtl="0" algn="l">
              <a:spcBef>
                <a:spcPts val="800"/>
              </a:spcBef>
              <a:spcAft>
                <a:spcPts val="0"/>
              </a:spcAft>
              <a:buClr>
                <a:schemeClr val="dk1"/>
              </a:buClr>
              <a:buSzPts val="1200"/>
              <a:buFont typeface="Arial"/>
              <a:buChar char="•"/>
            </a:pPr>
            <a:r>
              <a:rPr lang="en" sz="1200">
                <a:solidFill>
                  <a:schemeClr val="dk1"/>
                </a:solidFill>
                <a:latin typeface="Arial"/>
                <a:ea typeface="Arial"/>
                <a:cs typeface="Arial"/>
                <a:sym typeface="Arial"/>
              </a:rPr>
              <a:t>1ml cacl2 = 27.2 mg ca</a:t>
            </a:r>
            <a:endParaRPr sz="1200">
              <a:solidFill>
                <a:schemeClr val="dk1"/>
              </a:solidFill>
              <a:latin typeface="Arial"/>
              <a:ea typeface="Arial"/>
              <a:cs typeface="Arial"/>
              <a:sym typeface="Arial"/>
            </a:endParaRPr>
          </a:p>
          <a:p>
            <a:pPr indent="-241300" lvl="0" marL="254000" rtl="0" algn="l">
              <a:spcBef>
                <a:spcPts val="800"/>
              </a:spcBef>
              <a:spcAft>
                <a:spcPts val="0"/>
              </a:spcAft>
              <a:buClr>
                <a:schemeClr val="dk1"/>
              </a:buClr>
              <a:buSzPts val="1200"/>
              <a:buFont typeface="Arial"/>
              <a:buChar char="•"/>
            </a:pPr>
            <a:r>
              <a:rPr lang="en" sz="1200">
                <a:solidFill>
                  <a:schemeClr val="dk1"/>
                </a:solidFill>
                <a:latin typeface="Arial"/>
                <a:ea typeface="Arial"/>
                <a:cs typeface="Arial"/>
                <a:sym typeface="Arial"/>
              </a:rPr>
              <a:t>1ml calcium gluconate = 9.3 mg ca</a:t>
            </a:r>
            <a:endParaRPr sz="1200">
              <a:solidFill>
                <a:schemeClr val="dk1"/>
              </a:solidFill>
              <a:latin typeface="Arial"/>
              <a:ea typeface="Arial"/>
              <a:cs typeface="Arial"/>
              <a:sym typeface="Arial"/>
            </a:endParaRPr>
          </a:p>
          <a:p>
            <a:pPr indent="-241300" lvl="0" marL="254000" rtl="0" algn="l">
              <a:spcBef>
                <a:spcPts val="800"/>
              </a:spcBef>
              <a:spcAft>
                <a:spcPts val="0"/>
              </a:spcAft>
              <a:buClr>
                <a:schemeClr val="dk1"/>
              </a:buClr>
              <a:buSzPts val="1200"/>
              <a:buFont typeface="Arial"/>
              <a:buChar char="🠶"/>
            </a:pPr>
            <a:r>
              <a:rPr lang="en" sz="1200">
                <a:solidFill>
                  <a:schemeClr val="dk1"/>
                </a:solidFill>
                <a:latin typeface="Arial"/>
                <a:ea typeface="Arial"/>
                <a:cs typeface="Arial"/>
                <a:sym typeface="Arial"/>
              </a:rPr>
              <a:t>May require vitamin D supplementation</a:t>
            </a:r>
            <a:endParaRPr sz="1200">
              <a:solidFill>
                <a:schemeClr val="dk1"/>
              </a:solidFill>
              <a:latin typeface="Arial"/>
              <a:ea typeface="Arial"/>
              <a:cs typeface="Arial"/>
              <a:sym typeface="Arial"/>
            </a:endParaRPr>
          </a:p>
        </p:txBody>
      </p:sp>
      <p:sp>
        <p:nvSpPr>
          <p:cNvPr id="545" name="Google Shape;545;p82"/>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83"/>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Question no.4: What is this?</a:t>
            </a:r>
            <a:endParaRPr/>
          </a:p>
        </p:txBody>
      </p:sp>
      <p:pic>
        <p:nvPicPr>
          <p:cNvPr id="551" name="Google Shape;551;p83"/>
          <p:cNvPicPr preferRelativeResize="0"/>
          <p:nvPr/>
        </p:nvPicPr>
        <p:blipFill>
          <a:blip r:embed="rId3">
            <a:alphaModFix/>
          </a:blip>
          <a:stretch>
            <a:fillRect/>
          </a:stretch>
        </p:blipFill>
        <p:spPr>
          <a:xfrm>
            <a:off x="1846375" y="1241925"/>
            <a:ext cx="5110550" cy="37367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84"/>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Magnesium</a:t>
            </a:r>
            <a:endParaRPr/>
          </a:p>
        </p:txBody>
      </p:sp>
      <p:sp>
        <p:nvSpPr>
          <p:cNvPr id="557" name="Google Shape;557;p84"/>
          <p:cNvSpPr txBox="1"/>
          <p:nvPr>
            <p:ph idx="1" type="body"/>
          </p:nvPr>
        </p:nvSpPr>
        <p:spPr>
          <a:xfrm>
            <a:off x="978150" y="1154000"/>
            <a:ext cx="7650300" cy="3890700"/>
          </a:xfrm>
          <a:prstGeom prst="rect">
            <a:avLst/>
          </a:prstGeom>
        </p:spPr>
        <p:txBody>
          <a:bodyPr anchorCtr="0" anchor="t" bIns="34275" lIns="68575" spcFirstLastPara="1" rIns="68575" wrap="square" tIns="34275">
            <a:noAutofit/>
          </a:bodyPr>
          <a:lstStyle/>
          <a:p>
            <a:pPr indent="-304800" lvl="0" marL="457200" rtl="0" algn="l">
              <a:lnSpc>
                <a:spcPct val="115000"/>
              </a:lnSpc>
              <a:spcBef>
                <a:spcPts val="800"/>
              </a:spcBef>
              <a:spcAft>
                <a:spcPts val="0"/>
              </a:spcAft>
              <a:buSzPts val="1200"/>
              <a:buFont typeface="Arial"/>
              <a:buChar char="●"/>
            </a:pPr>
            <a:r>
              <a:rPr lang="en" sz="1200">
                <a:latin typeface="Arial"/>
                <a:ea typeface="Arial"/>
                <a:cs typeface="Arial"/>
                <a:sym typeface="Arial"/>
              </a:rPr>
              <a:t>1.5 to 2.5mg/dl</a:t>
            </a:r>
            <a:endParaRPr sz="1200">
              <a:latin typeface="Arial"/>
              <a:ea typeface="Arial"/>
              <a:cs typeface="Arial"/>
              <a:sym typeface="Arial"/>
            </a:endParaRPr>
          </a:p>
          <a:p>
            <a:pPr indent="-304800" lvl="0" marL="457200" rtl="0" algn="l">
              <a:lnSpc>
                <a:spcPct val="115000"/>
              </a:lnSpc>
              <a:spcBef>
                <a:spcPts val="0"/>
              </a:spcBef>
              <a:spcAft>
                <a:spcPts val="0"/>
              </a:spcAft>
              <a:buSzPts val="1200"/>
              <a:buFont typeface="Arial"/>
              <a:buChar char="●"/>
            </a:pPr>
            <a:r>
              <a:rPr lang="en" sz="1200">
                <a:latin typeface="Arial"/>
                <a:ea typeface="Arial"/>
                <a:cs typeface="Arial"/>
                <a:sym typeface="Arial"/>
              </a:rPr>
              <a:t>Forgotten cation</a:t>
            </a:r>
            <a:endParaRPr sz="1200">
              <a:latin typeface="Arial"/>
              <a:ea typeface="Arial"/>
              <a:cs typeface="Arial"/>
              <a:sym typeface="Arial"/>
            </a:endParaRPr>
          </a:p>
          <a:p>
            <a:pPr indent="-304800" lvl="0" marL="4572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second-most abundant intracellular cation</a:t>
            </a:r>
            <a:endParaRPr sz="1200">
              <a:solidFill>
                <a:srgbClr val="2A2A2A"/>
              </a:solidFill>
              <a:latin typeface="Arial"/>
              <a:ea typeface="Arial"/>
              <a:cs typeface="Arial"/>
              <a:sym typeface="Arial"/>
            </a:endParaRPr>
          </a:p>
          <a:p>
            <a:pPr indent="-304800" lvl="0" marL="4572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Role in many functions of the cell, including energy transfer, storage, and use; protein, carbohydrate, and fat metabolism; maintenance of normal cell membrane function; and the regulation of parathyroid hormone (PTH) secretion. </a:t>
            </a:r>
            <a:endParaRPr sz="1200">
              <a:solidFill>
                <a:srgbClr val="2A2A2A"/>
              </a:solidFill>
              <a:latin typeface="Arial"/>
              <a:ea typeface="Arial"/>
              <a:cs typeface="Arial"/>
              <a:sym typeface="Arial"/>
            </a:endParaRPr>
          </a:p>
          <a:p>
            <a:pPr indent="-304800" lvl="0" marL="4572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Lowers blood pressure and alters peripheral vascular resistance.</a:t>
            </a:r>
            <a:endParaRPr sz="1200">
              <a:solidFill>
                <a:srgbClr val="2A2A2A"/>
              </a:solidFill>
              <a:latin typeface="Arial"/>
              <a:ea typeface="Arial"/>
              <a:cs typeface="Arial"/>
              <a:sym typeface="Arial"/>
            </a:endParaRPr>
          </a:p>
          <a:p>
            <a:pPr indent="-304800" lvl="0" marL="4572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Almost all enzymatic processes using phosphorus as an energy source require magnesium for activation. </a:t>
            </a:r>
            <a:endParaRPr sz="1200">
              <a:solidFill>
                <a:srgbClr val="2A2A2A"/>
              </a:solidFill>
              <a:latin typeface="Arial"/>
              <a:ea typeface="Arial"/>
              <a:cs typeface="Arial"/>
              <a:sym typeface="Arial"/>
            </a:endParaRPr>
          </a:p>
          <a:p>
            <a:pPr indent="-304800" lvl="0" marL="4572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Involved in nearly every aspect of biochemical metabolism</a:t>
            </a:r>
            <a:endParaRPr sz="1200">
              <a:solidFill>
                <a:srgbClr val="2A2A2A"/>
              </a:solidFill>
              <a:latin typeface="Arial"/>
              <a:ea typeface="Arial"/>
              <a:cs typeface="Arial"/>
              <a:sym typeface="Arial"/>
            </a:endParaRPr>
          </a:p>
          <a:p>
            <a:pPr indent="-304800" lvl="0" marL="4572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Blocks neurosynaptic transmission by interfering with the release of acetylcholine. </a:t>
            </a:r>
            <a:endParaRPr sz="1200">
              <a:solidFill>
                <a:srgbClr val="2A2A2A"/>
              </a:solidFill>
              <a:latin typeface="Arial"/>
              <a:ea typeface="Arial"/>
              <a:cs typeface="Arial"/>
              <a:sym typeface="Arial"/>
            </a:endParaRPr>
          </a:p>
          <a:p>
            <a:pPr indent="-304800" lvl="0" marL="4572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May interfere with the release of catecholamines from the adrenal medulla. </a:t>
            </a:r>
            <a:endParaRPr sz="1200">
              <a:solidFill>
                <a:srgbClr val="2A2A2A"/>
              </a:solidFill>
              <a:latin typeface="Arial"/>
              <a:ea typeface="Arial"/>
              <a:cs typeface="Arial"/>
              <a:sym typeface="Arial"/>
            </a:endParaRPr>
          </a:p>
          <a:p>
            <a:pPr indent="-304800" lvl="0" marL="4572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Has been proposed as an endogenous endocrine modulator of the catecholamine component of the physiologic stress response.</a:t>
            </a:r>
            <a:endParaRPr sz="1200">
              <a:solidFill>
                <a:srgbClr val="2A2A2A"/>
              </a:solidFill>
              <a:latin typeface="Arial"/>
              <a:ea typeface="Arial"/>
              <a:cs typeface="Arial"/>
              <a:sym typeface="Arial"/>
            </a:endParaRPr>
          </a:p>
          <a:p>
            <a:pPr indent="0" lvl="0" marL="457200" rtl="0" algn="l">
              <a:lnSpc>
                <a:spcPct val="115000"/>
              </a:lnSpc>
              <a:spcBef>
                <a:spcPts val="800"/>
              </a:spcBef>
              <a:spcAft>
                <a:spcPts val="0"/>
              </a:spcAft>
              <a:buNone/>
            </a:pPr>
            <a:r>
              <a:t/>
            </a:r>
            <a:endParaRPr sz="12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85"/>
          <p:cNvSpPr txBox="1"/>
          <p:nvPr>
            <p:ph idx="1" type="body"/>
          </p:nvPr>
        </p:nvSpPr>
        <p:spPr>
          <a:xfrm>
            <a:off x="4989654" y="1435350"/>
            <a:ext cx="3990600" cy="28332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15mmol/ kg</a:t>
            </a:r>
            <a:endParaRPr/>
          </a:p>
          <a:p>
            <a:pPr indent="0" lvl="0" marL="0" rtl="0" algn="l">
              <a:spcBef>
                <a:spcPts val="800"/>
              </a:spcBef>
              <a:spcAft>
                <a:spcPts val="0"/>
              </a:spcAft>
              <a:buNone/>
            </a:pPr>
            <a:r>
              <a:rPr lang="en"/>
              <a:t>70kg male → 1050mmol → 700g</a:t>
            </a:r>
            <a:endParaRPr/>
          </a:p>
          <a:p>
            <a:pPr indent="0" lvl="0" marL="0" rtl="0" algn="l">
              <a:spcBef>
                <a:spcPts val="800"/>
              </a:spcBef>
              <a:spcAft>
                <a:spcPts val="0"/>
              </a:spcAft>
              <a:buNone/>
            </a:pPr>
            <a:r>
              <a:rPr lang="en"/>
              <a:t>60% locked in bone</a:t>
            </a:r>
            <a:endParaRPr/>
          </a:p>
          <a:p>
            <a:pPr indent="0" lvl="0" marL="0" rtl="0" algn="l">
              <a:spcBef>
                <a:spcPts val="800"/>
              </a:spcBef>
              <a:spcAft>
                <a:spcPts val="0"/>
              </a:spcAft>
              <a:buNone/>
            </a:pPr>
            <a:r>
              <a:rPr lang="en"/>
              <a:t>39% intracellular, 1% extracellular (Only 10mmol)</a:t>
            </a:r>
            <a:endParaRPr/>
          </a:p>
          <a:p>
            <a:pPr indent="0" lvl="0" marL="0" rtl="0" algn="l">
              <a:spcBef>
                <a:spcPts val="800"/>
              </a:spcBef>
              <a:spcAft>
                <a:spcPts val="0"/>
              </a:spcAft>
              <a:buNone/>
            </a:pPr>
            <a:r>
              <a:rPr lang="en"/>
              <a:t>40% of serum mg is protein bound</a:t>
            </a:r>
            <a:endParaRPr/>
          </a:p>
          <a:p>
            <a:pPr indent="0" lvl="0" marL="0" rtl="0" algn="l">
              <a:spcBef>
                <a:spcPts val="800"/>
              </a:spcBef>
              <a:spcAft>
                <a:spcPts val="0"/>
              </a:spcAft>
              <a:buNone/>
            </a:pPr>
            <a:r>
              <a:t/>
            </a:r>
            <a:endParaRPr/>
          </a:p>
        </p:txBody>
      </p:sp>
      <p:pic>
        <p:nvPicPr>
          <p:cNvPr id="563" name="Google Shape;563;p85"/>
          <p:cNvPicPr preferRelativeResize="0"/>
          <p:nvPr/>
        </p:nvPicPr>
        <p:blipFill>
          <a:blip r:embed="rId3">
            <a:alphaModFix/>
          </a:blip>
          <a:stretch>
            <a:fillRect/>
          </a:stretch>
        </p:blipFill>
        <p:spPr>
          <a:xfrm>
            <a:off x="381725" y="1498720"/>
            <a:ext cx="4333153" cy="281635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6"/>
          <p:cNvSpPr txBox="1"/>
          <p:nvPr>
            <p:ph type="title"/>
          </p:nvPr>
        </p:nvSpPr>
        <p:spPr>
          <a:xfrm>
            <a:off x="1351225" y="247422"/>
            <a:ext cx="6683700" cy="477900"/>
          </a:xfrm>
          <a:prstGeom prst="rect">
            <a:avLst/>
          </a:prstGeom>
          <a:noFill/>
          <a:ln>
            <a:noFill/>
          </a:ln>
        </p:spPr>
        <p:txBody>
          <a:bodyPr anchorCtr="0" anchor="t" bIns="34275" lIns="68575" spcFirstLastPara="1" rIns="68575" wrap="square" tIns="34275">
            <a:normAutofit fontScale="90000"/>
          </a:bodyPr>
          <a:lstStyle/>
          <a:p>
            <a:pPr indent="0" lvl="0" marL="0" rtl="0" algn="l">
              <a:spcBef>
                <a:spcPts val="0"/>
              </a:spcBef>
              <a:spcAft>
                <a:spcPts val="0"/>
              </a:spcAft>
              <a:buClr>
                <a:srgbClr val="262626"/>
              </a:buClr>
              <a:buSzPct val="100000"/>
              <a:buFont typeface="Century Gothic"/>
              <a:buNone/>
            </a:pPr>
            <a:r>
              <a:rPr lang="en"/>
              <a:t>Hypomagnesemia</a:t>
            </a:r>
            <a:endParaRPr/>
          </a:p>
        </p:txBody>
      </p:sp>
      <p:sp>
        <p:nvSpPr>
          <p:cNvPr id="569" name="Google Shape;569;p86"/>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70" name="Google Shape;570;p86"/>
          <p:cNvGraphicFramePr/>
          <p:nvPr/>
        </p:nvGraphicFramePr>
        <p:xfrm>
          <a:off x="952500" y="805950"/>
          <a:ext cx="3000000" cy="3000000"/>
        </p:xfrm>
        <a:graphic>
          <a:graphicData uri="http://schemas.openxmlformats.org/drawingml/2006/table">
            <a:tbl>
              <a:tblPr>
                <a:noFill/>
                <a:tableStyleId>{E7A40644-0E3E-4874-AAA0-30230A77D6B8}</a:tableStyleId>
              </a:tblPr>
              <a:tblGrid>
                <a:gridCol w="3619500"/>
                <a:gridCol w="3619500"/>
              </a:tblGrid>
              <a:tr h="3983275">
                <a:tc>
                  <a:txBody>
                    <a:bodyPr/>
                    <a:lstStyle/>
                    <a:p>
                      <a:pPr indent="0" lvl="0" marL="25400" marR="25400" rtl="0" algn="l">
                        <a:lnSpc>
                          <a:spcPct val="115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I</a:t>
                      </a:r>
                      <a:r>
                        <a:rPr lang="en" sz="800">
                          <a:solidFill>
                            <a:schemeClr val="dk1"/>
                          </a:solidFill>
                        </a:rPr>
                        <a:t>ncreased Loss</a:t>
                      </a:r>
                      <a:endParaRPr sz="800">
                        <a:solidFill>
                          <a:schemeClr val="dk1"/>
                        </a:solidFill>
                      </a:endParaRPr>
                    </a:p>
                    <a:p>
                      <a:pPr indent="0" lvl="0" marL="25400" marR="25400" rtl="0" algn="l">
                        <a:lnSpc>
                          <a:spcPct val="115000"/>
                        </a:lnSpc>
                        <a:spcBef>
                          <a:spcPts val="0"/>
                        </a:spcBef>
                        <a:spcAft>
                          <a:spcPts val="0"/>
                        </a:spcAft>
                        <a:buClr>
                          <a:schemeClr val="dk1"/>
                        </a:buClr>
                        <a:buSzPts val="1100"/>
                        <a:buFont typeface="Arial"/>
                        <a:buNone/>
                      </a:pPr>
                      <a:r>
                        <a:rPr lang="en" sz="800">
                          <a:solidFill>
                            <a:schemeClr val="dk1"/>
                          </a:solidFill>
                        </a:rPr>
                        <a:t>Gastrointestinal loss</a:t>
                      </a:r>
                      <a:endParaRPr sz="800">
                        <a:solidFill>
                          <a:schemeClr val="dk1"/>
                        </a:solidFill>
                      </a:endParaRPr>
                    </a:p>
                    <a:p>
                      <a:pPr indent="-279400" lvl="0" marL="558800" rtl="0" algn="l">
                        <a:lnSpc>
                          <a:spcPct val="115000"/>
                        </a:lnSpc>
                        <a:spcBef>
                          <a:spcPts val="400"/>
                        </a:spcBef>
                        <a:spcAft>
                          <a:spcPts val="0"/>
                        </a:spcAft>
                        <a:buClr>
                          <a:schemeClr val="dk1"/>
                        </a:buClr>
                        <a:buSzPts val="800"/>
                        <a:buFont typeface="Arial"/>
                        <a:buChar char="●"/>
                      </a:pPr>
                      <a:r>
                        <a:rPr lang="en" sz="800">
                          <a:solidFill>
                            <a:schemeClr val="dk1"/>
                          </a:solidFill>
                        </a:rPr>
                        <a:t>GIT fistulas</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Prolonged nasogastric suction</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Diarrhoea</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Pancreatitis</a:t>
                      </a:r>
                      <a:endParaRPr sz="800">
                        <a:solidFill>
                          <a:schemeClr val="dk1"/>
                        </a:solidFill>
                      </a:endParaRPr>
                    </a:p>
                    <a:p>
                      <a:pPr indent="0" lvl="0" marL="25400" marR="25400" rtl="0" algn="l">
                        <a:lnSpc>
                          <a:spcPct val="115000"/>
                        </a:lnSpc>
                        <a:spcBef>
                          <a:spcPts val="400"/>
                        </a:spcBef>
                        <a:spcAft>
                          <a:spcPts val="0"/>
                        </a:spcAft>
                        <a:buClr>
                          <a:schemeClr val="dk1"/>
                        </a:buClr>
                        <a:buSzPts val="1100"/>
                        <a:buFont typeface="Arial"/>
                        <a:buNone/>
                      </a:pPr>
                      <a:r>
                        <a:rPr lang="en" sz="800">
                          <a:solidFill>
                            <a:schemeClr val="dk1"/>
                          </a:solidFill>
                        </a:rPr>
                        <a:t>Renal loss</a:t>
                      </a:r>
                      <a:endParaRPr sz="800">
                        <a:solidFill>
                          <a:schemeClr val="dk1"/>
                        </a:solidFill>
                      </a:endParaRPr>
                    </a:p>
                    <a:p>
                      <a:pPr indent="-279400" lvl="0" marL="558800" rtl="0" algn="l">
                        <a:lnSpc>
                          <a:spcPct val="115000"/>
                        </a:lnSpc>
                        <a:spcBef>
                          <a:spcPts val="400"/>
                        </a:spcBef>
                        <a:spcAft>
                          <a:spcPts val="0"/>
                        </a:spcAft>
                        <a:buClr>
                          <a:schemeClr val="dk1"/>
                        </a:buClr>
                        <a:buSzPts val="800"/>
                        <a:buFont typeface="Arial"/>
                        <a:buChar char="●"/>
                      </a:pPr>
                      <a:r>
                        <a:rPr lang="en" sz="800">
                          <a:solidFill>
                            <a:schemeClr val="dk1"/>
                          </a:solidFill>
                        </a:rPr>
                        <a:t>Renal tubular acidosis</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Diuretic phase of acute tubular necrosis</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Thiazide diuretics</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Loop diuretics</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Alcoholism</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Hypercalcemia</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Nephrotoxic drugs, eg. aminoglycosides, amphotericin, cyclosporin etc.</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Primary renal magnesium wasting (a congenital disorder)</a:t>
                      </a:r>
                      <a:endParaRPr sz="800">
                        <a:solidFill>
                          <a:schemeClr val="dk1"/>
                        </a:solidFill>
                      </a:endParaRPr>
                    </a:p>
                    <a:p>
                      <a:pPr indent="0" lvl="0" marL="25400" marR="25400" rtl="0" algn="l">
                        <a:lnSpc>
                          <a:spcPct val="115000"/>
                        </a:lnSpc>
                        <a:spcBef>
                          <a:spcPts val="400"/>
                        </a:spcBef>
                        <a:spcAft>
                          <a:spcPts val="0"/>
                        </a:spcAft>
                        <a:buClr>
                          <a:schemeClr val="dk1"/>
                        </a:buClr>
                        <a:buSzPts val="1100"/>
                        <a:buFont typeface="Arial"/>
                        <a:buNone/>
                      </a:pPr>
                      <a:r>
                        <a:rPr lang="en" sz="800">
                          <a:solidFill>
                            <a:schemeClr val="dk1"/>
                          </a:solidFill>
                        </a:rPr>
                        <a:t>Sequestration and chelation</a:t>
                      </a:r>
                      <a:endParaRPr sz="800">
                        <a:solidFill>
                          <a:schemeClr val="dk1"/>
                        </a:solidFill>
                      </a:endParaRPr>
                    </a:p>
                    <a:p>
                      <a:pPr indent="-279400" lvl="0" marL="558800" rtl="0" algn="l">
                        <a:lnSpc>
                          <a:spcPct val="115000"/>
                        </a:lnSpc>
                        <a:spcBef>
                          <a:spcPts val="400"/>
                        </a:spcBef>
                        <a:spcAft>
                          <a:spcPts val="0"/>
                        </a:spcAft>
                        <a:buClr>
                          <a:schemeClr val="dk1"/>
                        </a:buClr>
                        <a:buSzPts val="800"/>
                        <a:buFont typeface="Arial"/>
                        <a:buChar char="●"/>
                      </a:pPr>
                      <a:r>
                        <a:rPr lang="en" sz="800">
                          <a:solidFill>
                            <a:schemeClr val="dk1"/>
                          </a:solidFill>
                        </a:rPr>
                        <a:t>Pancreatitis (saponification in fat)</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Post-operative (chelation with fatty acids)</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Post cardiopulmonary bypass (adsorption into circuit)</a:t>
                      </a:r>
                      <a:endParaRPr sz="800">
                        <a:solidFill>
                          <a:schemeClr val="dk1"/>
                        </a:solidFill>
                      </a:endParaRPr>
                    </a:p>
                    <a:p>
                      <a:pPr indent="-279400" lvl="0" marL="558800" rtl="0" algn="l">
                        <a:lnSpc>
                          <a:spcPct val="115000"/>
                        </a:lnSpc>
                        <a:spcBef>
                          <a:spcPts val="0"/>
                        </a:spcBef>
                        <a:spcAft>
                          <a:spcPts val="0"/>
                        </a:spcAft>
                        <a:buClr>
                          <a:schemeClr val="dk1"/>
                        </a:buClr>
                        <a:buSzPts val="800"/>
                        <a:buFont typeface="Arial"/>
                        <a:buChar char="●"/>
                      </a:pPr>
                      <a:r>
                        <a:rPr lang="en" sz="800">
                          <a:solidFill>
                            <a:schemeClr val="dk1"/>
                          </a:solidFill>
                        </a:rPr>
                        <a:t>Foscarnet (chelation)</a:t>
                      </a:r>
                      <a:endParaRPr sz="800">
                        <a:solidFill>
                          <a:schemeClr val="dk1"/>
                        </a:solidFill>
                      </a:endParaRPr>
                    </a:p>
                    <a:p>
                      <a:pPr indent="0" lvl="0" marL="0" rtl="0" algn="l">
                        <a:spcBef>
                          <a:spcPts val="400"/>
                        </a:spcBef>
                        <a:spcAft>
                          <a:spcPts val="0"/>
                        </a:spcAft>
                        <a:buNone/>
                      </a:pPr>
                      <a:r>
                        <a:t/>
                      </a:r>
                      <a:endParaRPr sz="800"/>
                    </a:p>
                  </a:txBody>
                  <a:tcPr marT="91425" marB="91425" marR="91425" marL="91425"/>
                </a:tc>
                <a:tc>
                  <a:txBody>
                    <a:bodyPr/>
                    <a:lstStyle/>
                    <a:p>
                      <a:pPr indent="0" lvl="0" marL="25400" marR="25400" rtl="0" algn="l">
                        <a:lnSpc>
                          <a:spcPct val="115000"/>
                        </a:lnSpc>
                        <a:spcBef>
                          <a:spcPts val="0"/>
                        </a:spcBef>
                        <a:spcAft>
                          <a:spcPts val="0"/>
                        </a:spcAft>
                        <a:buClr>
                          <a:schemeClr val="dk1"/>
                        </a:buClr>
                        <a:buSzPts val="1100"/>
                        <a:buFont typeface="Arial"/>
                        <a:buNone/>
                      </a:pPr>
                      <a:r>
                        <a:rPr lang="en" sz="800">
                          <a:solidFill>
                            <a:schemeClr val="dk1"/>
                          </a:solidFill>
                        </a:rPr>
                        <a:t>Decreased intake</a:t>
                      </a:r>
                      <a:endParaRPr sz="800">
                        <a:solidFill>
                          <a:schemeClr val="dk1"/>
                        </a:solidFill>
                      </a:endParaRPr>
                    </a:p>
                    <a:p>
                      <a:pPr indent="0" lvl="0" marL="25400" marR="25400" rtl="0" algn="l">
                        <a:lnSpc>
                          <a:spcPct val="115000"/>
                        </a:lnSpc>
                        <a:spcBef>
                          <a:spcPts val="0"/>
                        </a:spcBef>
                        <a:spcAft>
                          <a:spcPts val="0"/>
                        </a:spcAft>
                        <a:buClr>
                          <a:schemeClr val="dk1"/>
                        </a:buClr>
                        <a:buSzPts val="1100"/>
                        <a:buFont typeface="Arial"/>
                        <a:buNone/>
                      </a:pPr>
                      <a:r>
                        <a:rPr lang="en" sz="800">
                          <a:solidFill>
                            <a:schemeClr val="dk1"/>
                          </a:solidFill>
                        </a:rPr>
                        <a:t>Poor intake</a:t>
                      </a:r>
                      <a:endParaRPr sz="800">
                        <a:solidFill>
                          <a:schemeClr val="dk1"/>
                        </a:solidFill>
                      </a:endParaRPr>
                    </a:p>
                    <a:p>
                      <a:pPr indent="-279400" lvl="0" marL="546100" rtl="0" algn="l">
                        <a:lnSpc>
                          <a:spcPct val="115000"/>
                        </a:lnSpc>
                        <a:spcBef>
                          <a:spcPts val="400"/>
                        </a:spcBef>
                        <a:spcAft>
                          <a:spcPts val="0"/>
                        </a:spcAft>
                        <a:buClr>
                          <a:schemeClr val="dk1"/>
                        </a:buClr>
                        <a:buSzPts val="800"/>
                        <a:buFont typeface="Arial"/>
                        <a:buChar char="●"/>
                      </a:pPr>
                      <a:r>
                        <a:rPr lang="en" sz="800">
                          <a:solidFill>
                            <a:schemeClr val="dk1"/>
                          </a:solidFill>
                        </a:rPr>
                        <a:t>Fasted patient</a:t>
                      </a:r>
                      <a:endParaRPr sz="800">
                        <a:solidFill>
                          <a:schemeClr val="dk1"/>
                        </a:solidFill>
                      </a:endParaRPr>
                    </a:p>
                    <a:p>
                      <a:pPr indent="-279400" lvl="0" marL="546100" rtl="0" algn="l">
                        <a:lnSpc>
                          <a:spcPct val="115000"/>
                        </a:lnSpc>
                        <a:spcBef>
                          <a:spcPts val="0"/>
                        </a:spcBef>
                        <a:spcAft>
                          <a:spcPts val="0"/>
                        </a:spcAft>
                        <a:buClr>
                          <a:schemeClr val="dk1"/>
                        </a:buClr>
                        <a:buSzPts val="800"/>
                        <a:buFont typeface="Arial"/>
                        <a:buChar char="●"/>
                      </a:pPr>
                      <a:r>
                        <a:rPr lang="en" sz="800">
                          <a:solidFill>
                            <a:schemeClr val="dk1"/>
                          </a:solidFill>
                        </a:rPr>
                        <a:t>Improperly prescribed parenteral nutrition</a:t>
                      </a:r>
                      <a:endParaRPr sz="800">
                        <a:solidFill>
                          <a:schemeClr val="dk1"/>
                        </a:solidFill>
                      </a:endParaRPr>
                    </a:p>
                    <a:p>
                      <a:pPr indent="0" lvl="0" marL="25400" marR="25400" rtl="0" algn="l">
                        <a:lnSpc>
                          <a:spcPct val="115000"/>
                        </a:lnSpc>
                        <a:spcBef>
                          <a:spcPts val="400"/>
                        </a:spcBef>
                        <a:spcAft>
                          <a:spcPts val="0"/>
                        </a:spcAft>
                        <a:buClr>
                          <a:schemeClr val="dk1"/>
                        </a:buClr>
                        <a:buSzPts val="1100"/>
                        <a:buFont typeface="Arial"/>
                        <a:buNone/>
                      </a:pPr>
                      <a:r>
                        <a:rPr lang="en" sz="800">
                          <a:solidFill>
                            <a:schemeClr val="dk1"/>
                          </a:solidFill>
                        </a:rPr>
                        <a:t>Poor absorption</a:t>
                      </a:r>
                      <a:endParaRPr sz="800">
                        <a:solidFill>
                          <a:schemeClr val="dk1"/>
                        </a:solidFill>
                      </a:endParaRPr>
                    </a:p>
                    <a:p>
                      <a:pPr indent="-279400" lvl="0" marL="546100" rtl="0" algn="l">
                        <a:lnSpc>
                          <a:spcPct val="115000"/>
                        </a:lnSpc>
                        <a:spcBef>
                          <a:spcPts val="400"/>
                        </a:spcBef>
                        <a:spcAft>
                          <a:spcPts val="0"/>
                        </a:spcAft>
                        <a:buClr>
                          <a:schemeClr val="dk1"/>
                        </a:buClr>
                        <a:buSzPts val="800"/>
                        <a:buFont typeface="Arial"/>
                        <a:buChar char="●"/>
                      </a:pPr>
                      <a:r>
                        <a:rPr lang="en" sz="800">
                          <a:solidFill>
                            <a:schemeClr val="dk1"/>
                          </a:solidFill>
                        </a:rPr>
                        <a:t>Malabsorption syndromes, eg. coeliac disease</a:t>
                      </a:r>
                      <a:endParaRPr sz="800">
                        <a:solidFill>
                          <a:schemeClr val="dk1"/>
                        </a:solidFill>
                      </a:endParaRPr>
                    </a:p>
                    <a:p>
                      <a:pPr indent="-279400" lvl="0" marL="546100" rtl="0" algn="l">
                        <a:lnSpc>
                          <a:spcPct val="115000"/>
                        </a:lnSpc>
                        <a:spcBef>
                          <a:spcPts val="0"/>
                        </a:spcBef>
                        <a:spcAft>
                          <a:spcPts val="0"/>
                        </a:spcAft>
                        <a:buClr>
                          <a:schemeClr val="dk1"/>
                        </a:buClr>
                        <a:buSzPts val="800"/>
                        <a:buFont typeface="Arial"/>
                        <a:buChar char="●"/>
                      </a:pPr>
                      <a:r>
                        <a:rPr lang="en" sz="800">
                          <a:solidFill>
                            <a:schemeClr val="dk1"/>
                          </a:solidFill>
                        </a:rPr>
                        <a:t>Short-bowel syndrome</a:t>
                      </a:r>
                      <a:endParaRPr sz="800">
                        <a:solidFill>
                          <a:schemeClr val="dk1"/>
                        </a:solidFill>
                      </a:endParaRPr>
                    </a:p>
                    <a:p>
                      <a:pPr indent="-279400" lvl="0" marL="546100" rtl="0" algn="l">
                        <a:lnSpc>
                          <a:spcPct val="115000"/>
                        </a:lnSpc>
                        <a:spcBef>
                          <a:spcPts val="0"/>
                        </a:spcBef>
                        <a:spcAft>
                          <a:spcPts val="0"/>
                        </a:spcAft>
                        <a:buClr>
                          <a:schemeClr val="dk1"/>
                        </a:buClr>
                        <a:buSzPts val="800"/>
                        <a:buFont typeface="Arial"/>
                        <a:buChar char="●"/>
                      </a:pPr>
                      <a:r>
                        <a:rPr lang="en" sz="800">
                          <a:solidFill>
                            <a:schemeClr val="dk1"/>
                          </a:solidFill>
                        </a:rPr>
                        <a:t>Weird congenital disorders of selective magnesium malabsorption</a:t>
                      </a:r>
                      <a:endParaRPr sz="800">
                        <a:solidFill>
                          <a:schemeClr val="dk1"/>
                        </a:solidFill>
                      </a:endParaRPr>
                    </a:p>
                    <a:p>
                      <a:pPr indent="0" lvl="0" marL="25400" marR="25400" rtl="0" algn="l">
                        <a:lnSpc>
                          <a:spcPct val="115000"/>
                        </a:lnSpc>
                        <a:spcBef>
                          <a:spcPts val="400"/>
                        </a:spcBef>
                        <a:spcAft>
                          <a:spcPts val="0"/>
                        </a:spcAft>
                        <a:buClr>
                          <a:schemeClr val="dk1"/>
                        </a:buClr>
                        <a:buSzPts val="1100"/>
                        <a:buFont typeface="Arial"/>
                        <a:buNone/>
                      </a:pPr>
                      <a:r>
                        <a:rPr lang="en" sz="800">
                          <a:solidFill>
                            <a:schemeClr val="dk1"/>
                          </a:solidFill>
                        </a:rPr>
                        <a:t>Unclear association with low magnesium</a:t>
                      </a:r>
                      <a:endParaRPr sz="800">
                        <a:solidFill>
                          <a:schemeClr val="dk1"/>
                        </a:solidFill>
                      </a:endParaRPr>
                    </a:p>
                    <a:p>
                      <a:pPr indent="-279400" lvl="0" marL="546100" rtl="0" algn="l">
                        <a:lnSpc>
                          <a:spcPct val="115000"/>
                        </a:lnSpc>
                        <a:spcBef>
                          <a:spcPts val="400"/>
                        </a:spcBef>
                        <a:spcAft>
                          <a:spcPts val="0"/>
                        </a:spcAft>
                        <a:buClr>
                          <a:schemeClr val="dk1"/>
                        </a:buClr>
                        <a:buSzPts val="800"/>
                        <a:buFont typeface="Arial"/>
                        <a:buChar char="●"/>
                      </a:pPr>
                      <a:r>
                        <a:rPr lang="en" sz="800">
                          <a:solidFill>
                            <a:schemeClr val="dk1"/>
                          </a:solidFill>
                        </a:rPr>
                        <a:t>Hyperthyroidism</a:t>
                      </a:r>
                      <a:endParaRPr sz="800">
                        <a:solidFill>
                          <a:schemeClr val="dk1"/>
                        </a:solidFill>
                      </a:endParaRPr>
                    </a:p>
                    <a:p>
                      <a:pPr indent="-279400" lvl="0" marL="546100" rtl="0" algn="l">
                        <a:lnSpc>
                          <a:spcPct val="115000"/>
                        </a:lnSpc>
                        <a:spcBef>
                          <a:spcPts val="0"/>
                        </a:spcBef>
                        <a:spcAft>
                          <a:spcPts val="0"/>
                        </a:spcAft>
                        <a:buClr>
                          <a:schemeClr val="dk1"/>
                        </a:buClr>
                        <a:buSzPts val="800"/>
                        <a:buFont typeface="Arial"/>
                        <a:buChar char="●"/>
                      </a:pPr>
                      <a:r>
                        <a:rPr lang="en" sz="800">
                          <a:solidFill>
                            <a:schemeClr val="dk1"/>
                          </a:solidFill>
                        </a:rPr>
                        <a:t>Conn’s syndrome</a:t>
                      </a:r>
                      <a:endParaRPr sz="800">
                        <a:solidFill>
                          <a:schemeClr val="dk1"/>
                        </a:solidFill>
                      </a:endParaRPr>
                    </a:p>
                    <a:p>
                      <a:pPr indent="-279400" lvl="0" marL="546100" rtl="0" algn="l">
                        <a:lnSpc>
                          <a:spcPct val="115000"/>
                        </a:lnSpc>
                        <a:spcBef>
                          <a:spcPts val="0"/>
                        </a:spcBef>
                        <a:spcAft>
                          <a:spcPts val="0"/>
                        </a:spcAft>
                        <a:buClr>
                          <a:schemeClr val="dk1"/>
                        </a:buClr>
                        <a:buSzPts val="800"/>
                        <a:buFont typeface="Arial"/>
                        <a:buChar char="●"/>
                      </a:pPr>
                      <a:r>
                        <a:rPr lang="en" sz="800">
                          <a:solidFill>
                            <a:schemeClr val="dk1"/>
                          </a:solidFill>
                        </a:rPr>
                        <a:t>Diabetes mellitus</a:t>
                      </a:r>
                      <a:endParaRPr sz="800">
                        <a:solidFill>
                          <a:schemeClr val="dk1"/>
                        </a:solidFill>
                      </a:endParaRPr>
                    </a:p>
                    <a:p>
                      <a:pPr indent="-279400" lvl="0" marL="546100" rtl="0" algn="l">
                        <a:lnSpc>
                          <a:spcPct val="115000"/>
                        </a:lnSpc>
                        <a:spcBef>
                          <a:spcPts val="0"/>
                        </a:spcBef>
                        <a:spcAft>
                          <a:spcPts val="0"/>
                        </a:spcAft>
                        <a:buClr>
                          <a:schemeClr val="dk1"/>
                        </a:buClr>
                        <a:buSzPts val="800"/>
                        <a:buFont typeface="Arial"/>
                        <a:buChar char="●"/>
                      </a:pPr>
                      <a:r>
                        <a:rPr lang="en" sz="800">
                          <a:solidFill>
                            <a:schemeClr val="dk1"/>
                          </a:solidFill>
                        </a:rPr>
                        <a:t>Hyperaldosteronism</a:t>
                      </a:r>
                      <a:endParaRPr sz="800">
                        <a:solidFill>
                          <a:schemeClr val="dk1"/>
                        </a:solidFill>
                      </a:endParaRPr>
                    </a:p>
                    <a:p>
                      <a:pPr indent="0" lvl="0" marL="0" rtl="0" algn="l">
                        <a:spcBef>
                          <a:spcPts val="400"/>
                        </a:spcBef>
                        <a:spcAft>
                          <a:spcPts val="0"/>
                        </a:spcAft>
                        <a:buNone/>
                      </a:pPr>
                      <a:r>
                        <a:t/>
                      </a:r>
                      <a:endParaRPr sz="800"/>
                    </a:p>
                  </a:txBody>
                  <a:tcPr marT="91425" marB="91425" marR="91425" marL="91425"/>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87"/>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Clinical features</a:t>
            </a:r>
            <a:endParaRPr/>
          </a:p>
        </p:txBody>
      </p:sp>
      <p:graphicFrame>
        <p:nvGraphicFramePr>
          <p:cNvPr id="576" name="Google Shape;576;p87"/>
          <p:cNvGraphicFramePr/>
          <p:nvPr/>
        </p:nvGraphicFramePr>
        <p:xfrm>
          <a:off x="886550" y="1381125"/>
          <a:ext cx="3000000" cy="3000000"/>
        </p:xfrm>
        <a:graphic>
          <a:graphicData uri="http://schemas.openxmlformats.org/drawingml/2006/table">
            <a:tbl>
              <a:tblPr>
                <a:noFill/>
                <a:tableStyleId>{E7A40644-0E3E-4874-AAA0-30230A77D6B8}</a:tableStyleId>
              </a:tblPr>
              <a:tblGrid>
                <a:gridCol w="3619500"/>
                <a:gridCol w="3619500"/>
              </a:tblGrid>
              <a:tr h="381000">
                <a:tc>
                  <a:txBody>
                    <a:bodyPr/>
                    <a:lstStyle/>
                    <a:p>
                      <a:pPr indent="0" lvl="0" marL="0" rtl="0" algn="l">
                        <a:spcBef>
                          <a:spcPts val="0"/>
                        </a:spcBef>
                        <a:spcAft>
                          <a:spcPts val="0"/>
                        </a:spcAft>
                        <a:buNone/>
                      </a:pPr>
                      <a:r>
                        <a:rPr lang="en"/>
                        <a:t>Symptoms</a:t>
                      </a:r>
                      <a:endParaRPr/>
                    </a:p>
                    <a:p>
                      <a:pPr indent="0" lvl="0" marL="12700" marR="12700" rtl="0" algn="l">
                        <a:lnSpc>
                          <a:spcPct val="115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Physical signs </a:t>
                      </a:r>
                      <a:endParaRPr>
                        <a:solidFill>
                          <a:schemeClr val="dk1"/>
                        </a:solidFill>
                        <a:latin typeface="Times New Roman"/>
                        <a:ea typeface="Times New Roman"/>
                        <a:cs typeface="Times New Roman"/>
                        <a:sym typeface="Times New Roman"/>
                      </a:endParaRPr>
                    </a:p>
                    <a:p>
                      <a:pPr indent="-317500" lvl="0" marL="533400" rtl="0" algn="l">
                        <a:lnSpc>
                          <a:spcPct val="115000"/>
                        </a:lnSpc>
                        <a:spcBef>
                          <a:spcPts val="40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Confusion</a:t>
                      </a:r>
                      <a:endParaRPr>
                        <a:solidFill>
                          <a:schemeClr val="dk1"/>
                        </a:solidFill>
                        <a:latin typeface="Times New Roman"/>
                        <a:ea typeface="Times New Roman"/>
                        <a:cs typeface="Times New Roman"/>
                        <a:sym typeface="Times New Roman"/>
                      </a:endParaRPr>
                    </a:p>
                    <a:p>
                      <a:pPr indent="-317500" lvl="0" marL="533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Delirium</a:t>
                      </a:r>
                      <a:endParaRPr>
                        <a:solidFill>
                          <a:schemeClr val="dk1"/>
                        </a:solidFill>
                        <a:latin typeface="Times New Roman"/>
                        <a:ea typeface="Times New Roman"/>
                        <a:cs typeface="Times New Roman"/>
                        <a:sym typeface="Times New Roman"/>
                      </a:endParaRPr>
                    </a:p>
                    <a:p>
                      <a:pPr indent="-317500" lvl="0" marL="533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Tremors</a:t>
                      </a:r>
                      <a:endParaRPr>
                        <a:solidFill>
                          <a:schemeClr val="dk1"/>
                        </a:solidFill>
                        <a:latin typeface="Times New Roman"/>
                        <a:ea typeface="Times New Roman"/>
                        <a:cs typeface="Times New Roman"/>
                        <a:sym typeface="Times New Roman"/>
                      </a:endParaRPr>
                    </a:p>
                    <a:p>
                      <a:pPr indent="-317500" lvl="0" marL="533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Seizures</a:t>
                      </a:r>
                      <a:endParaRPr>
                        <a:solidFill>
                          <a:schemeClr val="dk1"/>
                        </a:solidFill>
                        <a:latin typeface="Times New Roman"/>
                        <a:ea typeface="Times New Roman"/>
                        <a:cs typeface="Times New Roman"/>
                        <a:sym typeface="Times New Roman"/>
                      </a:endParaRPr>
                    </a:p>
                    <a:p>
                      <a:pPr indent="-317500" lvl="0" marL="533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Tachyarrhythmias (particularly VT and VF)</a:t>
                      </a:r>
                      <a:endParaRPr>
                        <a:solidFill>
                          <a:schemeClr val="dk1"/>
                        </a:solidFill>
                        <a:latin typeface="Times New Roman"/>
                        <a:ea typeface="Times New Roman"/>
                        <a:cs typeface="Times New Roman"/>
                        <a:sym typeface="Times New Roman"/>
                      </a:endParaRPr>
                    </a:p>
                    <a:p>
                      <a:pPr indent="-317500" lvl="0" marL="533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Tetany</a:t>
                      </a:r>
                      <a:endParaRPr>
                        <a:solidFill>
                          <a:schemeClr val="dk1"/>
                        </a:solidFill>
                        <a:latin typeface="Times New Roman"/>
                        <a:ea typeface="Times New Roman"/>
                        <a:cs typeface="Times New Roman"/>
                        <a:sym typeface="Times New Roman"/>
                      </a:endParaRPr>
                    </a:p>
                    <a:p>
                      <a:pPr indent="-317500" lvl="0" marL="533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Chvostek sign</a:t>
                      </a:r>
                      <a:endParaRPr>
                        <a:solidFill>
                          <a:schemeClr val="dk1"/>
                        </a:solidFill>
                        <a:latin typeface="Times New Roman"/>
                        <a:ea typeface="Times New Roman"/>
                        <a:cs typeface="Times New Roman"/>
                        <a:sym typeface="Times New Roman"/>
                      </a:endParaRPr>
                    </a:p>
                    <a:p>
                      <a:pPr indent="-317500" lvl="0" marL="533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Trousseau sign</a:t>
                      </a:r>
                      <a:endParaRPr>
                        <a:solidFill>
                          <a:schemeClr val="dk1"/>
                        </a:solidFill>
                        <a:latin typeface="Times New Roman"/>
                        <a:ea typeface="Times New Roman"/>
                        <a:cs typeface="Times New Roman"/>
                        <a:sym typeface="Times New Roman"/>
                      </a:endParaRPr>
                    </a:p>
                    <a:p>
                      <a:pPr indent="0" lvl="0" marL="0" rtl="0" algn="l">
                        <a:spcBef>
                          <a:spcPts val="400"/>
                        </a:spcBef>
                        <a:spcAft>
                          <a:spcPts val="0"/>
                        </a:spcAft>
                        <a:buNone/>
                      </a:pPr>
                      <a:r>
                        <a:t/>
                      </a:r>
                      <a:endParaRPr/>
                    </a:p>
                  </a:txBody>
                  <a:tcPr marT="91425" marB="91425" marR="91425" marL="91425"/>
                </a:tc>
                <a:tc>
                  <a:txBody>
                    <a:bodyPr/>
                    <a:lstStyle/>
                    <a:p>
                      <a:pPr indent="0" lvl="0" marL="25400" marR="25400" rtl="0" algn="l">
                        <a:lnSpc>
                          <a:spcPct val="115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ECG changes</a:t>
                      </a:r>
                      <a:endParaRPr>
                        <a:solidFill>
                          <a:schemeClr val="dk1"/>
                        </a:solidFill>
                        <a:latin typeface="Times New Roman"/>
                        <a:ea typeface="Times New Roman"/>
                        <a:cs typeface="Times New Roman"/>
                        <a:sym typeface="Times New Roman"/>
                      </a:endParaRPr>
                    </a:p>
                    <a:p>
                      <a:pPr indent="-317500" lvl="0" marL="571500" rtl="0" algn="l">
                        <a:lnSpc>
                          <a:spcPct val="115000"/>
                        </a:lnSpc>
                        <a:spcBef>
                          <a:spcPts val="40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Widening QRS complexes</a:t>
                      </a:r>
                      <a:endParaRPr>
                        <a:solidFill>
                          <a:schemeClr val="dk1"/>
                        </a:solidFill>
                        <a:latin typeface="Times New Roman"/>
                        <a:ea typeface="Times New Roman"/>
                        <a:cs typeface="Times New Roman"/>
                        <a:sym typeface="Times New Roman"/>
                      </a:endParaRPr>
                    </a:p>
                    <a:p>
                      <a:pPr indent="-317500" lvl="0" marL="5715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Peaking T-waves (which vanish in very severe hypomagnesemia)</a:t>
                      </a:r>
                      <a:endParaRPr>
                        <a:solidFill>
                          <a:schemeClr val="dk1"/>
                        </a:solidFill>
                        <a:latin typeface="Times New Roman"/>
                        <a:ea typeface="Times New Roman"/>
                        <a:cs typeface="Times New Roman"/>
                        <a:sym typeface="Times New Roman"/>
                      </a:endParaRPr>
                    </a:p>
                    <a:p>
                      <a:pPr indent="-317500" lvl="0" marL="5715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Prolonged PR interval</a:t>
                      </a:r>
                      <a:endParaRPr>
                        <a:solidFill>
                          <a:schemeClr val="dk1"/>
                        </a:solidFill>
                        <a:latin typeface="Times New Roman"/>
                        <a:ea typeface="Times New Roman"/>
                        <a:cs typeface="Times New Roman"/>
                        <a:sym typeface="Times New Roman"/>
                      </a:endParaRPr>
                    </a:p>
                    <a:p>
                      <a:pPr indent="0" lvl="0" marL="25400" marR="25400" rtl="0" algn="l">
                        <a:lnSpc>
                          <a:spcPct val="115000"/>
                        </a:lnSpc>
                        <a:spcBef>
                          <a:spcPts val="40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Associated biochemical abnormalities</a:t>
                      </a:r>
                      <a:endParaRPr>
                        <a:solidFill>
                          <a:schemeClr val="dk1"/>
                        </a:solidFill>
                        <a:latin typeface="Times New Roman"/>
                        <a:ea typeface="Times New Roman"/>
                        <a:cs typeface="Times New Roman"/>
                        <a:sym typeface="Times New Roman"/>
                      </a:endParaRPr>
                    </a:p>
                    <a:p>
                      <a:pPr indent="-317500" lvl="0" marL="571500" rtl="0" algn="l">
                        <a:lnSpc>
                          <a:spcPct val="115000"/>
                        </a:lnSpc>
                        <a:spcBef>
                          <a:spcPts val="40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Hypokalemia, refractory to replacement</a:t>
                      </a:r>
                      <a:endParaRPr>
                        <a:solidFill>
                          <a:schemeClr val="dk1"/>
                        </a:solidFill>
                        <a:latin typeface="Times New Roman"/>
                        <a:ea typeface="Times New Roman"/>
                        <a:cs typeface="Times New Roman"/>
                        <a:sym typeface="Times New Roman"/>
                      </a:endParaRPr>
                    </a:p>
                    <a:p>
                      <a:pPr indent="-317500" lvl="0" marL="5715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Hypocalcemia</a:t>
                      </a:r>
                      <a:endParaRPr>
                        <a:solidFill>
                          <a:schemeClr val="dk1"/>
                        </a:solidFill>
                        <a:latin typeface="Times New Roman"/>
                        <a:ea typeface="Times New Roman"/>
                        <a:cs typeface="Times New Roman"/>
                        <a:sym typeface="Times New Roman"/>
                      </a:endParaRPr>
                    </a:p>
                    <a:p>
                      <a:pPr indent="-317500" lvl="0" marL="5715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Low parathyroid hormone levels (in spite of hypocalcemia)</a:t>
                      </a:r>
                      <a:endParaRPr>
                        <a:solidFill>
                          <a:schemeClr val="dk1"/>
                        </a:solidFill>
                        <a:latin typeface="Times New Roman"/>
                        <a:ea typeface="Times New Roman"/>
                        <a:cs typeface="Times New Roman"/>
                        <a:sym typeface="Times New Roman"/>
                      </a:endParaRPr>
                    </a:p>
                    <a:p>
                      <a:pPr indent="-317500" lvl="0" marL="5715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Low Vitamin D levels</a:t>
                      </a:r>
                      <a:endParaRPr>
                        <a:solidFill>
                          <a:schemeClr val="dk1"/>
                        </a:solidFill>
                        <a:latin typeface="Times New Roman"/>
                        <a:ea typeface="Times New Roman"/>
                        <a:cs typeface="Times New Roman"/>
                        <a:sym typeface="Times New Roman"/>
                      </a:endParaRPr>
                    </a:p>
                    <a:p>
                      <a:pPr indent="0" lvl="0" marL="0" rtl="0" algn="l">
                        <a:spcBef>
                          <a:spcPts val="400"/>
                        </a:spcBef>
                        <a:spcAft>
                          <a:spcPts val="0"/>
                        </a:spcAft>
                        <a:buNone/>
                      </a:pPr>
                      <a:r>
                        <a:t/>
                      </a:r>
                      <a:endParaRPr/>
                    </a:p>
                  </a:txBody>
                  <a:tcPr marT="91425" marB="91425" marR="91425" marL="91425"/>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88"/>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Causes of hypermagnesemia</a:t>
            </a:r>
            <a:endParaRPr/>
          </a:p>
        </p:txBody>
      </p:sp>
      <p:graphicFrame>
        <p:nvGraphicFramePr>
          <p:cNvPr id="582" name="Google Shape;582;p88"/>
          <p:cNvGraphicFramePr/>
          <p:nvPr/>
        </p:nvGraphicFramePr>
        <p:xfrm>
          <a:off x="875550" y="1524000"/>
          <a:ext cx="3000000" cy="3000000"/>
        </p:xfrm>
        <a:graphic>
          <a:graphicData uri="http://schemas.openxmlformats.org/drawingml/2006/table">
            <a:tbl>
              <a:tblPr>
                <a:noFill/>
                <a:tableStyleId>{E7A40644-0E3E-4874-AAA0-30230A77D6B8}</a:tableStyleId>
              </a:tblPr>
              <a:tblGrid>
                <a:gridCol w="3619500"/>
                <a:gridCol w="3619500"/>
              </a:tblGrid>
              <a:tr h="381000">
                <a:tc>
                  <a:txBody>
                    <a:bodyPr/>
                    <a:lstStyle/>
                    <a:p>
                      <a:pPr indent="0" lvl="0" marL="25400" marR="25400" rtl="0" algn="l">
                        <a:lnSpc>
                          <a:spcPct val="115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Increased intake</a:t>
                      </a:r>
                      <a:endParaRPr>
                        <a:solidFill>
                          <a:schemeClr val="dk1"/>
                        </a:solidFill>
                        <a:latin typeface="Times New Roman"/>
                        <a:ea typeface="Times New Roman"/>
                        <a:cs typeface="Times New Roman"/>
                        <a:sym typeface="Times New Roman"/>
                      </a:endParaRPr>
                    </a:p>
                    <a:p>
                      <a:pPr indent="-317500" lvl="0" marL="546100" rtl="0" algn="l">
                        <a:lnSpc>
                          <a:spcPct val="115000"/>
                        </a:lnSpc>
                        <a:spcBef>
                          <a:spcPts val="40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Magnesium infusion</a:t>
                      </a:r>
                      <a:endParaRPr>
                        <a:solidFill>
                          <a:schemeClr val="dk1"/>
                        </a:solidFill>
                        <a:latin typeface="Times New Roman"/>
                        <a:ea typeface="Times New Roman"/>
                        <a:cs typeface="Times New Roman"/>
                        <a:sym typeface="Times New Roman"/>
                      </a:endParaRPr>
                    </a:p>
                    <a:p>
                      <a:pPr indent="-317500" lvl="0" marL="5461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Massive oral ingestion</a:t>
                      </a:r>
                      <a:endParaRPr>
                        <a:solidFill>
                          <a:schemeClr val="dk1"/>
                        </a:solidFill>
                        <a:latin typeface="Times New Roman"/>
                        <a:ea typeface="Times New Roman"/>
                        <a:cs typeface="Times New Roman"/>
                        <a:sym typeface="Times New Roman"/>
                      </a:endParaRPr>
                    </a:p>
                    <a:p>
                      <a:pPr indent="-317500" lvl="0" marL="5461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Unregulated absorption (eg. with peptic ulcer)</a:t>
                      </a:r>
                      <a:endParaRPr>
                        <a:solidFill>
                          <a:schemeClr val="dk1"/>
                        </a:solidFill>
                        <a:latin typeface="Times New Roman"/>
                        <a:ea typeface="Times New Roman"/>
                        <a:cs typeface="Times New Roman"/>
                        <a:sym typeface="Times New Roman"/>
                      </a:endParaRPr>
                    </a:p>
                    <a:p>
                      <a:pPr indent="-317500" lvl="0" marL="5461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Milk-alkali syndrome</a:t>
                      </a:r>
                      <a:endParaRPr>
                        <a:solidFill>
                          <a:schemeClr val="dk1"/>
                        </a:solidFill>
                        <a:latin typeface="Times New Roman"/>
                        <a:ea typeface="Times New Roman"/>
                        <a:cs typeface="Times New Roman"/>
                        <a:sym typeface="Times New Roman"/>
                      </a:endParaRPr>
                    </a:p>
                    <a:p>
                      <a:pPr indent="0" lvl="0" marL="25400" marR="25400" rtl="0" algn="l">
                        <a:lnSpc>
                          <a:spcPct val="115000"/>
                        </a:lnSpc>
                        <a:spcBef>
                          <a:spcPts val="40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Compartment shift or leak</a:t>
                      </a:r>
                      <a:endParaRPr>
                        <a:solidFill>
                          <a:schemeClr val="dk1"/>
                        </a:solidFill>
                        <a:latin typeface="Times New Roman"/>
                        <a:ea typeface="Times New Roman"/>
                        <a:cs typeface="Times New Roman"/>
                        <a:sym typeface="Times New Roman"/>
                      </a:endParaRPr>
                    </a:p>
                    <a:p>
                      <a:pPr indent="-317500" lvl="0" marL="546100" rtl="0" algn="l">
                        <a:lnSpc>
                          <a:spcPct val="115000"/>
                        </a:lnSpc>
                        <a:spcBef>
                          <a:spcPts val="40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Tumour lysis syndrome</a:t>
                      </a:r>
                      <a:endParaRPr>
                        <a:solidFill>
                          <a:schemeClr val="dk1"/>
                        </a:solidFill>
                        <a:latin typeface="Times New Roman"/>
                        <a:ea typeface="Times New Roman"/>
                        <a:cs typeface="Times New Roman"/>
                        <a:sym typeface="Times New Roman"/>
                      </a:endParaRPr>
                    </a:p>
                    <a:p>
                      <a:pPr indent="-317500" lvl="0" marL="5461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Rhabdomyolysis</a:t>
                      </a:r>
                      <a:endParaRPr>
                        <a:solidFill>
                          <a:schemeClr val="dk1"/>
                        </a:solidFill>
                        <a:latin typeface="Times New Roman"/>
                        <a:ea typeface="Times New Roman"/>
                        <a:cs typeface="Times New Roman"/>
                        <a:sym typeface="Times New Roman"/>
                      </a:endParaRPr>
                    </a:p>
                    <a:p>
                      <a:pPr indent="-317500" lvl="0" marL="5461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Acidosis (shift out of cells)</a:t>
                      </a:r>
                      <a:endParaRPr>
                        <a:solidFill>
                          <a:schemeClr val="dk1"/>
                        </a:solidFill>
                        <a:latin typeface="Times New Roman"/>
                        <a:ea typeface="Times New Roman"/>
                        <a:cs typeface="Times New Roman"/>
                        <a:sym typeface="Times New Roman"/>
                      </a:endParaRPr>
                    </a:p>
                    <a:p>
                      <a:pPr indent="0" lvl="0" marL="0" rtl="0" algn="l">
                        <a:spcBef>
                          <a:spcPts val="400"/>
                        </a:spcBef>
                        <a:spcAft>
                          <a:spcPts val="0"/>
                        </a:spcAft>
                        <a:buNone/>
                      </a:pPr>
                      <a:r>
                        <a:t/>
                      </a:r>
                      <a:endParaRPr/>
                    </a:p>
                  </a:txBody>
                  <a:tcPr marT="91425" marB="91425" marR="91425" marL="91425"/>
                </a:tc>
                <a:tc>
                  <a:txBody>
                    <a:bodyPr/>
                    <a:lstStyle/>
                    <a:p>
                      <a:pPr indent="0" lvl="0" marL="25400" marR="25400" rtl="0" algn="l">
                        <a:lnSpc>
                          <a:spcPct val="115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Decreased loss</a:t>
                      </a:r>
                      <a:endParaRPr>
                        <a:solidFill>
                          <a:schemeClr val="dk1"/>
                        </a:solidFill>
                        <a:latin typeface="Times New Roman"/>
                        <a:ea typeface="Times New Roman"/>
                        <a:cs typeface="Times New Roman"/>
                        <a:sym typeface="Times New Roman"/>
                      </a:endParaRPr>
                    </a:p>
                    <a:p>
                      <a:pPr indent="-317500" lvl="0" marL="558800" rtl="0" algn="l">
                        <a:lnSpc>
                          <a:spcPct val="115000"/>
                        </a:lnSpc>
                        <a:spcBef>
                          <a:spcPts val="40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Renal failure</a:t>
                      </a:r>
                      <a:endParaRPr>
                        <a:solidFill>
                          <a:schemeClr val="dk1"/>
                        </a:solidFill>
                        <a:latin typeface="Times New Roman"/>
                        <a:ea typeface="Times New Roman"/>
                        <a:cs typeface="Times New Roman"/>
                        <a:sym typeface="Times New Roman"/>
                      </a:endParaRPr>
                    </a:p>
                    <a:p>
                      <a:pPr indent="-317500" lvl="0" marL="5588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Primary hyperparathyroidism (reabsorption in the tubule)</a:t>
                      </a:r>
                      <a:endParaRPr>
                        <a:solidFill>
                          <a:schemeClr val="dk1"/>
                        </a:solidFill>
                        <a:latin typeface="Times New Roman"/>
                        <a:ea typeface="Times New Roman"/>
                        <a:cs typeface="Times New Roman"/>
                        <a:sym typeface="Times New Roman"/>
                      </a:endParaRPr>
                    </a:p>
                    <a:p>
                      <a:pPr indent="-317500" lvl="0" marL="5588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Lithium therapy</a:t>
                      </a:r>
                      <a:endParaRPr>
                        <a:solidFill>
                          <a:schemeClr val="dk1"/>
                        </a:solidFill>
                        <a:latin typeface="Times New Roman"/>
                        <a:ea typeface="Times New Roman"/>
                        <a:cs typeface="Times New Roman"/>
                        <a:sym typeface="Times New Roman"/>
                      </a:endParaRPr>
                    </a:p>
                    <a:p>
                      <a:pPr indent="-317500" lvl="0" marL="5588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Hypoadrenalism</a:t>
                      </a:r>
                      <a:endParaRPr>
                        <a:solidFill>
                          <a:schemeClr val="dk1"/>
                        </a:solidFill>
                        <a:latin typeface="Times New Roman"/>
                        <a:ea typeface="Times New Roman"/>
                        <a:cs typeface="Times New Roman"/>
                        <a:sym typeface="Times New Roman"/>
                      </a:endParaRPr>
                    </a:p>
                    <a:p>
                      <a:pPr indent="-317500" lvl="0" marL="5588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Familial hypocalciuric hypercalcemia</a:t>
                      </a:r>
                      <a:endParaRPr>
                        <a:solidFill>
                          <a:schemeClr val="dk1"/>
                        </a:solidFill>
                        <a:latin typeface="Times New Roman"/>
                        <a:ea typeface="Times New Roman"/>
                        <a:cs typeface="Times New Roman"/>
                        <a:sym typeface="Times New Roman"/>
                      </a:endParaRPr>
                    </a:p>
                    <a:p>
                      <a:pPr indent="0" lvl="0" marL="0" rtl="0" algn="l">
                        <a:spcBef>
                          <a:spcPts val="400"/>
                        </a:spcBef>
                        <a:spcAft>
                          <a:spcPts val="0"/>
                        </a:spcAft>
                        <a:buNone/>
                      </a:pPr>
                      <a:r>
                        <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txBox="1"/>
          <p:nvPr/>
        </p:nvSpPr>
        <p:spPr>
          <a:xfrm>
            <a:off x="1241925" y="648450"/>
            <a:ext cx="7033800" cy="1840800"/>
          </a:xfrm>
          <a:prstGeom prst="rect">
            <a:avLst/>
          </a:prstGeom>
          <a:noFill/>
          <a:ln>
            <a:noFill/>
          </a:ln>
        </p:spPr>
        <p:txBody>
          <a:bodyPr anchorCtr="0" anchor="t" bIns="91425" lIns="91425" spcFirstLastPara="1" rIns="91425" wrap="square" tIns="91425">
            <a:spAutoFit/>
          </a:bodyPr>
          <a:lstStyle/>
          <a:p>
            <a:pPr indent="0" lvl="0" marL="0" rtl="0" algn="l">
              <a:spcBef>
                <a:spcPts val="800"/>
              </a:spcBef>
              <a:spcAft>
                <a:spcPts val="0"/>
              </a:spcAft>
              <a:buNone/>
            </a:pPr>
            <a:r>
              <a:rPr lang="en" sz="1200">
                <a:solidFill>
                  <a:srgbClr val="2A2A2A"/>
                </a:solidFill>
              </a:rPr>
              <a:t>The normal plasma osmolality (Posm) lies between 275 and 290 mOsm/kg and is primarily determined by the concentration of sodium salts. </a:t>
            </a:r>
            <a:endParaRPr sz="1200">
              <a:solidFill>
                <a:srgbClr val="2A2A2A"/>
              </a:solidFill>
            </a:endParaRPr>
          </a:p>
          <a:p>
            <a:pPr indent="0" lvl="0" marL="0" rtl="0" algn="l">
              <a:lnSpc>
                <a:spcPct val="115000"/>
              </a:lnSpc>
              <a:spcBef>
                <a:spcPts val="0"/>
              </a:spcBef>
              <a:spcAft>
                <a:spcPts val="0"/>
              </a:spcAft>
              <a:buNone/>
            </a:pPr>
            <a:r>
              <a:t/>
            </a:r>
            <a:endParaRPr sz="1200">
              <a:solidFill>
                <a:srgbClr val="2A2A2A"/>
              </a:solidFill>
            </a:endParaRPr>
          </a:p>
          <a:p>
            <a:pPr indent="0" lvl="0" marL="0" rtl="0" algn="l">
              <a:lnSpc>
                <a:spcPct val="115000"/>
              </a:lnSpc>
              <a:spcBef>
                <a:spcPts val="0"/>
              </a:spcBef>
              <a:spcAft>
                <a:spcPts val="0"/>
              </a:spcAft>
              <a:buNone/>
            </a:pPr>
            <a:r>
              <a:rPr lang="en" sz="1200">
                <a:solidFill>
                  <a:srgbClr val="2A2A2A"/>
                </a:solidFill>
              </a:rPr>
              <a:t>Calculated plasma osmolality: 2(Na) mEq/L + serum glucose (mg/dL)/18 + BUN (mg/dL)/2.8</a:t>
            </a:r>
            <a:endParaRPr sz="1200">
              <a:solidFill>
                <a:srgbClr val="2A2A2A"/>
              </a:solidFill>
            </a:endParaRPr>
          </a:p>
          <a:p>
            <a:pPr indent="0" lvl="0" marL="0" rtl="0" algn="l">
              <a:spcBef>
                <a:spcPts val="800"/>
              </a:spcBef>
              <a:spcAft>
                <a:spcPts val="0"/>
              </a:spcAft>
              <a:buNone/>
            </a:pPr>
            <a:r>
              <a:rPr lang="en" sz="1200">
                <a:solidFill>
                  <a:srgbClr val="2A2A2A"/>
                </a:solidFill>
              </a:rPr>
              <a:t>Regulation occurs by two mechanisms</a:t>
            </a:r>
            <a:endParaRPr sz="1200">
              <a:solidFill>
                <a:srgbClr val="2A2A2A"/>
              </a:solidFill>
            </a:endParaRPr>
          </a:p>
          <a:p>
            <a:pPr indent="0" lvl="0" marL="0" rtl="0" algn="l">
              <a:spcBef>
                <a:spcPts val="800"/>
              </a:spcBef>
              <a:spcAft>
                <a:spcPts val="0"/>
              </a:spcAft>
              <a:buNone/>
            </a:pPr>
            <a:r>
              <a:rPr lang="en" sz="1200">
                <a:solidFill>
                  <a:srgbClr val="2A2A2A"/>
                </a:solidFill>
              </a:rPr>
              <a:t>Changes in water intake → Thirst</a:t>
            </a:r>
            <a:endParaRPr sz="1200">
              <a:solidFill>
                <a:srgbClr val="2A2A2A"/>
              </a:solidFill>
            </a:endParaRPr>
          </a:p>
          <a:p>
            <a:pPr indent="0" lvl="0" marL="0" rtl="0" algn="l">
              <a:spcBef>
                <a:spcPts val="800"/>
              </a:spcBef>
              <a:spcAft>
                <a:spcPts val="0"/>
              </a:spcAft>
              <a:buNone/>
            </a:pPr>
            <a:r>
              <a:rPr lang="en" sz="1200">
                <a:solidFill>
                  <a:srgbClr val="2A2A2A"/>
                </a:solidFill>
              </a:rPr>
              <a:t>Changes in water excretion → Secretion of AVP</a:t>
            </a:r>
            <a:endParaRPr sz="1200">
              <a:solidFill>
                <a:srgbClr val="2A2A2A"/>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89"/>
          <p:cNvSpPr txBox="1"/>
          <p:nvPr>
            <p:ph type="title"/>
          </p:nvPr>
        </p:nvSpPr>
        <p:spPr>
          <a:xfrm>
            <a:off x="1507794" y="83432"/>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sz="1800">
                <a:latin typeface="Arial"/>
                <a:ea typeface="Arial"/>
                <a:cs typeface="Arial"/>
                <a:sym typeface="Arial"/>
              </a:rPr>
              <a:t>Clinical features of hypermagnesemia</a:t>
            </a:r>
            <a:endParaRPr sz="1800">
              <a:latin typeface="Arial"/>
              <a:ea typeface="Arial"/>
              <a:cs typeface="Arial"/>
              <a:sym typeface="Arial"/>
            </a:endParaRPr>
          </a:p>
        </p:txBody>
      </p:sp>
      <p:graphicFrame>
        <p:nvGraphicFramePr>
          <p:cNvPr id="588" name="Google Shape;588;p89"/>
          <p:cNvGraphicFramePr/>
          <p:nvPr/>
        </p:nvGraphicFramePr>
        <p:xfrm>
          <a:off x="1230150" y="534875"/>
          <a:ext cx="3000000" cy="3000000"/>
        </p:xfrm>
        <a:graphic>
          <a:graphicData uri="http://schemas.openxmlformats.org/drawingml/2006/table">
            <a:tbl>
              <a:tblPr>
                <a:noFill/>
                <a:tableStyleId>{E7A40644-0E3E-4874-AAA0-30230A77D6B8}</a:tableStyleId>
              </a:tblPr>
              <a:tblGrid>
                <a:gridCol w="3619500"/>
                <a:gridCol w="3619500"/>
              </a:tblGrid>
              <a:tr h="381000">
                <a:tc>
                  <a:txBody>
                    <a:bodyPr/>
                    <a:lstStyle/>
                    <a:p>
                      <a:pPr indent="0" lvl="0" marL="0" rtl="0" algn="l">
                        <a:spcBef>
                          <a:spcPts val="0"/>
                        </a:spcBef>
                        <a:spcAft>
                          <a:spcPts val="0"/>
                        </a:spcAft>
                        <a:buNone/>
                      </a:pPr>
                      <a:r>
                        <a:rPr lang="en"/>
                        <a:t>Serum magnesium level</a:t>
                      </a:r>
                      <a:endParaRPr/>
                    </a:p>
                  </a:txBody>
                  <a:tcPr marT="91425" marB="91425" marR="91425" marL="91425"/>
                </a:tc>
                <a:tc>
                  <a:txBody>
                    <a:bodyPr/>
                    <a:lstStyle/>
                    <a:p>
                      <a:pPr indent="0" lvl="0" marL="0" rtl="0" algn="l">
                        <a:spcBef>
                          <a:spcPts val="0"/>
                        </a:spcBef>
                        <a:spcAft>
                          <a:spcPts val="0"/>
                        </a:spcAft>
                        <a:buNone/>
                      </a:pPr>
                      <a:r>
                        <a:rPr lang="en"/>
                        <a:t>Physiological effects</a:t>
                      </a:r>
                      <a:endParaRPr/>
                    </a:p>
                  </a:txBody>
                  <a:tcPr marT="91425" marB="91425" marR="91425" marL="91425"/>
                </a:tc>
              </a:tr>
              <a:tr h="381000">
                <a:tc>
                  <a:txBody>
                    <a:bodyPr/>
                    <a:lstStyle/>
                    <a:p>
                      <a:pPr indent="0" lvl="0" marL="0" rtl="0" algn="l">
                        <a:spcBef>
                          <a:spcPts val="0"/>
                        </a:spcBef>
                        <a:spcAft>
                          <a:spcPts val="0"/>
                        </a:spcAft>
                        <a:buNone/>
                      </a:pPr>
                      <a:r>
                        <a:rPr lang="en" sz="1000"/>
                        <a:t>1.8 to 2.0 mmol/L</a:t>
                      </a:r>
                      <a:endParaRPr sz="1000"/>
                    </a:p>
                  </a:txBody>
                  <a:tcPr marT="91425" marB="91425" marR="91425" marL="91425"/>
                </a:tc>
                <a:tc>
                  <a:txBody>
                    <a:bodyPr/>
                    <a:lstStyle/>
                    <a:p>
                      <a:pPr indent="0" lvl="0" marL="0" rtl="0" algn="l">
                        <a:spcBef>
                          <a:spcPts val="0"/>
                        </a:spcBef>
                        <a:spcAft>
                          <a:spcPts val="0"/>
                        </a:spcAft>
                        <a:buNone/>
                      </a:pPr>
                      <a:r>
                        <a:rPr lang="en" sz="1000"/>
                        <a:t>Antiarrhythmic effects</a:t>
                      </a:r>
                      <a:endParaRPr sz="1000"/>
                    </a:p>
                    <a:p>
                      <a:pPr indent="0" lvl="0" marL="0" rtl="0" algn="l">
                        <a:spcBef>
                          <a:spcPts val="0"/>
                        </a:spcBef>
                        <a:spcAft>
                          <a:spcPts val="0"/>
                        </a:spcAft>
                        <a:buNone/>
                      </a:pPr>
                      <a:r>
                        <a:rPr lang="en" sz="1000"/>
                        <a:t>Inhibition of parathyroid </a:t>
                      </a:r>
                      <a:r>
                        <a:rPr lang="en" sz="1000"/>
                        <a:t>hormone secretion</a:t>
                      </a:r>
                      <a:endParaRPr sz="1000"/>
                    </a:p>
                    <a:p>
                      <a:pPr indent="0" lvl="0" marL="0" rtl="0" algn="l">
                        <a:spcBef>
                          <a:spcPts val="0"/>
                        </a:spcBef>
                        <a:spcAft>
                          <a:spcPts val="0"/>
                        </a:spcAft>
                        <a:buNone/>
                      </a:pPr>
                      <a:r>
                        <a:rPr lang="en" sz="1000"/>
                        <a:t>Ileus</a:t>
                      </a:r>
                      <a:endParaRPr sz="1000"/>
                    </a:p>
                    <a:p>
                      <a:pPr indent="0" lvl="0" marL="0" rtl="0" algn="l">
                        <a:spcBef>
                          <a:spcPts val="0"/>
                        </a:spcBef>
                        <a:spcAft>
                          <a:spcPts val="0"/>
                        </a:spcAft>
                        <a:buNone/>
                      </a:pPr>
                      <a:r>
                        <a:rPr lang="en" sz="1000"/>
                        <a:t>Hypocalcemia</a:t>
                      </a:r>
                      <a:endParaRPr sz="1000"/>
                    </a:p>
                  </a:txBody>
                  <a:tcPr marT="91425" marB="91425" marR="91425" marL="91425"/>
                </a:tc>
              </a:tr>
              <a:tr h="381000">
                <a:tc>
                  <a:txBody>
                    <a:bodyPr/>
                    <a:lstStyle/>
                    <a:p>
                      <a:pPr indent="0" lvl="0" marL="0" rtl="0" algn="l">
                        <a:spcBef>
                          <a:spcPts val="0"/>
                        </a:spcBef>
                        <a:spcAft>
                          <a:spcPts val="0"/>
                        </a:spcAft>
                        <a:buNone/>
                      </a:pPr>
                      <a:r>
                        <a:rPr lang="en" sz="1000"/>
                        <a:t>2.0 to 4.0 mmol/ L</a:t>
                      </a:r>
                      <a:endParaRPr sz="1000"/>
                    </a:p>
                  </a:txBody>
                  <a:tcPr marT="91425" marB="91425" marR="91425" marL="91425"/>
                </a:tc>
                <a:tc>
                  <a:txBody>
                    <a:bodyPr/>
                    <a:lstStyle/>
                    <a:p>
                      <a:pPr indent="0" lvl="0" marL="0" rtl="0" algn="l">
                        <a:spcBef>
                          <a:spcPts val="0"/>
                        </a:spcBef>
                        <a:spcAft>
                          <a:spcPts val="0"/>
                        </a:spcAft>
                        <a:buNone/>
                      </a:pPr>
                      <a:r>
                        <a:rPr lang="en" sz="1000"/>
                        <a:t>Hyporeflexia</a:t>
                      </a:r>
                      <a:endParaRPr sz="1000"/>
                    </a:p>
                    <a:p>
                      <a:pPr indent="0" lvl="0" marL="0" rtl="0" algn="l">
                        <a:spcBef>
                          <a:spcPts val="0"/>
                        </a:spcBef>
                        <a:spcAft>
                          <a:spcPts val="0"/>
                        </a:spcAft>
                        <a:buNone/>
                      </a:pPr>
                      <a:r>
                        <a:rPr lang="en" sz="1000"/>
                        <a:t>Muscle weakness</a:t>
                      </a:r>
                      <a:endParaRPr sz="1000"/>
                    </a:p>
                    <a:p>
                      <a:pPr indent="0" lvl="0" marL="0" rtl="0" algn="l">
                        <a:spcBef>
                          <a:spcPts val="0"/>
                        </a:spcBef>
                        <a:spcAft>
                          <a:spcPts val="0"/>
                        </a:spcAft>
                        <a:buNone/>
                      </a:pPr>
                      <a:r>
                        <a:rPr lang="en" sz="1000"/>
                        <a:t>Nausea</a:t>
                      </a:r>
                      <a:endParaRPr sz="1000"/>
                    </a:p>
                    <a:p>
                      <a:pPr indent="0" lvl="0" marL="0" rtl="0" algn="l">
                        <a:spcBef>
                          <a:spcPts val="0"/>
                        </a:spcBef>
                        <a:spcAft>
                          <a:spcPts val="0"/>
                        </a:spcAft>
                        <a:buNone/>
                      </a:pPr>
                      <a:r>
                        <a:rPr lang="en" sz="1000"/>
                        <a:t>Flushing </a:t>
                      </a:r>
                      <a:endParaRPr sz="1000"/>
                    </a:p>
                    <a:p>
                      <a:pPr indent="0" lvl="0" marL="0" rtl="0" algn="l">
                        <a:spcBef>
                          <a:spcPts val="0"/>
                        </a:spcBef>
                        <a:spcAft>
                          <a:spcPts val="0"/>
                        </a:spcAft>
                        <a:buNone/>
                      </a:pPr>
                      <a:r>
                        <a:rPr lang="en" sz="1000"/>
                        <a:t>Headache</a:t>
                      </a:r>
                      <a:endParaRPr sz="1000"/>
                    </a:p>
                    <a:p>
                      <a:pPr indent="0" lvl="0" marL="0" rtl="0" algn="l">
                        <a:spcBef>
                          <a:spcPts val="0"/>
                        </a:spcBef>
                        <a:spcAft>
                          <a:spcPts val="0"/>
                        </a:spcAft>
                        <a:buNone/>
                      </a:pPr>
                      <a:r>
                        <a:rPr lang="en" sz="1000"/>
                        <a:t>Lethargy, somnolence</a:t>
                      </a:r>
                      <a:endParaRPr sz="1000"/>
                    </a:p>
                  </a:txBody>
                  <a:tcPr marT="91425" marB="91425" marR="91425" marL="91425"/>
                </a:tc>
              </a:tr>
              <a:tr h="381000">
                <a:tc>
                  <a:txBody>
                    <a:bodyPr/>
                    <a:lstStyle/>
                    <a:p>
                      <a:pPr indent="0" lvl="0" marL="0" rtl="0" algn="l">
                        <a:spcBef>
                          <a:spcPts val="0"/>
                        </a:spcBef>
                        <a:spcAft>
                          <a:spcPts val="0"/>
                        </a:spcAft>
                        <a:buNone/>
                      </a:pPr>
                      <a:r>
                        <a:rPr lang="en" sz="1000"/>
                        <a:t>4.0 to 6.0 mmol/ L</a:t>
                      </a:r>
                      <a:endParaRPr sz="1000"/>
                    </a:p>
                  </a:txBody>
                  <a:tcPr marT="91425" marB="91425" marR="91425" marL="91425"/>
                </a:tc>
                <a:tc>
                  <a:txBody>
                    <a:bodyPr/>
                    <a:lstStyle/>
                    <a:p>
                      <a:pPr indent="0" lvl="0" marL="0" rtl="0" algn="l">
                        <a:spcBef>
                          <a:spcPts val="0"/>
                        </a:spcBef>
                        <a:spcAft>
                          <a:spcPts val="0"/>
                        </a:spcAft>
                        <a:buNone/>
                      </a:pPr>
                      <a:r>
                        <a:rPr lang="en" sz="1000"/>
                        <a:t>Respiratory failure</a:t>
                      </a:r>
                      <a:endParaRPr sz="1000"/>
                    </a:p>
                    <a:p>
                      <a:pPr indent="0" lvl="0" marL="0" rtl="0" algn="l">
                        <a:spcBef>
                          <a:spcPts val="0"/>
                        </a:spcBef>
                        <a:spcAft>
                          <a:spcPts val="0"/>
                        </a:spcAft>
                        <a:buNone/>
                      </a:pPr>
                      <a:r>
                        <a:rPr lang="en" sz="1000"/>
                        <a:t>Hypotension</a:t>
                      </a:r>
                      <a:endParaRPr sz="1000"/>
                    </a:p>
                    <a:p>
                      <a:pPr indent="0" lvl="0" marL="0" rtl="0" algn="l">
                        <a:spcBef>
                          <a:spcPts val="0"/>
                        </a:spcBef>
                        <a:spcAft>
                          <a:spcPts val="0"/>
                        </a:spcAft>
                        <a:buNone/>
                      </a:pPr>
                      <a:r>
                        <a:rPr lang="en" sz="1000"/>
                        <a:t>Bradycardia</a:t>
                      </a:r>
                      <a:endParaRPr sz="1000"/>
                    </a:p>
                    <a:p>
                      <a:pPr indent="0" lvl="0" marL="0" rtl="0" algn="l">
                        <a:spcBef>
                          <a:spcPts val="0"/>
                        </a:spcBef>
                        <a:spcAft>
                          <a:spcPts val="0"/>
                        </a:spcAft>
                        <a:buNone/>
                      </a:pPr>
                      <a:r>
                        <a:rPr lang="en" sz="1000"/>
                        <a:t>Decreased level of consciousness</a:t>
                      </a:r>
                      <a:endParaRPr sz="1000"/>
                    </a:p>
                    <a:p>
                      <a:pPr indent="0" lvl="0" marL="0" rtl="0" algn="l">
                        <a:spcBef>
                          <a:spcPts val="0"/>
                        </a:spcBef>
                        <a:spcAft>
                          <a:spcPts val="0"/>
                        </a:spcAft>
                        <a:buNone/>
                      </a:pPr>
                      <a:r>
                        <a:rPr lang="en" sz="1000"/>
                        <a:t>Bladder paralysis</a:t>
                      </a:r>
                      <a:endParaRPr sz="1000"/>
                    </a:p>
                  </a:txBody>
                  <a:tcPr marT="91425" marB="91425" marR="91425" marL="91425"/>
                </a:tc>
              </a:tr>
              <a:tr h="381000">
                <a:tc>
                  <a:txBody>
                    <a:bodyPr/>
                    <a:lstStyle/>
                    <a:p>
                      <a:pPr indent="0" lvl="0" marL="0" rtl="0" algn="l">
                        <a:spcBef>
                          <a:spcPts val="0"/>
                        </a:spcBef>
                        <a:spcAft>
                          <a:spcPts val="0"/>
                        </a:spcAft>
                        <a:buNone/>
                      </a:pPr>
                      <a:r>
                        <a:rPr lang="en" sz="1000"/>
                        <a:t>6.0 to 10mmol/ L</a:t>
                      </a:r>
                      <a:endParaRPr sz="1000"/>
                    </a:p>
                  </a:txBody>
                  <a:tcPr marT="91425" marB="91425" marR="91425" marL="91425"/>
                </a:tc>
                <a:tc>
                  <a:txBody>
                    <a:bodyPr/>
                    <a:lstStyle/>
                    <a:p>
                      <a:pPr indent="0" lvl="0" marL="0" rtl="0" algn="l">
                        <a:spcBef>
                          <a:spcPts val="0"/>
                        </a:spcBef>
                        <a:spcAft>
                          <a:spcPts val="0"/>
                        </a:spcAft>
                        <a:buNone/>
                      </a:pPr>
                      <a:r>
                        <a:rPr lang="en" sz="1000"/>
                        <a:t>Apnea</a:t>
                      </a:r>
                      <a:endParaRPr sz="1000"/>
                    </a:p>
                    <a:p>
                      <a:pPr indent="0" lvl="0" marL="0" rtl="0" algn="l">
                        <a:spcBef>
                          <a:spcPts val="0"/>
                        </a:spcBef>
                        <a:spcAft>
                          <a:spcPts val="0"/>
                        </a:spcAft>
                        <a:buNone/>
                      </a:pPr>
                      <a:r>
                        <a:rPr lang="en" sz="1000"/>
                        <a:t>Coma</a:t>
                      </a:r>
                      <a:endParaRPr sz="1000"/>
                    </a:p>
                    <a:p>
                      <a:pPr indent="0" lvl="0" marL="0" rtl="0" algn="l">
                        <a:spcBef>
                          <a:spcPts val="0"/>
                        </a:spcBef>
                        <a:spcAft>
                          <a:spcPts val="0"/>
                        </a:spcAft>
                        <a:buNone/>
                      </a:pPr>
                      <a:r>
                        <a:rPr lang="en" sz="1000"/>
                        <a:t>PArasympathetic blockade</a:t>
                      </a:r>
                      <a:endParaRPr sz="1000"/>
                    </a:p>
                    <a:p>
                      <a:pPr indent="0" lvl="0" marL="0" rtl="0" algn="l">
                        <a:spcBef>
                          <a:spcPts val="0"/>
                        </a:spcBef>
                        <a:spcAft>
                          <a:spcPts val="0"/>
                        </a:spcAft>
                        <a:buNone/>
                      </a:pPr>
                      <a:r>
                        <a:rPr lang="en" sz="1000"/>
                        <a:t>Complete heart block</a:t>
                      </a:r>
                      <a:endParaRPr sz="1000"/>
                    </a:p>
                    <a:p>
                      <a:pPr indent="0" lvl="0" marL="0" rtl="0" algn="l">
                        <a:spcBef>
                          <a:spcPts val="0"/>
                        </a:spcBef>
                        <a:spcAft>
                          <a:spcPts val="0"/>
                        </a:spcAft>
                        <a:buNone/>
                      </a:pPr>
                      <a:r>
                        <a:rPr lang="en" sz="1000"/>
                        <a:t>Cardiac arrest</a:t>
                      </a:r>
                      <a:endParaRPr sz="1000"/>
                    </a:p>
                  </a:txBody>
                  <a:tcPr marT="91425" marB="91425" marR="91425" marL="91425"/>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90"/>
          <p:cNvSpPr txBox="1"/>
          <p:nvPr>
            <p:ph type="title"/>
          </p:nvPr>
        </p:nvSpPr>
        <p:spPr>
          <a:xfrm>
            <a:off x="1472100" y="72428"/>
            <a:ext cx="6683700" cy="6090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Management of hypermagnesemia</a:t>
            </a:r>
            <a:endParaRPr/>
          </a:p>
        </p:txBody>
      </p:sp>
      <p:sp>
        <p:nvSpPr>
          <p:cNvPr id="594" name="Google Shape;594;p90"/>
          <p:cNvSpPr txBox="1"/>
          <p:nvPr>
            <p:ph idx="1" type="body"/>
          </p:nvPr>
        </p:nvSpPr>
        <p:spPr>
          <a:xfrm>
            <a:off x="274750" y="1121025"/>
            <a:ext cx="4440000" cy="3571800"/>
          </a:xfrm>
          <a:prstGeom prst="rect">
            <a:avLst/>
          </a:prstGeom>
        </p:spPr>
        <p:txBody>
          <a:bodyPr anchorCtr="0" anchor="t" bIns="34275" lIns="68575" spcFirstLastPara="1" rIns="68575" wrap="square" tIns="34275">
            <a:normAutofit/>
          </a:bodyPr>
          <a:lstStyle/>
          <a:p>
            <a:pPr indent="0" lvl="0" marL="215900" marR="1282700" rtl="0" algn="l">
              <a:lnSpc>
                <a:spcPct val="115000"/>
              </a:lnSpc>
              <a:spcBef>
                <a:spcPts val="1600"/>
              </a:spcBef>
              <a:spcAft>
                <a:spcPts val="0"/>
              </a:spcAft>
              <a:buClr>
                <a:schemeClr val="dk1"/>
              </a:buClr>
              <a:buSzPts val="1100"/>
              <a:buFont typeface="Arial"/>
              <a:buNone/>
            </a:pPr>
            <a:r>
              <a:rPr lang="en" sz="1200">
                <a:solidFill>
                  <a:schemeClr val="dk1"/>
                </a:solidFill>
                <a:latin typeface="Arial"/>
                <a:ea typeface="Arial"/>
                <a:cs typeface="Arial"/>
                <a:sym typeface="Arial"/>
              </a:rPr>
              <a:t>Renal clearance is so rapid that the concentration falls rapidly even from extremely toxic levels. However, in renal failure patients this is not going to happen, and alternative measures must be taken.</a:t>
            </a:r>
            <a:endParaRPr sz="1200">
              <a:solidFill>
                <a:schemeClr val="dk1"/>
              </a:solidFill>
              <a:latin typeface="Arial"/>
              <a:ea typeface="Arial"/>
              <a:cs typeface="Arial"/>
              <a:sym typeface="Arial"/>
            </a:endParaRPr>
          </a:p>
          <a:p>
            <a:pPr indent="-304800" lvl="0" marL="889000" marR="1282700" rtl="0" algn="l">
              <a:lnSpc>
                <a:spcPct val="115000"/>
              </a:lnSpc>
              <a:spcBef>
                <a:spcPts val="1600"/>
              </a:spcBef>
              <a:spcAft>
                <a:spcPts val="0"/>
              </a:spcAft>
              <a:buClr>
                <a:schemeClr val="dk1"/>
              </a:buClr>
              <a:buSzPts val="1200"/>
              <a:buFont typeface="Arial"/>
              <a:buChar char="●"/>
            </a:pPr>
            <a:r>
              <a:rPr lang="en" sz="1200">
                <a:solidFill>
                  <a:schemeClr val="dk1"/>
                </a:solidFill>
                <a:latin typeface="Arial"/>
                <a:ea typeface="Arial"/>
                <a:cs typeface="Arial"/>
                <a:sym typeface="Arial"/>
              </a:rPr>
              <a:t>IV calcium as an antagonist to the ill effects of magnesium</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Insulin and glucose to promote magnesium entry into cells</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Haemodialysis</a:t>
            </a:r>
            <a:endParaRPr sz="1200">
              <a:solidFill>
                <a:schemeClr val="dk1"/>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pic>
        <p:nvPicPr>
          <p:cNvPr id="595" name="Google Shape;595;p90"/>
          <p:cNvPicPr preferRelativeResize="0"/>
          <p:nvPr/>
        </p:nvPicPr>
        <p:blipFill>
          <a:blip r:embed="rId3">
            <a:alphaModFix/>
          </a:blip>
          <a:stretch>
            <a:fillRect/>
          </a:stretch>
        </p:blipFill>
        <p:spPr>
          <a:xfrm>
            <a:off x="4319225" y="736325"/>
            <a:ext cx="4989626" cy="423132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91"/>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Phosphorous</a:t>
            </a:r>
            <a:endParaRPr/>
          </a:p>
        </p:txBody>
      </p:sp>
      <p:sp>
        <p:nvSpPr>
          <p:cNvPr id="601" name="Google Shape;601;p91"/>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602" name="Google Shape;602;p91"/>
          <p:cNvPicPr preferRelativeResize="0"/>
          <p:nvPr/>
        </p:nvPicPr>
        <p:blipFill>
          <a:blip r:embed="rId3">
            <a:alphaModFix/>
          </a:blip>
          <a:stretch>
            <a:fillRect/>
          </a:stretch>
        </p:blipFill>
        <p:spPr>
          <a:xfrm>
            <a:off x="152400" y="1581150"/>
            <a:ext cx="5720742" cy="3409951"/>
          </a:xfrm>
          <a:prstGeom prst="rect">
            <a:avLst/>
          </a:prstGeom>
          <a:noFill/>
          <a:ln>
            <a:noFill/>
          </a:ln>
        </p:spPr>
      </p:pic>
      <p:sp>
        <p:nvSpPr>
          <p:cNvPr id="603" name="Google Shape;603;p91"/>
          <p:cNvSpPr txBox="1"/>
          <p:nvPr/>
        </p:nvSpPr>
        <p:spPr>
          <a:xfrm>
            <a:off x="6000750" y="582500"/>
            <a:ext cx="3022500" cy="42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Most abundant intracellular anion</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Important intracellular buffer</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320mmol/ kg</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70 kg male → 22.5 moles = 700g</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85% in bone as hydroxyapatite matrix</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92"/>
          <p:cNvSpPr txBox="1"/>
          <p:nvPr>
            <p:ph idx="1" type="body"/>
          </p:nvPr>
        </p:nvSpPr>
        <p:spPr>
          <a:xfrm>
            <a:off x="1274875" y="285750"/>
            <a:ext cx="5033700" cy="45390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b="1" lang="en" sz="1000" u="sng">
                <a:solidFill>
                  <a:srgbClr val="2A2A2A"/>
                </a:solidFill>
                <a:latin typeface="Arial"/>
                <a:ea typeface="Arial"/>
                <a:cs typeface="Arial"/>
                <a:sym typeface="Arial"/>
              </a:rPr>
              <a:t>Excessive phosphate intake: </a:t>
            </a:r>
            <a:endParaRPr b="1" sz="1000" u="sng">
              <a:solidFill>
                <a:srgbClr val="2A2A2A"/>
              </a:solidFill>
              <a:latin typeface="Arial"/>
              <a:ea typeface="Arial"/>
              <a:cs typeface="Arial"/>
              <a:sym typeface="Arial"/>
            </a:endParaRPr>
          </a:p>
          <a:p>
            <a:pPr indent="-292100" lvl="0" marL="4572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Excessive oral or rectal use of an oral phosphate-saline laxative </a:t>
            </a:r>
            <a:endParaRPr sz="1000">
              <a:solidFill>
                <a:srgbClr val="2A2A2A"/>
              </a:solidFill>
              <a:latin typeface="Arial"/>
              <a:ea typeface="Arial"/>
              <a:cs typeface="Arial"/>
              <a:sym typeface="Arial"/>
            </a:endParaRPr>
          </a:p>
          <a:p>
            <a:pPr indent="-292100" lvl="0" marL="4572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Excessive parenteral administration of phosphate</a:t>
            </a:r>
            <a:endParaRPr sz="1000">
              <a:solidFill>
                <a:srgbClr val="2A2A2A"/>
              </a:solidFill>
              <a:latin typeface="Arial"/>
              <a:ea typeface="Arial"/>
              <a:cs typeface="Arial"/>
              <a:sym typeface="Arial"/>
            </a:endParaRPr>
          </a:p>
          <a:p>
            <a:pPr indent="-292100" lvl="0" marL="4572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Milk-alkali syndrome</a:t>
            </a:r>
            <a:endParaRPr sz="1000">
              <a:solidFill>
                <a:srgbClr val="2A2A2A"/>
              </a:solidFill>
              <a:latin typeface="Arial"/>
              <a:ea typeface="Arial"/>
              <a:cs typeface="Arial"/>
              <a:sym typeface="Arial"/>
            </a:endParaRPr>
          </a:p>
          <a:p>
            <a:pPr indent="-292100" lvl="0" marL="4572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Vitamin D intoxication</a:t>
            </a:r>
            <a:endParaRPr sz="1000">
              <a:solidFill>
                <a:srgbClr val="2A2A2A"/>
              </a:solidFill>
              <a:latin typeface="Arial"/>
              <a:ea typeface="Arial"/>
              <a:cs typeface="Arial"/>
              <a:sym typeface="Arial"/>
            </a:endParaRPr>
          </a:p>
          <a:p>
            <a:pPr indent="0" lvl="0" marL="457200" rtl="0" algn="l">
              <a:lnSpc>
                <a:spcPct val="115000"/>
              </a:lnSpc>
              <a:spcBef>
                <a:spcPts val="0"/>
              </a:spcBef>
              <a:spcAft>
                <a:spcPts val="0"/>
              </a:spcAft>
              <a:buNone/>
            </a:pPr>
            <a:r>
              <a:rPr lang="en" sz="1000">
                <a:solidFill>
                  <a:srgbClr val="2A2A2A"/>
                </a:solidFill>
                <a:latin typeface="Arial"/>
                <a:ea typeface="Arial"/>
                <a:cs typeface="Arial"/>
                <a:sym typeface="Arial"/>
              </a:rPr>
              <a:t>Medications containing phosphorous</a:t>
            </a:r>
            <a:endParaRPr sz="1000">
              <a:solidFill>
                <a:srgbClr val="2A2A2A"/>
              </a:solidFill>
              <a:latin typeface="Arial"/>
              <a:ea typeface="Arial"/>
              <a:cs typeface="Arial"/>
              <a:sym typeface="Arial"/>
            </a:endParaRPr>
          </a:p>
          <a:p>
            <a:pPr indent="-292100" lvl="0" marL="8001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Paroxetine</a:t>
            </a:r>
            <a:endParaRPr sz="1000">
              <a:solidFill>
                <a:srgbClr val="2A2A2A"/>
              </a:solidFill>
              <a:latin typeface="Arial"/>
              <a:ea typeface="Arial"/>
              <a:cs typeface="Arial"/>
              <a:sym typeface="Arial"/>
            </a:endParaRPr>
          </a:p>
          <a:p>
            <a:pPr indent="-292100" lvl="0" marL="8001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Amlodipine</a:t>
            </a:r>
            <a:endParaRPr sz="1000">
              <a:solidFill>
                <a:srgbClr val="2A2A2A"/>
              </a:solidFill>
              <a:latin typeface="Arial"/>
              <a:ea typeface="Arial"/>
              <a:cs typeface="Arial"/>
              <a:sym typeface="Arial"/>
            </a:endParaRPr>
          </a:p>
          <a:p>
            <a:pPr indent="-292100" lvl="0" marL="8001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Lisinopril</a:t>
            </a:r>
            <a:endParaRPr sz="1000">
              <a:solidFill>
                <a:srgbClr val="2A2A2A"/>
              </a:solidFill>
              <a:latin typeface="Arial"/>
              <a:ea typeface="Arial"/>
              <a:cs typeface="Arial"/>
              <a:sym typeface="Arial"/>
            </a:endParaRPr>
          </a:p>
          <a:p>
            <a:pPr indent="-292100" lvl="0" marL="8001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Sitagliptin</a:t>
            </a:r>
            <a:endParaRPr sz="1000">
              <a:solidFill>
                <a:srgbClr val="2A2A2A"/>
              </a:solidFill>
              <a:latin typeface="Arial"/>
              <a:ea typeface="Arial"/>
              <a:cs typeface="Arial"/>
              <a:sym typeface="Arial"/>
            </a:endParaRPr>
          </a:p>
          <a:p>
            <a:pPr indent="0" lvl="0" marL="457200" rtl="0" algn="l">
              <a:lnSpc>
                <a:spcPct val="115000"/>
              </a:lnSpc>
              <a:spcBef>
                <a:spcPts val="0"/>
              </a:spcBef>
              <a:spcAft>
                <a:spcPts val="0"/>
              </a:spcAft>
              <a:buNone/>
            </a:pPr>
            <a:r>
              <a:t/>
            </a:r>
            <a:endParaRPr sz="10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b="1" lang="en" sz="1000" u="sng">
                <a:solidFill>
                  <a:srgbClr val="2A2A2A"/>
                </a:solidFill>
                <a:latin typeface="Arial"/>
                <a:ea typeface="Arial"/>
                <a:cs typeface="Arial"/>
                <a:sym typeface="Arial"/>
              </a:rPr>
              <a:t>Decreased phosphate excretion</a:t>
            </a:r>
            <a:endParaRPr b="1" sz="1000" u="sng">
              <a:solidFill>
                <a:srgbClr val="2A2A2A"/>
              </a:solidFill>
              <a:latin typeface="Arial"/>
              <a:ea typeface="Arial"/>
              <a:cs typeface="Arial"/>
              <a:sym typeface="Arial"/>
            </a:endParaRPr>
          </a:p>
          <a:p>
            <a:pPr indent="-292100" lvl="0" marL="4572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Acute kidney injury or chronic kidney disease</a:t>
            </a:r>
            <a:endParaRPr sz="1000">
              <a:solidFill>
                <a:srgbClr val="2A2A2A"/>
              </a:solidFill>
              <a:latin typeface="Arial"/>
              <a:ea typeface="Arial"/>
              <a:cs typeface="Arial"/>
              <a:sym typeface="Arial"/>
            </a:endParaRPr>
          </a:p>
          <a:p>
            <a:pPr indent="-292100" lvl="0" marL="4572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Hypoparathyroidism</a:t>
            </a:r>
            <a:endParaRPr sz="1000">
              <a:solidFill>
                <a:srgbClr val="2A2A2A"/>
              </a:solidFill>
              <a:latin typeface="Arial"/>
              <a:ea typeface="Arial"/>
              <a:cs typeface="Arial"/>
              <a:sym typeface="Arial"/>
            </a:endParaRPr>
          </a:p>
          <a:p>
            <a:pPr indent="-292100" lvl="0" marL="4572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Pseudohypoparathyroidism</a:t>
            </a:r>
            <a:endParaRPr sz="1000">
              <a:solidFill>
                <a:srgbClr val="2A2A2A"/>
              </a:solidFill>
              <a:latin typeface="Arial"/>
              <a:ea typeface="Arial"/>
              <a:cs typeface="Arial"/>
              <a:sym typeface="Arial"/>
            </a:endParaRPr>
          </a:p>
          <a:p>
            <a:pPr indent="-292100" lvl="0" marL="4572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Severe hypomagnesemia</a:t>
            </a:r>
            <a:endParaRPr sz="1000">
              <a:solidFill>
                <a:srgbClr val="2A2A2A"/>
              </a:solidFill>
              <a:latin typeface="Arial"/>
              <a:ea typeface="Arial"/>
              <a:cs typeface="Arial"/>
              <a:sym typeface="Arial"/>
            </a:endParaRPr>
          </a:p>
          <a:p>
            <a:pPr indent="-292100" lvl="0" marL="4572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Tumoral calcinosis</a:t>
            </a:r>
            <a:endParaRPr sz="1000">
              <a:solidFill>
                <a:srgbClr val="2A2A2A"/>
              </a:solidFill>
              <a:latin typeface="Arial"/>
              <a:ea typeface="Arial"/>
              <a:cs typeface="Arial"/>
              <a:sym typeface="Arial"/>
            </a:endParaRPr>
          </a:p>
          <a:p>
            <a:pPr indent="-292100" lvl="0" marL="4572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Bisphosphonate therapy</a:t>
            </a:r>
            <a:endParaRPr sz="10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0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rPr b="1" lang="en" sz="1000" u="sng">
                <a:solidFill>
                  <a:srgbClr val="2A2A2A"/>
                </a:solidFill>
                <a:latin typeface="Arial"/>
                <a:ea typeface="Arial"/>
                <a:cs typeface="Arial"/>
                <a:sym typeface="Arial"/>
              </a:rPr>
              <a:t>Phosphate shift from intracellular to extracellular space</a:t>
            </a:r>
            <a:endParaRPr b="1" sz="1000" u="sng">
              <a:solidFill>
                <a:srgbClr val="2A2A2A"/>
              </a:solidFill>
              <a:latin typeface="Arial"/>
              <a:ea typeface="Arial"/>
              <a:cs typeface="Arial"/>
              <a:sym typeface="Arial"/>
            </a:endParaRPr>
          </a:p>
          <a:p>
            <a:pPr indent="-292100" lvl="0" marL="8001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Rhabdomyolysis</a:t>
            </a:r>
            <a:endParaRPr sz="1000">
              <a:solidFill>
                <a:srgbClr val="2A2A2A"/>
              </a:solidFill>
              <a:latin typeface="Arial"/>
              <a:ea typeface="Arial"/>
              <a:cs typeface="Arial"/>
              <a:sym typeface="Arial"/>
            </a:endParaRPr>
          </a:p>
          <a:p>
            <a:pPr indent="-292100" lvl="0" marL="8001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Tumor lysis</a:t>
            </a:r>
            <a:endParaRPr sz="1000">
              <a:solidFill>
                <a:srgbClr val="2A2A2A"/>
              </a:solidFill>
              <a:latin typeface="Arial"/>
              <a:ea typeface="Arial"/>
              <a:cs typeface="Arial"/>
              <a:sym typeface="Arial"/>
            </a:endParaRPr>
          </a:p>
          <a:p>
            <a:pPr indent="-292100" lvl="0" marL="8001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Acute hemolysis</a:t>
            </a:r>
            <a:endParaRPr sz="1000">
              <a:solidFill>
                <a:srgbClr val="2A2A2A"/>
              </a:solidFill>
              <a:latin typeface="Arial"/>
              <a:ea typeface="Arial"/>
              <a:cs typeface="Arial"/>
              <a:sym typeface="Arial"/>
            </a:endParaRPr>
          </a:p>
          <a:p>
            <a:pPr indent="-292100" lvl="0" marL="800100" rtl="0" algn="l">
              <a:lnSpc>
                <a:spcPct val="115000"/>
              </a:lnSpc>
              <a:spcBef>
                <a:spcPts val="0"/>
              </a:spcBef>
              <a:spcAft>
                <a:spcPts val="0"/>
              </a:spcAft>
              <a:buClr>
                <a:srgbClr val="2A2A2A"/>
              </a:buClr>
              <a:buSzPts val="1000"/>
              <a:buFont typeface="Arial"/>
              <a:buChar char="●"/>
            </a:pPr>
            <a:r>
              <a:rPr lang="en" sz="1000">
                <a:solidFill>
                  <a:srgbClr val="2A2A2A"/>
                </a:solidFill>
                <a:latin typeface="Arial"/>
                <a:ea typeface="Arial"/>
                <a:cs typeface="Arial"/>
                <a:sym typeface="Arial"/>
              </a:rPr>
              <a:t>Acute metabolic or respiratory acidosis</a:t>
            </a:r>
            <a:endParaRPr sz="1000">
              <a:solidFill>
                <a:srgbClr val="2A2A2A"/>
              </a:solidFill>
              <a:latin typeface="Arial"/>
              <a:ea typeface="Arial"/>
              <a:cs typeface="Arial"/>
              <a:sym typeface="Arial"/>
            </a:endParaRPr>
          </a:p>
          <a:p>
            <a:pPr indent="-292100" lvl="0" marL="800100" rtl="0" algn="l">
              <a:lnSpc>
                <a:spcPct val="115000"/>
              </a:lnSpc>
              <a:spcBef>
                <a:spcPts val="0"/>
              </a:spcBef>
              <a:spcAft>
                <a:spcPts val="0"/>
              </a:spcAft>
              <a:buClr>
                <a:srgbClr val="2A2A2A"/>
              </a:buClr>
              <a:buSzPts val="1000"/>
              <a:buFont typeface="Arial"/>
              <a:buChar char="●"/>
            </a:pPr>
            <a:r>
              <a:t/>
            </a:r>
            <a:endParaRPr sz="10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000">
              <a:solidFill>
                <a:srgbClr val="2A2A2A"/>
              </a:solidFill>
              <a:latin typeface="Arial"/>
              <a:ea typeface="Arial"/>
              <a:cs typeface="Arial"/>
              <a:sym typeface="Arial"/>
            </a:endParaRPr>
          </a:p>
          <a:p>
            <a:pPr indent="0" lvl="0" marL="0" rtl="0" algn="l">
              <a:spcBef>
                <a:spcPts val="800"/>
              </a:spcBef>
              <a:spcAft>
                <a:spcPts val="0"/>
              </a:spcAft>
              <a:buNone/>
            </a:pPr>
            <a:r>
              <a:t/>
            </a:r>
            <a:endParaRPr sz="1000">
              <a:latin typeface="Arial"/>
              <a:ea typeface="Arial"/>
              <a:cs typeface="Arial"/>
              <a:sym typeface="Arial"/>
            </a:endParaRPr>
          </a:p>
        </p:txBody>
      </p:sp>
      <p:sp>
        <p:nvSpPr>
          <p:cNvPr id="609" name="Google Shape;609;p92"/>
          <p:cNvSpPr txBox="1"/>
          <p:nvPr/>
        </p:nvSpPr>
        <p:spPr>
          <a:xfrm>
            <a:off x="5989750" y="373675"/>
            <a:ext cx="2483700" cy="34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Spurious</a:t>
            </a:r>
            <a:endParaRPr sz="1000"/>
          </a:p>
          <a:p>
            <a:pPr indent="-292100" lvl="0" marL="800100" rtl="0" algn="l">
              <a:lnSpc>
                <a:spcPct val="115000"/>
              </a:lnSpc>
              <a:spcBef>
                <a:spcPts val="0"/>
              </a:spcBef>
              <a:spcAft>
                <a:spcPts val="0"/>
              </a:spcAft>
              <a:buClr>
                <a:srgbClr val="2A2A2A"/>
              </a:buClr>
              <a:buSzPts val="1000"/>
              <a:buChar char="●"/>
            </a:pPr>
            <a:r>
              <a:rPr lang="en" sz="1000">
                <a:solidFill>
                  <a:srgbClr val="2A2A2A"/>
                </a:solidFill>
              </a:rPr>
              <a:t>Blood sample taken from line containing heparin or alteplase </a:t>
            </a:r>
            <a:endParaRPr baseline="30000" sz="1000">
              <a:solidFill>
                <a:srgbClr val="2A2A2A"/>
              </a:solidFill>
            </a:endParaRPr>
          </a:p>
          <a:p>
            <a:pPr indent="-292100" lvl="0" marL="800100" rtl="0" algn="l">
              <a:lnSpc>
                <a:spcPct val="115000"/>
              </a:lnSpc>
              <a:spcBef>
                <a:spcPts val="0"/>
              </a:spcBef>
              <a:spcAft>
                <a:spcPts val="0"/>
              </a:spcAft>
              <a:buClr>
                <a:srgbClr val="2A2A2A"/>
              </a:buClr>
              <a:buSzPts val="1000"/>
              <a:buChar char="●"/>
            </a:pPr>
            <a:r>
              <a:rPr lang="en" sz="1000">
                <a:solidFill>
                  <a:srgbClr val="2A2A2A"/>
                </a:solidFill>
              </a:rPr>
              <a:t>High concentrations of paraproteins </a:t>
            </a:r>
            <a:r>
              <a:rPr baseline="30000" lang="en" sz="1000">
                <a:solidFill>
                  <a:srgbClr val="2A2A2A"/>
                </a:solidFill>
              </a:rPr>
              <a:t>[</a:t>
            </a:r>
            <a:endParaRPr baseline="30000" sz="1000">
              <a:solidFill>
                <a:srgbClr val="2A2A2A"/>
              </a:solidFill>
            </a:endParaRPr>
          </a:p>
          <a:p>
            <a:pPr indent="-292100" lvl="0" marL="800100" rtl="0" algn="l">
              <a:lnSpc>
                <a:spcPct val="115000"/>
              </a:lnSpc>
              <a:spcBef>
                <a:spcPts val="0"/>
              </a:spcBef>
              <a:spcAft>
                <a:spcPts val="0"/>
              </a:spcAft>
              <a:buClr>
                <a:srgbClr val="2A2A2A"/>
              </a:buClr>
              <a:buSzPts val="1000"/>
              <a:buChar char="●"/>
            </a:pPr>
            <a:r>
              <a:rPr lang="en" sz="1000">
                <a:solidFill>
                  <a:srgbClr val="2A2A2A"/>
                </a:solidFill>
              </a:rPr>
              <a:t>Hyperbilirubinemia </a:t>
            </a:r>
            <a:endParaRPr baseline="30000" sz="1000">
              <a:solidFill>
                <a:srgbClr val="2A2A2A"/>
              </a:solidFill>
            </a:endParaRPr>
          </a:p>
          <a:p>
            <a:pPr indent="-292100" lvl="0" marL="800100" rtl="0" algn="l">
              <a:lnSpc>
                <a:spcPct val="115000"/>
              </a:lnSpc>
              <a:spcBef>
                <a:spcPts val="0"/>
              </a:spcBef>
              <a:spcAft>
                <a:spcPts val="0"/>
              </a:spcAft>
              <a:buClr>
                <a:srgbClr val="2A2A2A"/>
              </a:buClr>
              <a:buSzPts val="1000"/>
              <a:buChar char="●"/>
            </a:pPr>
            <a:r>
              <a:rPr lang="en" sz="1000">
                <a:solidFill>
                  <a:srgbClr val="2A2A2A"/>
                </a:solidFill>
              </a:rPr>
              <a:t>In vitro hemolysis</a:t>
            </a:r>
            <a:endParaRPr sz="1000">
              <a:solidFill>
                <a:srgbClr val="2A2A2A"/>
              </a:solidFill>
            </a:endParaRPr>
          </a:p>
          <a:p>
            <a:pPr indent="-292100" lvl="0" marL="800100" rtl="0" algn="l">
              <a:lnSpc>
                <a:spcPct val="115000"/>
              </a:lnSpc>
              <a:spcBef>
                <a:spcPts val="0"/>
              </a:spcBef>
              <a:spcAft>
                <a:spcPts val="0"/>
              </a:spcAft>
              <a:buClr>
                <a:srgbClr val="2A2A2A"/>
              </a:buClr>
              <a:buSzPts val="1000"/>
              <a:buChar char="●"/>
            </a:pPr>
            <a:r>
              <a:rPr lang="en" sz="1000">
                <a:solidFill>
                  <a:srgbClr val="2A2A2A"/>
                </a:solidFill>
              </a:rPr>
              <a:t>Hyperlipidemia</a:t>
            </a:r>
            <a:endParaRPr sz="1000">
              <a:solidFill>
                <a:srgbClr val="2A2A2A"/>
              </a:solidFill>
            </a:endParaRPr>
          </a:p>
          <a:p>
            <a:pPr indent="0" lvl="0" marL="0" rtl="0" algn="l">
              <a:spcBef>
                <a:spcPts val="0"/>
              </a:spcBef>
              <a:spcAft>
                <a:spcPts val="0"/>
              </a:spcAft>
              <a:buNone/>
            </a:pPr>
            <a:r>
              <a:t/>
            </a:r>
            <a:endParaRPr sz="10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93"/>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Management</a:t>
            </a:r>
            <a:endParaRPr/>
          </a:p>
        </p:txBody>
      </p:sp>
      <p:sp>
        <p:nvSpPr>
          <p:cNvPr id="615" name="Google Shape;615;p93"/>
          <p:cNvSpPr txBox="1"/>
          <p:nvPr>
            <p:ph idx="1" type="body"/>
          </p:nvPr>
        </p:nvSpPr>
        <p:spPr>
          <a:xfrm>
            <a:off x="879224" y="1600200"/>
            <a:ext cx="7749300" cy="2833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200">
                <a:latin typeface="Arial"/>
                <a:ea typeface="Arial"/>
                <a:cs typeface="Arial"/>
                <a:sym typeface="Arial"/>
              </a:rPr>
              <a:t>Diagnosis of the cause</a:t>
            </a:r>
            <a:endParaRPr sz="1200">
              <a:latin typeface="Arial"/>
              <a:ea typeface="Arial"/>
              <a:cs typeface="Arial"/>
              <a:sym typeface="Arial"/>
            </a:endParaRPr>
          </a:p>
          <a:p>
            <a:pPr indent="0" lvl="0" marL="0" rtl="0" algn="l">
              <a:spcBef>
                <a:spcPts val="800"/>
              </a:spcBef>
              <a:spcAft>
                <a:spcPts val="0"/>
              </a:spcAft>
              <a:buNone/>
            </a:pPr>
            <a:r>
              <a:rPr lang="en" sz="1200">
                <a:latin typeface="Arial"/>
                <a:ea typeface="Arial"/>
                <a:cs typeface="Arial"/>
                <a:sym typeface="Arial"/>
              </a:rPr>
              <a:t>Limitation of phosphate intake</a:t>
            </a:r>
            <a:endParaRPr sz="1200">
              <a:latin typeface="Arial"/>
              <a:ea typeface="Arial"/>
              <a:cs typeface="Arial"/>
              <a:sym typeface="Arial"/>
            </a:endParaRPr>
          </a:p>
          <a:p>
            <a:pPr indent="0" lvl="0" marL="0" rtl="0" algn="l">
              <a:spcBef>
                <a:spcPts val="800"/>
              </a:spcBef>
              <a:spcAft>
                <a:spcPts val="0"/>
              </a:spcAft>
              <a:buNone/>
            </a:pPr>
            <a:r>
              <a:rPr lang="en" sz="1200">
                <a:latin typeface="Arial"/>
                <a:ea typeface="Arial"/>
                <a:cs typeface="Arial"/>
                <a:sym typeface="Arial"/>
              </a:rPr>
              <a:t>Enhancement of renal excretion of </a:t>
            </a:r>
            <a:r>
              <a:rPr lang="en" sz="1200">
                <a:latin typeface="Arial"/>
                <a:ea typeface="Arial"/>
                <a:cs typeface="Arial"/>
                <a:sym typeface="Arial"/>
              </a:rPr>
              <a:t>phosphate</a:t>
            </a:r>
            <a:endParaRPr sz="1200">
              <a:latin typeface="Arial"/>
              <a:ea typeface="Arial"/>
              <a:cs typeface="Arial"/>
              <a:sym typeface="Arial"/>
            </a:endParaRPr>
          </a:p>
          <a:p>
            <a:pPr indent="0" lvl="0" marL="0" rtl="0" algn="l">
              <a:spcBef>
                <a:spcPts val="800"/>
              </a:spcBef>
              <a:spcAft>
                <a:spcPts val="0"/>
              </a:spcAft>
              <a:buNone/>
            </a:pPr>
            <a:r>
              <a:rPr lang="en" sz="1200">
                <a:latin typeface="Arial"/>
                <a:ea typeface="Arial"/>
                <a:cs typeface="Arial"/>
                <a:sym typeface="Arial"/>
              </a:rPr>
              <a:t>Phosphate binders</a:t>
            </a:r>
            <a:endParaRPr sz="1200">
              <a:latin typeface="Arial"/>
              <a:ea typeface="Arial"/>
              <a:cs typeface="Arial"/>
              <a:sym typeface="Arial"/>
            </a:endParaRPr>
          </a:p>
          <a:p>
            <a:pPr indent="-304800" lvl="0" marL="8001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Aluminum-containing phosphate binders</a:t>
            </a:r>
            <a:endParaRPr sz="1200">
              <a:solidFill>
                <a:srgbClr val="2A2A2A"/>
              </a:solidFill>
              <a:latin typeface="Arial"/>
              <a:ea typeface="Arial"/>
              <a:cs typeface="Arial"/>
              <a:sym typeface="Arial"/>
            </a:endParaRPr>
          </a:p>
          <a:p>
            <a:pPr indent="-304800" lvl="0" marL="8001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Calcium-containing phosphate binders</a:t>
            </a:r>
            <a:endParaRPr sz="1200">
              <a:solidFill>
                <a:srgbClr val="2A2A2A"/>
              </a:solidFill>
              <a:latin typeface="Arial"/>
              <a:ea typeface="Arial"/>
              <a:cs typeface="Arial"/>
              <a:sym typeface="Arial"/>
            </a:endParaRPr>
          </a:p>
          <a:p>
            <a:pPr indent="-304800" lvl="0" marL="800100" rtl="0" algn="l">
              <a:lnSpc>
                <a:spcPct val="115000"/>
              </a:lnSpc>
              <a:spcBef>
                <a:spcPts val="0"/>
              </a:spcBef>
              <a:spcAft>
                <a:spcPts val="0"/>
              </a:spcAft>
              <a:buClr>
                <a:srgbClr val="2A2A2A"/>
              </a:buClr>
              <a:buSzPts val="1200"/>
              <a:buFont typeface="Arial"/>
              <a:buChar char="●"/>
            </a:pPr>
            <a:r>
              <a:rPr lang="en" sz="1200">
                <a:solidFill>
                  <a:srgbClr val="2A2A2A"/>
                </a:solidFill>
                <a:latin typeface="Arial"/>
                <a:ea typeface="Arial"/>
                <a:cs typeface="Arial"/>
                <a:sym typeface="Arial"/>
              </a:rPr>
              <a:t>Phosphate binders that contain no aluminum or calcium → </a:t>
            </a:r>
            <a:endParaRPr sz="1200">
              <a:solidFill>
                <a:srgbClr val="2A2A2A"/>
              </a:solidFill>
              <a:latin typeface="Arial"/>
              <a:ea typeface="Arial"/>
              <a:cs typeface="Arial"/>
              <a:sym typeface="Arial"/>
            </a:endParaRPr>
          </a:p>
          <a:p>
            <a:pPr indent="0" lvl="0" marL="457200" rtl="0" algn="l">
              <a:lnSpc>
                <a:spcPct val="115000"/>
              </a:lnSpc>
              <a:spcBef>
                <a:spcPts val="0"/>
              </a:spcBef>
              <a:spcAft>
                <a:spcPts val="0"/>
              </a:spcAft>
              <a:buNone/>
            </a:pPr>
            <a:r>
              <a:rPr lang="en" sz="1200">
                <a:solidFill>
                  <a:srgbClr val="2A2A2A"/>
                </a:solidFill>
                <a:latin typeface="Arial"/>
                <a:ea typeface="Arial"/>
                <a:cs typeface="Arial"/>
                <a:sym typeface="Arial"/>
              </a:rPr>
              <a:t>Sucroferric oxyhydroxide (Velphoro)</a:t>
            </a:r>
            <a:endParaRPr sz="1200">
              <a:solidFill>
                <a:srgbClr val="2A2A2A"/>
              </a:solidFill>
              <a:latin typeface="Arial"/>
              <a:ea typeface="Arial"/>
              <a:cs typeface="Arial"/>
              <a:sym typeface="Arial"/>
            </a:endParaRPr>
          </a:p>
          <a:p>
            <a:pPr indent="0" lvl="0" marL="457200" rtl="0" algn="l">
              <a:lnSpc>
                <a:spcPct val="115000"/>
              </a:lnSpc>
              <a:spcBef>
                <a:spcPts val="0"/>
              </a:spcBef>
              <a:spcAft>
                <a:spcPts val="0"/>
              </a:spcAft>
              <a:buNone/>
            </a:pPr>
            <a:r>
              <a:rPr lang="en" sz="1200">
                <a:solidFill>
                  <a:srgbClr val="2A2A2A"/>
                </a:solidFill>
                <a:latin typeface="Arial"/>
                <a:ea typeface="Arial"/>
                <a:cs typeface="Arial"/>
                <a:sym typeface="Arial"/>
              </a:rPr>
              <a:t>Sevelamer (Renagel)</a:t>
            </a:r>
            <a:endParaRPr sz="1200">
              <a:solidFill>
                <a:srgbClr val="2A2A2A"/>
              </a:solidFill>
              <a:latin typeface="Arial"/>
              <a:ea typeface="Arial"/>
              <a:cs typeface="Arial"/>
              <a:sym typeface="Arial"/>
            </a:endParaRPr>
          </a:p>
          <a:p>
            <a:pPr indent="0" lvl="0" marL="457200" rtl="0" algn="l">
              <a:lnSpc>
                <a:spcPct val="115000"/>
              </a:lnSpc>
              <a:spcBef>
                <a:spcPts val="0"/>
              </a:spcBef>
              <a:spcAft>
                <a:spcPts val="0"/>
              </a:spcAft>
              <a:buNone/>
            </a:pPr>
            <a:r>
              <a:rPr lang="en" sz="1200">
                <a:solidFill>
                  <a:srgbClr val="2A2A2A"/>
                </a:solidFill>
                <a:latin typeface="Arial"/>
                <a:ea typeface="Arial"/>
                <a:cs typeface="Arial"/>
                <a:sym typeface="Arial"/>
              </a:rPr>
              <a:t>Lanthanum carbonate (Fosrenol)</a:t>
            </a:r>
            <a:endParaRPr sz="1200">
              <a:solidFill>
                <a:srgbClr val="2A2A2A"/>
              </a:solidFill>
              <a:latin typeface="Arial"/>
              <a:ea typeface="Arial"/>
              <a:cs typeface="Arial"/>
              <a:sym typeface="Arial"/>
            </a:endParaRPr>
          </a:p>
          <a:p>
            <a:pPr indent="0" lvl="0" marL="457200" rtl="0" algn="l">
              <a:lnSpc>
                <a:spcPct val="115000"/>
              </a:lnSpc>
              <a:spcBef>
                <a:spcPts val="0"/>
              </a:spcBef>
              <a:spcAft>
                <a:spcPts val="0"/>
              </a:spcAft>
              <a:buNone/>
            </a:pPr>
            <a:r>
              <a:rPr lang="en" sz="1200">
                <a:solidFill>
                  <a:srgbClr val="2A2A2A"/>
                </a:solidFill>
                <a:latin typeface="Arial"/>
                <a:ea typeface="Arial"/>
                <a:cs typeface="Arial"/>
                <a:sym typeface="Arial"/>
              </a:rPr>
              <a:t>Ferric citrate (Auryxia)</a:t>
            </a:r>
            <a:endParaRPr sz="1200">
              <a:solidFill>
                <a:srgbClr val="2A2A2A"/>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rgbClr val="2A2A2A"/>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pic>
        <p:nvPicPr>
          <p:cNvPr id="616" name="Google Shape;616;p93"/>
          <p:cNvPicPr preferRelativeResize="0"/>
          <p:nvPr/>
        </p:nvPicPr>
        <p:blipFill>
          <a:blip r:embed="rId3">
            <a:alphaModFix/>
          </a:blip>
          <a:stretch>
            <a:fillRect/>
          </a:stretch>
        </p:blipFill>
        <p:spPr>
          <a:xfrm>
            <a:off x="5808438" y="1600188"/>
            <a:ext cx="2143125" cy="21431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94"/>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Hypophosphatemia</a:t>
            </a:r>
            <a:endParaRPr/>
          </a:p>
        </p:txBody>
      </p:sp>
      <p:graphicFrame>
        <p:nvGraphicFramePr>
          <p:cNvPr id="622" name="Google Shape;622;p94"/>
          <p:cNvGraphicFramePr/>
          <p:nvPr/>
        </p:nvGraphicFramePr>
        <p:xfrm>
          <a:off x="398842" y="1984875"/>
          <a:ext cx="3000000" cy="3000000"/>
        </p:xfrm>
        <a:graphic>
          <a:graphicData uri="http://schemas.openxmlformats.org/drawingml/2006/table">
            <a:tbl>
              <a:tblPr bandRow="1" firstRow="1">
                <a:noFill/>
                <a:tableStyleId>{374F6990-BEB0-4B19-B02A-91DDFC53F506}</a:tableStyleId>
              </a:tblPr>
              <a:tblGrid>
                <a:gridCol w="1300225"/>
                <a:gridCol w="2582800"/>
                <a:gridCol w="1941525"/>
                <a:gridCol w="1941525"/>
              </a:tblGrid>
              <a:tr h="278125">
                <a:tc>
                  <a:txBody>
                    <a:bodyPr/>
                    <a:lstStyle/>
                    <a:p>
                      <a:pPr indent="0" lvl="0" marL="0" marR="0" rtl="0" algn="l">
                        <a:spcBef>
                          <a:spcPts val="0"/>
                        </a:spcBef>
                        <a:spcAft>
                          <a:spcPts val="0"/>
                        </a:spcAft>
                        <a:buNone/>
                      </a:pPr>
                      <a:r>
                        <a:rPr lang="en" sz="1400"/>
                        <a:t>Transcellular shift</a:t>
                      </a:r>
                      <a:endParaRPr sz="1400"/>
                    </a:p>
                  </a:txBody>
                  <a:tcPr marT="34300" marB="34300" marR="68600" marL="68600"/>
                </a:tc>
                <a:tc>
                  <a:txBody>
                    <a:bodyPr/>
                    <a:lstStyle/>
                    <a:p>
                      <a:pPr indent="0" lvl="0" marL="0" marR="0" rtl="0" algn="l">
                        <a:spcBef>
                          <a:spcPts val="0"/>
                        </a:spcBef>
                        <a:spcAft>
                          <a:spcPts val="0"/>
                        </a:spcAft>
                        <a:buNone/>
                      </a:pPr>
                      <a:r>
                        <a:rPr lang="en" sz="1400"/>
                        <a:t>Renal loss</a:t>
                      </a:r>
                      <a:endParaRPr sz="1400"/>
                    </a:p>
                  </a:txBody>
                  <a:tcPr marT="34300" marB="34300" marR="68600" marL="68600"/>
                </a:tc>
                <a:tc>
                  <a:txBody>
                    <a:bodyPr/>
                    <a:lstStyle/>
                    <a:p>
                      <a:pPr indent="0" lvl="0" marL="0" marR="0" rtl="0" algn="l">
                        <a:spcBef>
                          <a:spcPts val="0"/>
                        </a:spcBef>
                        <a:spcAft>
                          <a:spcPts val="0"/>
                        </a:spcAft>
                        <a:buNone/>
                      </a:pPr>
                      <a:r>
                        <a:rPr lang="en" sz="1400"/>
                        <a:t>GI loss</a:t>
                      </a:r>
                      <a:endParaRPr sz="1400"/>
                    </a:p>
                  </a:txBody>
                  <a:tcPr marT="34300" marB="34300" marR="68600" marL="68600"/>
                </a:tc>
                <a:tc>
                  <a:txBody>
                    <a:bodyPr/>
                    <a:lstStyle/>
                    <a:p>
                      <a:pPr indent="0" lvl="0" marL="0" marR="0" rtl="0" algn="l">
                        <a:spcBef>
                          <a:spcPts val="0"/>
                        </a:spcBef>
                        <a:spcAft>
                          <a:spcPts val="0"/>
                        </a:spcAft>
                        <a:buNone/>
                      </a:pPr>
                      <a:r>
                        <a:rPr lang="en" sz="1400"/>
                        <a:t>Decreased intake</a:t>
                      </a:r>
                      <a:endParaRPr sz="1400"/>
                    </a:p>
                  </a:txBody>
                  <a:tcPr marT="34300" marB="34300" marR="68600" marL="68600"/>
                </a:tc>
              </a:tr>
              <a:tr h="278125">
                <a:tc>
                  <a:txBody>
                    <a:bodyPr/>
                    <a:lstStyle/>
                    <a:p>
                      <a:pPr indent="0" lvl="0" marL="0" marR="0" rtl="0" algn="l">
                        <a:spcBef>
                          <a:spcPts val="0"/>
                        </a:spcBef>
                        <a:spcAft>
                          <a:spcPts val="0"/>
                        </a:spcAft>
                        <a:buNone/>
                      </a:pPr>
                      <a:r>
                        <a:rPr lang="en" sz="1400"/>
                        <a:t>Acute alkalosis</a:t>
                      </a:r>
                      <a:endParaRPr sz="1400"/>
                    </a:p>
                  </a:txBody>
                  <a:tcPr marT="34300" marB="34300" marR="68600" marL="68600"/>
                </a:tc>
                <a:tc>
                  <a:txBody>
                    <a:bodyPr/>
                    <a:lstStyle/>
                    <a:p>
                      <a:pPr indent="0" lvl="0" marL="0" marR="0" rtl="0" algn="l">
                        <a:spcBef>
                          <a:spcPts val="0"/>
                        </a:spcBef>
                        <a:spcAft>
                          <a:spcPts val="0"/>
                        </a:spcAft>
                        <a:buNone/>
                      </a:pPr>
                      <a:r>
                        <a:rPr lang="en" sz="1400"/>
                        <a:t>Hyperparathyroidism</a:t>
                      </a:r>
                      <a:endParaRPr sz="1400"/>
                    </a:p>
                  </a:txBody>
                  <a:tcPr marT="34300" marB="34300" marR="68600" marL="68600"/>
                </a:tc>
                <a:tc>
                  <a:txBody>
                    <a:bodyPr/>
                    <a:lstStyle/>
                    <a:p>
                      <a:pPr indent="0" lvl="0" marL="0" marR="0" rtl="0" algn="l">
                        <a:spcBef>
                          <a:spcPts val="0"/>
                        </a:spcBef>
                        <a:spcAft>
                          <a:spcPts val="0"/>
                        </a:spcAft>
                        <a:buNone/>
                      </a:pPr>
                      <a:r>
                        <a:rPr lang="en" sz="1400"/>
                        <a:t>Malabsorption</a:t>
                      </a:r>
                      <a:endParaRPr sz="1400"/>
                    </a:p>
                  </a:txBody>
                  <a:tcPr marT="34300" marB="34300" marR="68600" marL="68600"/>
                </a:tc>
                <a:tc>
                  <a:txBody>
                    <a:bodyPr/>
                    <a:lstStyle/>
                    <a:p>
                      <a:pPr indent="0" lvl="0" marL="0" marR="0" rtl="0" algn="l">
                        <a:spcBef>
                          <a:spcPts val="0"/>
                        </a:spcBef>
                        <a:spcAft>
                          <a:spcPts val="0"/>
                        </a:spcAft>
                        <a:buNone/>
                      </a:pPr>
                      <a:r>
                        <a:rPr lang="en" sz="1400"/>
                        <a:t>Malnutrition</a:t>
                      </a:r>
                      <a:endParaRPr sz="1400"/>
                    </a:p>
                  </a:txBody>
                  <a:tcPr marT="34300" marB="34300" marR="68600" marL="68600"/>
                </a:tc>
              </a:tr>
              <a:tr h="100000">
                <a:tc>
                  <a:txBody>
                    <a:bodyPr/>
                    <a:lstStyle/>
                    <a:p>
                      <a:pPr indent="0" lvl="0" marL="0" marR="0" rtl="0" algn="l">
                        <a:spcBef>
                          <a:spcPts val="0"/>
                        </a:spcBef>
                        <a:spcAft>
                          <a:spcPts val="0"/>
                        </a:spcAft>
                        <a:buNone/>
                      </a:pPr>
                      <a:r>
                        <a:rPr lang="en" sz="1400"/>
                        <a:t>Carbohydrate</a:t>
                      </a:r>
                      <a:endParaRPr sz="1400"/>
                    </a:p>
                  </a:txBody>
                  <a:tcPr marT="34300" marB="34300" marR="68600" marL="68600"/>
                </a:tc>
                <a:tc>
                  <a:txBody>
                    <a:bodyPr/>
                    <a:lstStyle/>
                    <a:p>
                      <a:pPr indent="0" lvl="0" marL="0" marR="0" rtl="0" algn="l">
                        <a:spcBef>
                          <a:spcPts val="0"/>
                        </a:spcBef>
                        <a:spcAft>
                          <a:spcPts val="0"/>
                        </a:spcAft>
                        <a:buNone/>
                      </a:pPr>
                      <a:r>
                        <a:rPr lang="en" sz="1400"/>
                        <a:t>Diuretic</a:t>
                      </a:r>
                      <a:r>
                        <a:rPr lang="en" sz="1400"/>
                        <a:t> use</a:t>
                      </a:r>
                      <a:endParaRPr sz="1400"/>
                    </a:p>
                  </a:txBody>
                  <a:tcPr marT="34300" marB="34300" marR="68600" marL="68600"/>
                </a:tc>
                <a:tc>
                  <a:txBody>
                    <a:bodyPr/>
                    <a:lstStyle/>
                    <a:p>
                      <a:pPr indent="0" lvl="0" marL="0" marR="0" rtl="0" algn="l">
                        <a:spcBef>
                          <a:spcPts val="0"/>
                        </a:spcBef>
                        <a:spcAft>
                          <a:spcPts val="0"/>
                        </a:spcAft>
                        <a:buNone/>
                      </a:pPr>
                      <a:r>
                        <a:rPr lang="en" sz="1400"/>
                        <a:t>Diarrhea</a:t>
                      </a:r>
                      <a:endParaRPr sz="1400"/>
                    </a:p>
                  </a:txBody>
                  <a:tcPr marT="34300" marB="34300" marR="68600" marL="68600"/>
                </a:tc>
                <a:tc>
                  <a:txBody>
                    <a:bodyPr/>
                    <a:lstStyle/>
                    <a:p>
                      <a:pPr indent="0" lvl="0" marL="0" marR="0" rtl="0" algn="l">
                        <a:spcBef>
                          <a:spcPts val="0"/>
                        </a:spcBef>
                        <a:spcAft>
                          <a:spcPts val="0"/>
                        </a:spcAft>
                        <a:buNone/>
                      </a:pPr>
                      <a:r>
                        <a:rPr lang="en" sz="1400"/>
                        <a:t>TPN</a:t>
                      </a:r>
                      <a:endParaRPr sz="1400"/>
                    </a:p>
                  </a:txBody>
                  <a:tcPr marT="34300" marB="34300" marR="68600" marL="68600"/>
                </a:tc>
              </a:tr>
              <a:tr h="278125">
                <a:tc>
                  <a:txBody>
                    <a:bodyPr/>
                    <a:lstStyle/>
                    <a:p>
                      <a:pPr indent="0" lvl="0" marL="0" marR="0" rtl="0" algn="l">
                        <a:spcBef>
                          <a:spcPts val="0"/>
                        </a:spcBef>
                        <a:spcAft>
                          <a:spcPts val="0"/>
                        </a:spcAft>
                        <a:buNone/>
                      </a:pPr>
                      <a:r>
                        <a:rPr lang="en" sz="1400"/>
                        <a:t>Drugs</a:t>
                      </a:r>
                      <a:r>
                        <a:rPr lang="en" sz="1400"/>
                        <a:t> (insulin)</a:t>
                      </a:r>
                      <a:endParaRPr sz="1400"/>
                    </a:p>
                  </a:txBody>
                  <a:tcPr marT="34300" marB="34300" marR="68600" marL="68600"/>
                </a:tc>
                <a:tc>
                  <a:txBody>
                    <a:bodyPr/>
                    <a:lstStyle/>
                    <a:p>
                      <a:pPr indent="0" lvl="0" marL="0" marR="0" rtl="0" algn="l">
                        <a:spcBef>
                          <a:spcPts val="0"/>
                        </a:spcBef>
                        <a:spcAft>
                          <a:spcPts val="0"/>
                        </a:spcAft>
                        <a:buNone/>
                      </a:pPr>
                      <a:r>
                        <a:rPr lang="en" sz="1400"/>
                        <a:t>Hypokalemia</a:t>
                      </a:r>
                      <a:endParaRPr sz="1400"/>
                    </a:p>
                  </a:txBody>
                  <a:tcPr marT="34300" marB="34300" marR="68600" marL="68600"/>
                </a:tc>
                <a:tc>
                  <a:txBody>
                    <a:bodyPr/>
                    <a:lstStyle/>
                    <a:p>
                      <a:pPr indent="0" lvl="0" marL="0" marR="0" rtl="0" algn="l">
                        <a:spcBef>
                          <a:spcPts val="0"/>
                        </a:spcBef>
                        <a:spcAft>
                          <a:spcPts val="0"/>
                        </a:spcAft>
                        <a:buNone/>
                      </a:pPr>
                      <a:r>
                        <a:rPr lang="en" sz="1400"/>
                        <a:t>Intestinal</a:t>
                      </a:r>
                      <a:r>
                        <a:rPr lang="en" sz="1400"/>
                        <a:t> fistulas</a:t>
                      </a:r>
                      <a:endParaRPr sz="1400"/>
                    </a:p>
                  </a:txBody>
                  <a:tcPr marT="34300" marB="34300" marR="68600" marL="68600"/>
                </a:tc>
                <a:tc>
                  <a:txBody>
                    <a:bodyPr/>
                    <a:lstStyle/>
                    <a:p>
                      <a:pPr indent="0" lvl="0" marL="0" marR="0" rtl="0" algn="l">
                        <a:spcBef>
                          <a:spcPts val="0"/>
                        </a:spcBef>
                        <a:spcAft>
                          <a:spcPts val="0"/>
                        </a:spcAft>
                        <a:buNone/>
                      </a:pPr>
                      <a:r>
                        <a:t/>
                      </a:r>
                      <a:endParaRPr sz="1400"/>
                    </a:p>
                  </a:txBody>
                  <a:tcPr marT="34300" marB="34300" marR="68600" marL="68600"/>
                </a:tc>
              </a:tr>
              <a:tr h="278125">
                <a:tc>
                  <a:txBody>
                    <a:bodyPr/>
                    <a:lstStyle/>
                    <a:p>
                      <a:pPr indent="0" lvl="0" marL="0" marR="0" rtl="0" algn="l">
                        <a:spcBef>
                          <a:spcPts val="0"/>
                        </a:spcBef>
                        <a:spcAft>
                          <a:spcPts val="0"/>
                        </a:spcAft>
                        <a:buNone/>
                      </a:pPr>
                      <a:r>
                        <a:t/>
                      </a:r>
                      <a:endParaRPr sz="1400"/>
                    </a:p>
                  </a:txBody>
                  <a:tcPr marT="34300" marB="34300" marR="68600" marL="68600"/>
                </a:tc>
                <a:tc>
                  <a:txBody>
                    <a:bodyPr/>
                    <a:lstStyle/>
                    <a:p>
                      <a:pPr indent="0" lvl="0" marL="0" marR="0" rtl="0" algn="l">
                        <a:spcBef>
                          <a:spcPts val="0"/>
                        </a:spcBef>
                        <a:spcAft>
                          <a:spcPts val="0"/>
                        </a:spcAft>
                        <a:buNone/>
                      </a:pPr>
                      <a:r>
                        <a:rPr lang="en" sz="1400"/>
                        <a:t>Hypomagnesemia</a:t>
                      </a:r>
                      <a:endParaRPr sz="1400"/>
                    </a:p>
                  </a:txBody>
                  <a:tcPr marT="34300" marB="34300" marR="68600" marL="68600"/>
                </a:tc>
                <a:tc>
                  <a:txBody>
                    <a:bodyPr/>
                    <a:lstStyle/>
                    <a:p>
                      <a:pPr indent="0" lvl="0" marL="0" marR="0" rtl="0" algn="l">
                        <a:spcBef>
                          <a:spcPts val="0"/>
                        </a:spcBef>
                        <a:spcAft>
                          <a:spcPts val="0"/>
                        </a:spcAft>
                        <a:buNone/>
                      </a:pPr>
                      <a:r>
                        <a:rPr lang="en" sz="1400"/>
                        <a:t>Antacids</a:t>
                      </a:r>
                      <a:endParaRPr sz="1400"/>
                    </a:p>
                  </a:txBody>
                  <a:tcPr marT="34300" marB="34300" marR="68600" marL="68600"/>
                </a:tc>
                <a:tc>
                  <a:txBody>
                    <a:bodyPr/>
                    <a:lstStyle/>
                    <a:p>
                      <a:pPr indent="0" lvl="0" marL="0" marR="0" rtl="0" algn="l">
                        <a:spcBef>
                          <a:spcPts val="0"/>
                        </a:spcBef>
                        <a:spcAft>
                          <a:spcPts val="0"/>
                        </a:spcAft>
                        <a:buNone/>
                      </a:pPr>
                      <a:r>
                        <a:t/>
                      </a:r>
                      <a:endParaRPr sz="1400"/>
                    </a:p>
                  </a:txBody>
                  <a:tcPr marT="34300" marB="34300" marR="68600" marL="68600"/>
                </a:tc>
              </a:tr>
              <a:tr h="278125">
                <a:tc>
                  <a:txBody>
                    <a:bodyPr/>
                    <a:lstStyle/>
                    <a:p>
                      <a:pPr indent="0" lvl="0" marL="0" marR="0" rtl="0" algn="l">
                        <a:spcBef>
                          <a:spcPts val="0"/>
                        </a:spcBef>
                        <a:spcAft>
                          <a:spcPts val="0"/>
                        </a:spcAft>
                        <a:buNone/>
                      </a:pPr>
                      <a:r>
                        <a:t/>
                      </a:r>
                      <a:endParaRPr sz="1400"/>
                    </a:p>
                  </a:txBody>
                  <a:tcPr marT="34300" marB="34300" marR="68600" marL="68600"/>
                </a:tc>
                <a:tc>
                  <a:txBody>
                    <a:bodyPr/>
                    <a:lstStyle/>
                    <a:p>
                      <a:pPr indent="0" lvl="0" marL="0" marR="0" rtl="0" algn="l">
                        <a:spcBef>
                          <a:spcPts val="0"/>
                        </a:spcBef>
                        <a:spcAft>
                          <a:spcPts val="0"/>
                        </a:spcAft>
                        <a:buNone/>
                      </a:pPr>
                      <a:r>
                        <a:rPr lang="en" sz="1400"/>
                        <a:t>Steroid</a:t>
                      </a:r>
                      <a:endParaRPr sz="1400"/>
                    </a:p>
                  </a:txBody>
                  <a:tcPr marT="34300" marB="34300" marR="68600" marL="68600"/>
                </a:tc>
                <a:tc>
                  <a:txBody>
                    <a:bodyPr/>
                    <a:lstStyle/>
                    <a:p>
                      <a:pPr indent="0" lvl="0" marL="0" marR="0" rtl="0" algn="l">
                        <a:spcBef>
                          <a:spcPts val="0"/>
                        </a:spcBef>
                        <a:spcAft>
                          <a:spcPts val="0"/>
                        </a:spcAft>
                        <a:buNone/>
                      </a:pPr>
                      <a:r>
                        <a:t/>
                      </a:r>
                      <a:endParaRPr sz="1400"/>
                    </a:p>
                  </a:txBody>
                  <a:tcPr marT="34300" marB="34300" marR="68600" marL="68600"/>
                </a:tc>
                <a:tc>
                  <a:txBody>
                    <a:bodyPr/>
                    <a:lstStyle/>
                    <a:p>
                      <a:pPr indent="0" lvl="0" marL="0" marR="0" rtl="0" algn="l">
                        <a:spcBef>
                          <a:spcPts val="0"/>
                        </a:spcBef>
                        <a:spcAft>
                          <a:spcPts val="0"/>
                        </a:spcAft>
                        <a:buNone/>
                      </a:pPr>
                      <a:r>
                        <a:t/>
                      </a:r>
                      <a:endParaRPr sz="1400"/>
                    </a:p>
                  </a:txBody>
                  <a:tcPr marT="34300" marB="34300" marR="68600" marL="68600"/>
                </a:tc>
              </a:tr>
            </a:tbl>
          </a:graphicData>
        </a:graphic>
      </p:graphicFrame>
      <p:sp>
        <p:nvSpPr>
          <p:cNvPr id="623" name="Google Shape;623;p94"/>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624" name="Google Shape;624;p94"/>
          <p:cNvSpPr txBox="1"/>
          <p:nvPr/>
        </p:nvSpPr>
        <p:spPr>
          <a:xfrm>
            <a:off x="626450" y="1175975"/>
            <a:ext cx="7517400" cy="13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Serum phosphate &lt; 2.5mg/dl</a:t>
            </a:r>
            <a:endParaRPr>
              <a:latin typeface="Century Gothic"/>
              <a:ea typeface="Century Gothic"/>
              <a:cs typeface="Century Gothic"/>
              <a:sym typeface="Century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5"/>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Hypophosphatemia</a:t>
            </a:r>
            <a:endParaRPr/>
          </a:p>
        </p:txBody>
      </p:sp>
      <p:sp>
        <p:nvSpPr>
          <p:cNvPr id="630" name="Google Shape;630;p95"/>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Char char="🠶"/>
            </a:pPr>
            <a:r>
              <a:rPr lang="en"/>
              <a:t>Clinical manifestations include</a:t>
            </a:r>
            <a:endParaRPr/>
          </a:p>
          <a:p>
            <a:pPr indent="0" lvl="0" marL="0" rtl="0" algn="l">
              <a:spcBef>
                <a:spcPts val="800"/>
              </a:spcBef>
              <a:spcAft>
                <a:spcPts val="0"/>
              </a:spcAft>
              <a:buSzPts val="1400"/>
              <a:buNone/>
            </a:pPr>
            <a:r>
              <a:rPr lang="en"/>
              <a:t>Muscle weakness, respiratory failure, paresthesias, lethargy, disorientation, coma and seizures</a:t>
            </a:r>
            <a:endParaRPr/>
          </a:p>
          <a:p>
            <a:pPr indent="0" lvl="0" marL="0" rtl="0" algn="l">
              <a:spcBef>
                <a:spcPts val="800"/>
              </a:spcBef>
              <a:spcAft>
                <a:spcPts val="0"/>
              </a:spcAft>
              <a:buSzPts val="1400"/>
              <a:buNone/>
            </a:pPr>
            <a:r>
              <a:t/>
            </a:r>
            <a:endParaRPr/>
          </a:p>
          <a:p>
            <a:pPr indent="0" lvl="0" marL="0" rtl="0" algn="l">
              <a:spcBef>
                <a:spcPts val="800"/>
              </a:spcBef>
              <a:spcAft>
                <a:spcPts val="0"/>
              </a:spcAft>
              <a:buSzPts val="1400"/>
              <a:buNone/>
            </a:pPr>
            <a:r>
              <a:rPr lang="en"/>
              <a:t>Associated symptoms include</a:t>
            </a:r>
            <a:endParaRPr/>
          </a:p>
          <a:p>
            <a:pPr indent="0" lvl="0" marL="0" rtl="0" algn="l">
              <a:spcBef>
                <a:spcPts val="800"/>
              </a:spcBef>
              <a:spcAft>
                <a:spcPts val="0"/>
              </a:spcAft>
              <a:buSzPts val="1400"/>
              <a:buNone/>
            </a:pPr>
            <a:r>
              <a:rPr lang="en"/>
              <a:t>Impaired renal tubular function, impaired vasopressor responses, hepatic dysfunction, immune dysfunction, hemolysis, impaired platelet function</a:t>
            </a:r>
            <a:endParaRPr/>
          </a:p>
        </p:txBody>
      </p:sp>
      <p:sp>
        <p:nvSpPr>
          <p:cNvPr id="631" name="Google Shape;631;p95"/>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96"/>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Hypophosphatemia treatment</a:t>
            </a:r>
            <a:endParaRPr/>
          </a:p>
        </p:txBody>
      </p:sp>
      <p:sp>
        <p:nvSpPr>
          <p:cNvPr id="637" name="Google Shape;637;p96"/>
          <p:cNvSpPr txBox="1"/>
          <p:nvPr>
            <p:ph idx="1" type="body"/>
          </p:nvPr>
        </p:nvSpPr>
        <p:spPr>
          <a:xfrm>
            <a:off x="912200" y="1600200"/>
            <a:ext cx="7716300" cy="3103800"/>
          </a:xfrm>
          <a:prstGeom prst="rect">
            <a:avLst/>
          </a:prstGeom>
          <a:noFill/>
          <a:ln>
            <a:noFill/>
          </a:ln>
        </p:spPr>
        <p:txBody>
          <a:bodyPr anchorCtr="0" anchor="t" bIns="34275" lIns="68575" spcFirstLastPara="1" rIns="68575" wrap="square" tIns="34275">
            <a:noAutofit/>
          </a:bodyPr>
          <a:lstStyle/>
          <a:p>
            <a:pPr indent="-241300" lvl="0" marL="25400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Control the underlying disease</a:t>
            </a:r>
            <a:endParaRPr sz="1200">
              <a:solidFill>
                <a:schemeClr val="dk1"/>
              </a:solidFill>
              <a:latin typeface="Arial"/>
              <a:ea typeface="Arial"/>
              <a:cs typeface="Arial"/>
              <a:sym typeface="Arial"/>
            </a:endParaRPr>
          </a:p>
          <a:p>
            <a:pPr indent="-241300" lvl="0" marL="254000" rtl="0" algn="l">
              <a:spcBef>
                <a:spcPts val="800"/>
              </a:spcBef>
              <a:spcAft>
                <a:spcPts val="0"/>
              </a:spcAft>
              <a:buClr>
                <a:schemeClr val="dk1"/>
              </a:buClr>
              <a:buSzPts val="1200"/>
              <a:buFont typeface="Arial"/>
              <a:buChar char="🠶"/>
            </a:pPr>
            <a:r>
              <a:rPr lang="en" sz="1200">
                <a:solidFill>
                  <a:schemeClr val="dk1"/>
                </a:solidFill>
                <a:latin typeface="Arial"/>
                <a:ea typeface="Arial"/>
                <a:cs typeface="Arial"/>
                <a:sym typeface="Arial"/>
              </a:rPr>
              <a:t>If mild symptoms, give enteral phosphorous replacement</a:t>
            </a:r>
            <a:endParaRPr sz="1200">
              <a:solidFill>
                <a:schemeClr val="dk1"/>
              </a:solidFill>
              <a:latin typeface="Arial"/>
              <a:ea typeface="Arial"/>
              <a:cs typeface="Arial"/>
              <a:sym typeface="Arial"/>
            </a:endParaRPr>
          </a:p>
          <a:p>
            <a:pPr indent="-241300" lvl="0" marL="254000" rtl="0" algn="l">
              <a:spcBef>
                <a:spcPts val="800"/>
              </a:spcBef>
              <a:spcAft>
                <a:spcPts val="0"/>
              </a:spcAft>
              <a:buClr>
                <a:schemeClr val="dk1"/>
              </a:buClr>
              <a:buSzPts val="1200"/>
              <a:buFont typeface="Arial"/>
              <a:buChar char="🠶"/>
            </a:pPr>
            <a:r>
              <a:rPr lang="en" sz="1200">
                <a:solidFill>
                  <a:schemeClr val="dk1"/>
                </a:solidFill>
                <a:latin typeface="Arial"/>
                <a:ea typeface="Arial"/>
                <a:cs typeface="Arial"/>
                <a:sym typeface="Arial"/>
              </a:rPr>
              <a:t>If severe symptoms, give parenteral phosphorous replacement</a:t>
            </a:r>
            <a:endParaRPr sz="1200">
              <a:solidFill>
                <a:schemeClr val="dk1"/>
              </a:solidFill>
              <a:latin typeface="Arial"/>
              <a:ea typeface="Arial"/>
              <a:cs typeface="Arial"/>
              <a:sym typeface="Arial"/>
            </a:endParaRPr>
          </a:p>
          <a:p>
            <a:pPr indent="0" lvl="0" marL="254000" rtl="0" algn="l">
              <a:spcBef>
                <a:spcPts val="800"/>
              </a:spcBef>
              <a:spcAft>
                <a:spcPts val="0"/>
              </a:spcAft>
              <a:buNone/>
            </a:pPr>
            <a:r>
              <a:t/>
            </a:r>
            <a:endParaRPr sz="1200">
              <a:solidFill>
                <a:schemeClr val="dk1"/>
              </a:solidFill>
              <a:latin typeface="Arial"/>
              <a:ea typeface="Arial"/>
              <a:cs typeface="Arial"/>
              <a:sym typeface="Arial"/>
            </a:endParaRPr>
          </a:p>
          <a:p>
            <a:pPr indent="-241300" lvl="0" marL="2540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KH2PO4 – 10mmol of phosphate and 10mmol of K in 10mL</a:t>
            </a:r>
            <a:endParaRPr sz="1200">
              <a:solidFill>
                <a:schemeClr val="dk1"/>
              </a:solidFill>
              <a:latin typeface="Arial"/>
              <a:ea typeface="Arial"/>
              <a:cs typeface="Arial"/>
              <a:sym typeface="Arial"/>
            </a:endParaRPr>
          </a:p>
          <a:p>
            <a:pPr indent="-241300" lvl="0" marL="254000" rtl="0" algn="l">
              <a:spcBef>
                <a:spcPts val="800"/>
              </a:spcBef>
              <a:spcAft>
                <a:spcPts val="0"/>
              </a:spcAft>
              <a:buClr>
                <a:schemeClr val="dk1"/>
              </a:buClr>
              <a:buSzPts val="1200"/>
              <a:buFont typeface="Arial"/>
              <a:buChar char="🠶"/>
            </a:pPr>
            <a:r>
              <a:rPr lang="en" sz="1200">
                <a:solidFill>
                  <a:schemeClr val="dk1"/>
                </a:solidFill>
                <a:latin typeface="Arial"/>
                <a:ea typeface="Arial"/>
                <a:cs typeface="Arial"/>
                <a:sym typeface="Arial"/>
              </a:rPr>
              <a:t>NaKH2PO4 – 13.4mmol of phosphate, 21.4mmol Na+, 2.6mmol K in 20mL</a:t>
            </a:r>
            <a:endParaRPr sz="1200">
              <a:solidFill>
                <a:schemeClr val="dk1"/>
              </a:solidFill>
              <a:latin typeface="Arial"/>
              <a:ea typeface="Arial"/>
              <a:cs typeface="Arial"/>
              <a:sym typeface="Arial"/>
            </a:endParaRPr>
          </a:p>
          <a:p>
            <a:pPr indent="-241300" lvl="0" marL="254000" rtl="0" algn="l">
              <a:spcBef>
                <a:spcPts val="800"/>
              </a:spcBef>
              <a:spcAft>
                <a:spcPts val="0"/>
              </a:spcAft>
              <a:buClr>
                <a:schemeClr val="dk1"/>
              </a:buClr>
              <a:buSzPts val="1200"/>
              <a:buFont typeface="Arial"/>
              <a:buChar char="🠶"/>
            </a:pPr>
            <a:r>
              <a:rPr lang="en" sz="1200">
                <a:solidFill>
                  <a:schemeClr val="dk1"/>
                </a:solidFill>
                <a:latin typeface="Arial"/>
                <a:ea typeface="Arial"/>
                <a:cs typeface="Arial"/>
                <a:sym typeface="Arial"/>
              </a:rPr>
              <a:t>Frequent reevaluation of serum phosphorous levels is recommended</a:t>
            </a:r>
            <a:endParaRPr sz="1200">
              <a:solidFill>
                <a:schemeClr val="dk1"/>
              </a:solidFill>
              <a:latin typeface="Arial"/>
              <a:ea typeface="Arial"/>
              <a:cs typeface="Arial"/>
              <a:sym typeface="Arial"/>
            </a:endParaRPr>
          </a:p>
          <a:p>
            <a:pPr indent="0" lvl="0" marL="254000" rtl="0" algn="l">
              <a:spcBef>
                <a:spcPts val="800"/>
              </a:spcBef>
              <a:spcAft>
                <a:spcPts val="0"/>
              </a:spcAft>
              <a:buNone/>
            </a:pPr>
            <a:r>
              <a:t/>
            </a:r>
            <a:endParaRPr sz="1200">
              <a:solidFill>
                <a:schemeClr val="dk1"/>
              </a:solidFill>
              <a:latin typeface="Arial"/>
              <a:ea typeface="Arial"/>
              <a:cs typeface="Arial"/>
              <a:sym typeface="Arial"/>
            </a:endParaRPr>
          </a:p>
          <a:p>
            <a:pPr indent="-241300" lvl="0" marL="2540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Phosphorous serum level &lt;0.5 mg/dL: 0.5 mmol/kg IV infused over 4-6 hr</a:t>
            </a:r>
            <a:endParaRPr sz="1200">
              <a:solidFill>
                <a:schemeClr val="dk1"/>
              </a:solidFill>
              <a:latin typeface="Arial"/>
              <a:ea typeface="Arial"/>
              <a:cs typeface="Arial"/>
              <a:sym typeface="Arial"/>
            </a:endParaRPr>
          </a:p>
          <a:p>
            <a:pPr indent="-241300" lvl="0" marL="2540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Phosphorous serum level 0.5-1 mg/dL: 0.25 mmol/kg IV infused over 4-6 hr</a:t>
            </a:r>
            <a:endParaRPr sz="1200">
              <a:solidFill>
                <a:schemeClr val="dk1"/>
              </a:solidFill>
              <a:latin typeface="Arial"/>
              <a:ea typeface="Arial"/>
              <a:cs typeface="Arial"/>
              <a:sym typeface="Arial"/>
            </a:endParaRPr>
          </a:p>
          <a:p>
            <a:pPr indent="-241300" lvl="0" marL="2540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Prevention of hypophosphatemia (eg, in TPN): 20-40 mmol/day IV admixed in TPN is typical dose, but adjustment according to electrolyte levels is ongoing</a:t>
            </a:r>
            <a:endParaRPr sz="1200">
              <a:solidFill>
                <a:schemeClr val="dk1"/>
              </a:solidFill>
              <a:latin typeface="Arial"/>
              <a:ea typeface="Arial"/>
              <a:cs typeface="Arial"/>
              <a:sym typeface="Arial"/>
            </a:endParaRPr>
          </a:p>
          <a:p>
            <a:pPr indent="-241300" lvl="0" marL="254000" rtl="0" algn="l">
              <a:spcBef>
                <a:spcPts val="800"/>
              </a:spcBef>
              <a:spcAft>
                <a:spcPts val="0"/>
              </a:spcAft>
              <a:buClr>
                <a:schemeClr val="dk1"/>
              </a:buClr>
              <a:buSzPts val="1200"/>
              <a:buFont typeface="Arial"/>
              <a:buChar char="🠶"/>
            </a:pPr>
            <a:r>
              <a:t/>
            </a:r>
            <a:endParaRPr sz="1200">
              <a:solidFill>
                <a:schemeClr val="dk1"/>
              </a:solidFill>
              <a:latin typeface="Arial"/>
              <a:ea typeface="Arial"/>
              <a:cs typeface="Arial"/>
              <a:sym typeface="Arial"/>
            </a:endParaRPr>
          </a:p>
          <a:p>
            <a:pPr indent="-241300" lvl="0" marL="254000" rtl="0" algn="l">
              <a:spcBef>
                <a:spcPts val="800"/>
              </a:spcBef>
              <a:spcAft>
                <a:spcPts val="0"/>
              </a:spcAft>
              <a:buClr>
                <a:schemeClr val="dk1"/>
              </a:buClr>
              <a:buSzPts val="1200"/>
              <a:buFont typeface="Arial"/>
              <a:buChar char="🠶"/>
            </a:pPr>
            <a:r>
              <a:t/>
            </a:r>
            <a:endParaRPr sz="1200">
              <a:solidFill>
                <a:schemeClr val="dk1"/>
              </a:solidFill>
              <a:latin typeface="Arial"/>
              <a:ea typeface="Arial"/>
              <a:cs typeface="Arial"/>
              <a:sym typeface="Arial"/>
            </a:endParaRPr>
          </a:p>
          <a:p>
            <a:pPr indent="0" lvl="0" marL="0" rtl="0" algn="l">
              <a:spcBef>
                <a:spcPts val="800"/>
              </a:spcBef>
              <a:spcAft>
                <a:spcPts val="0"/>
              </a:spcAft>
              <a:buSzPts val="1400"/>
              <a:buNone/>
            </a:pPr>
            <a:r>
              <a:t/>
            </a:r>
            <a:endParaRPr sz="1200">
              <a:solidFill>
                <a:schemeClr val="dk1"/>
              </a:solidFill>
              <a:latin typeface="Arial"/>
              <a:ea typeface="Arial"/>
              <a:cs typeface="Arial"/>
              <a:sym typeface="Arial"/>
            </a:endParaRPr>
          </a:p>
        </p:txBody>
      </p:sp>
      <p:sp>
        <p:nvSpPr>
          <p:cNvPr id="638" name="Google Shape;638;p96"/>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pic>
        <p:nvPicPr>
          <p:cNvPr id="643" name="Google Shape;643;p97"/>
          <p:cNvPicPr preferRelativeResize="0"/>
          <p:nvPr/>
        </p:nvPicPr>
        <p:blipFill>
          <a:blip r:embed="rId3">
            <a:alphaModFix/>
          </a:blip>
          <a:stretch>
            <a:fillRect/>
          </a:stretch>
        </p:blipFill>
        <p:spPr>
          <a:xfrm>
            <a:off x="1833925" y="207350"/>
            <a:ext cx="6155308" cy="48387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98"/>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Question no.5</a:t>
            </a:r>
            <a:endParaRPr/>
          </a:p>
        </p:txBody>
      </p:sp>
      <p:sp>
        <p:nvSpPr>
          <p:cNvPr id="649" name="Google Shape;649;p98"/>
          <p:cNvSpPr txBox="1"/>
          <p:nvPr>
            <p:ph idx="1" type="body"/>
          </p:nvPr>
        </p:nvSpPr>
        <p:spPr>
          <a:xfrm>
            <a:off x="1604600" y="1600200"/>
            <a:ext cx="7023900" cy="28332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What are the three biochemical abnormalities that are associated with refeeding syndrome?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ph idx="1" type="body"/>
          </p:nvPr>
        </p:nvSpPr>
        <p:spPr>
          <a:xfrm>
            <a:off x="1582625" y="659425"/>
            <a:ext cx="7046100" cy="3774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sz="1200" u="sng">
                <a:solidFill>
                  <a:srgbClr val="2A2A2A"/>
                </a:solidFill>
                <a:latin typeface="Arial"/>
                <a:ea typeface="Arial"/>
                <a:cs typeface="Arial"/>
                <a:sym typeface="Arial"/>
              </a:rPr>
              <a:t>AVP</a:t>
            </a:r>
            <a:endParaRPr b="1" sz="1200" u="sng">
              <a:solidFill>
                <a:srgbClr val="2A2A2A"/>
              </a:solidFill>
              <a:latin typeface="Arial"/>
              <a:ea typeface="Arial"/>
              <a:cs typeface="Arial"/>
              <a:sym typeface="Arial"/>
            </a:endParaRPr>
          </a:p>
          <a:p>
            <a:pPr indent="0" lvl="0" marL="0" rtl="0" algn="l">
              <a:spcBef>
                <a:spcPts val="800"/>
              </a:spcBef>
              <a:spcAft>
                <a:spcPts val="0"/>
              </a:spcAft>
              <a:buNone/>
            </a:pPr>
            <a:r>
              <a:rPr lang="en" sz="1200">
                <a:solidFill>
                  <a:srgbClr val="2A2A2A"/>
                </a:solidFill>
                <a:latin typeface="Arial"/>
                <a:ea typeface="Arial"/>
                <a:cs typeface="Arial"/>
                <a:sym typeface="Arial"/>
              </a:rPr>
              <a:t>The stimulus for AVP secretion is an activation of hypothalamic osmoreceptors, which occurs when the plasma osmolality reaches a certain threshold (approximately 280 mOsm/kg). </a:t>
            </a:r>
            <a:endParaRPr sz="1200">
              <a:solidFill>
                <a:srgbClr val="2A2A2A"/>
              </a:solidFill>
              <a:latin typeface="Arial"/>
              <a:ea typeface="Arial"/>
              <a:cs typeface="Arial"/>
              <a:sym typeface="Arial"/>
            </a:endParaRPr>
          </a:p>
          <a:p>
            <a:pPr indent="0" lvl="0" marL="0" rtl="0" algn="l">
              <a:spcBef>
                <a:spcPts val="800"/>
              </a:spcBef>
              <a:spcAft>
                <a:spcPts val="0"/>
              </a:spcAft>
              <a:buClr>
                <a:schemeClr val="dk1"/>
              </a:buClr>
              <a:buSzPts val="1100"/>
              <a:buFont typeface="Arial"/>
              <a:buNone/>
            </a:pPr>
            <a:r>
              <a:rPr lang="en" sz="1200">
                <a:solidFill>
                  <a:srgbClr val="2A2A2A"/>
                </a:solidFill>
                <a:latin typeface="Arial"/>
                <a:ea typeface="Arial"/>
                <a:cs typeface="Arial"/>
                <a:sym typeface="Arial"/>
              </a:rPr>
              <a:t>AVP binds to the V2 receptor located on the basolateral membrane of the principal cells of the renal collecting ducts. </a:t>
            </a:r>
            <a:endParaRPr sz="1200">
              <a:solidFill>
                <a:srgbClr val="2A2A2A"/>
              </a:solidFill>
              <a:latin typeface="Arial"/>
              <a:ea typeface="Arial"/>
              <a:cs typeface="Arial"/>
              <a:sym typeface="Arial"/>
            </a:endParaRPr>
          </a:p>
          <a:p>
            <a:pPr indent="0" lvl="0" marL="0" rtl="0" algn="l">
              <a:spcBef>
                <a:spcPts val="800"/>
              </a:spcBef>
              <a:spcAft>
                <a:spcPts val="0"/>
              </a:spcAft>
              <a:buClr>
                <a:schemeClr val="dk1"/>
              </a:buClr>
              <a:buSzPts val="1100"/>
              <a:buFont typeface="Arial"/>
              <a:buNone/>
            </a:pPr>
            <a:r>
              <a:rPr lang="en" sz="1200">
                <a:solidFill>
                  <a:srgbClr val="2A2A2A"/>
                </a:solidFill>
                <a:latin typeface="Arial"/>
                <a:ea typeface="Arial"/>
                <a:cs typeface="Arial"/>
                <a:sym typeface="Arial"/>
              </a:rPr>
              <a:t>G-protein coupled receptor →  initiates a signal transduction cascade, leading to phosphorylation of aquaporin-2 and its translocation and insertion into the apical (luminal) membrane, creating "water channels" that enable the absorption of free water </a:t>
            </a:r>
            <a:endParaRPr sz="1200">
              <a:solidFill>
                <a:srgbClr val="2A2A2A"/>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99"/>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sz="2000" u="sng">
                <a:latin typeface="Arial"/>
                <a:ea typeface="Arial"/>
                <a:cs typeface="Arial"/>
                <a:sym typeface="Arial"/>
              </a:rPr>
              <a:t>Metabolic acidosis</a:t>
            </a:r>
            <a:endParaRPr b="1" sz="2000" u="sng">
              <a:latin typeface="Arial"/>
              <a:ea typeface="Arial"/>
              <a:cs typeface="Arial"/>
              <a:sym typeface="Arial"/>
            </a:endParaRPr>
          </a:p>
        </p:txBody>
      </p:sp>
      <p:graphicFrame>
        <p:nvGraphicFramePr>
          <p:cNvPr id="655" name="Google Shape;655;p99"/>
          <p:cNvGraphicFramePr/>
          <p:nvPr/>
        </p:nvGraphicFramePr>
        <p:xfrm>
          <a:off x="952500" y="1370125"/>
          <a:ext cx="3000000" cy="3000000"/>
        </p:xfrm>
        <a:graphic>
          <a:graphicData uri="http://schemas.openxmlformats.org/drawingml/2006/table">
            <a:tbl>
              <a:tblPr>
                <a:noFill/>
                <a:tableStyleId>{E7A40644-0E3E-4874-AAA0-30230A77D6B8}</a:tableStyleId>
              </a:tblPr>
              <a:tblGrid>
                <a:gridCol w="3619500"/>
                <a:gridCol w="3619500"/>
              </a:tblGrid>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b="1" lang="en" u="sng"/>
                        <a:t>High anion gap</a:t>
                      </a:r>
                      <a:endParaRPr b="1" u="sng"/>
                    </a:p>
                    <a:p>
                      <a:pPr indent="0" lvl="0" marL="0" rtl="0" algn="l">
                        <a:spcBef>
                          <a:spcPts val="0"/>
                        </a:spcBef>
                        <a:spcAft>
                          <a:spcPts val="0"/>
                        </a:spcAft>
                        <a:buNone/>
                      </a:pPr>
                      <a:r>
                        <a:rPr lang="en"/>
                        <a:t>MUD PILES</a:t>
                      </a:r>
                      <a:br>
                        <a:rPr lang="en"/>
                      </a:br>
                      <a:r>
                        <a:rPr lang="en"/>
                        <a:t>Methanol and other toxic alcohols</a:t>
                      </a:r>
                      <a:endParaRPr/>
                    </a:p>
                    <a:p>
                      <a:pPr indent="0" lvl="0" marL="0" rtl="0" algn="l">
                        <a:spcBef>
                          <a:spcPts val="0"/>
                        </a:spcBef>
                        <a:spcAft>
                          <a:spcPts val="0"/>
                        </a:spcAft>
                        <a:buNone/>
                      </a:pPr>
                      <a:r>
                        <a:rPr lang="en"/>
                        <a:t>Uraemia</a:t>
                      </a:r>
                      <a:endParaRPr/>
                    </a:p>
                    <a:p>
                      <a:pPr indent="0" lvl="0" marL="0" rtl="0" algn="l">
                        <a:spcBef>
                          <a:spcPts val="0"/>
                        </a:spcBef>
                        <a:spcAft>
                          <a:spcPts val="0"/>
                        </a:spcAft>
                        <a:buNone/>
                      </a:pPr>
                      <a:r>
                        <a:rPr lang="en"/>
                        <a:t>Diabetic (or other ) ketoacidosis</a:t>
                      </a:r>
                      <a:endParaRPr/>
                    </a:p>
                    <a:p>
                      <a:pPr indent="0" lvl="0" marL="0" rtl="0" algn="l">
                        <a:spcBef>
                          <a:spcPts val="0"/>
                        </a:spcBef>
                        <a:spcAft>
                          <a:spcPts val="0"/>
                        </a:spcAft>
                        <a:buNone/>
                      </a:pPr>
                      <a:r>
                        <a:rPr lang="en"/>
                        <a:t>Pyroglutamic acidosis</a:t>
                      </a:r>
                      <a:endParaRPr/>
                    </a:p>
                    <a:p>
                      <a:pPr indent="0" lvl="0" marL="0" rtl="0" algn="l">
                        <a:spcBef>
                          <a:spcPts val="0"/>
                        </a:spcBef>
                        <a:spcAft>
                          <a:spcPts val="0"/>
                        </a:spcAft>
                        <a:buNone/>
                      </a:pPr>
                      <a:r>
                        <a:rPr lang="en"/>
                        <a:t>Iron overdose</a:t>
                      </a:r>
                      <a:endParaRPr/>
                    </a:p>
                    <a:p>
                      <a:pPr indent="0" lvl="0" marL="0" rtl="0" algn="l">
                        <a:spcBef>
                          <a:spcPts val="0"/>
                        </a:spcBef>
                        <a:spcAft>
                          <a:spcPts val="0"/>
                        </a:spcAft>
                        <a:buNone/>
                      </a:pPr>
                      <a:r>
                        <a:rPr lang="en"/>
                        <a:t>Lactic acidosis</a:t>
                      </a:r>
                      <a:endParaRPr/>
                    </a:p>
                    <a:p>
                      <a:pPr indent="0" lvl="0" marL="0" rtl="0" algn="l">
                        <a:spcBef>
                          <a:spcPts val="0"/>
                        </a:spcBef>
                        <a:spcAft>
                          <a:spcPts val="0"/>
                        </a:spcAft>
                        <a:buNone/>
                      </a:pPr>
                      <a:r>
                        <a:rPr lang="en"/>
                        <a:t>Ethylene glycol</a:t>
                      </a:r>
                      <a:endParaRPr/>
                    </a:p>
                    <a:p>
                      <a:pPr indent="0" lvl="0" marL="0" rtl="0" algn="l">
                        <a:spcBef>
                          <a:spcPts val="0"/>
                        </a:spcBef>
                        <a:spcAft>
                          <a:spcPts val="0"/>
                        </a:spcAft>
                        <a:buNone/>
                      </a:pPr>
                      <a:r>
                        <a:rPr lang="en"/>
                        <a:t>Salicylates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 u="sng"/>
                        <a:t>Normal anion gap</a:t>
                      </a:r>
                      <a:endParaRPr b="1" u="sng"/>
                    </a:p>
                    <a:p>
                      <a:pPr indent="0" lvl="0" marL="0" rtl="0" algn="l">
                        <a:spcBef>
                          <a:spcPts val="0"/>
                        </a:spcBef>
                        <a:spcAft>
                          <a:spcPts val="0"/>
                        </a:spcAft>
                        <a:buNone/>
                      </a:pPr>
                      <a:r>
                        <a:rPr lang="en"/>
                        <a:t>PANDA RUSH</a:t>
                      </a:r>
                      <a:endParaRPr/>
                    </a:p>
                    <a:p>
                      <a:pPr indent="0" lvl="0" marL="0" rtl="0" algn="l">
                        <a:spcBef>
                          <a:spcPts val="0"/>
                        </a:spcBef>
                        <a:spcAft>
                          <a:spcPts val="0"/>
                        </a:spcAft>
                        <a:buNone/>
                      </a:pPr>
                      <a:r>
                        <a:rPr lang="en"/>
                        <a:t>Pancreatic secretion loss</a:t>
                      </a:r>
                      <a:endParaRPr/>
                    </a:p>
                    <a:p>
                      <a:pPr indent="0" lvl="0" marL="0" rtl="0" algn="l">
                        <a:spcBef>
                          <a:spcPts val="0"/>
                        </a:spcBef>
                        <a:spcAft>
                          <a:spcPts val="0"/>
                        </a:spcAft>
                        <a:buNone/>
                      </a:pPr>
                      <a:r>
                        <a:rPr lang="en"/>
                        <a:t>Acetazolamide</a:t>
                      </a:r>
                      <a:endParaRPr/>
                    </a:p>
                    <a:p>
                      <a:pPr indent="0" lvl="0" marL="0" rtl="0" algn="l">
                        <a:spcBef>
                          <a:spcPts val="0"/>
                        </a:spcBef>
                        <a:spcAft>
                          <a:spcPts val="0"/>
                        </a:spcAft>
                        <a:buNone/>
                      </a:pPr>
                      <a:r>
                        <a:rPr lang="en"/>
                        <a:t>Normal saline intoxication</a:t>
                      </a:r>
                      <a:endParaRPr/>
                    </a:p>
                    <a:p>
                      <a:pPr indent="0" lvl="0" marL="0" rtl="0" algn="l">
                        <a:spcBef>
                          <a:spcPts val="0"/>
                        </a:spcBef>
                        <a:spcAft>
                          <a:spcPts val="0"/>
                        </a:spcAft>
                        <a:buNone/>
                      </a:pPr>
                      <a:r>
                        <a:rPr lang="en"/>
                        <a:t>Diarrhea</a:t>
                      </a:r>
                      <a:endParaRPr/>
                    </a:p>
                    <a:p>
                      <a:pPr indent="0" lvl="0" marL="0" rtl="0" algn="l">
                        <a:spcBef>
                          <a:spcPts val="0"/>
                        </a:spcBef>
                        <a:spcAft>
                          <a:spcPts val="0"/>
                        </a:spcAft>
                        <a:buNone/>
                      </a:pPr>
                      <a:r>
                        <a:rPr lang="en"/>
                        <a:t>Aldosterone antagonists</a:t>
                      </a:r>
                      <a:endParaRPr/>
                    </a:p>
                    <a:p>
                      <a:pPr indent="0" lvl="0" marL="0" rtl="0" algn="l">
                        <a:spcBef>
                          <a:spcPts val="0"/>
                        </a:spcBef>
                        <a:spcAft>
                          <a:spcPts val="0"/>
                        </a:spcAft>
                        <a:buNone/>
                      </a:pPr>
                      <a:r>
                        <a:rPr lang="en"/>
                        <a:t>Renal tubular acidosis </a:t>
                      </a:r>
                      <a:endParaRPr/>
                    </a:p>
                    <a:p>
                      <a:pPr indent="0" lvl="0" marL="0" rtl="0" algn="l">
                        <a:spcBef>
                          <a:spcPts val="0"/>
                        </a:spcBef>
                        <a:spcAft>
                          <a:spcPts val="0"/>
                        </a:spcAft>
                        <a:buNone/>
                      </a:pPr>
                      <a:r>
                        <a:rPr lang="en"/>
                        <a:t>Ureteric diversion</a:t>
                      </a:r>
                      <a:endParaRPr/>
                    </a:p>
                    <a:p>
                      <a:pPr indent="0" lvl="0" marL="0" rtl="0" algn="l">
                        <a:spcBef>
                          <a:spcPts val="0"/>
                        </a:spcBef>
                        <a:spcAft>
                          <a:spcPts val="0"/>
                        </a:spcAft>
                        <a:buNone/>
                      </a:pPr>
                      <a:r>
                        <a:rPr lang="en"/>
                        <a:t>Small bowel fistula</a:t>
                      </a:r>
                      <a:endParaRPr/>
                    </a:p>
                    <a:p>
                      <a:pPr indent="0" lvl="0" marL="0" rtl="0" algn="l">
                        <a:spcBef>
                          <a:spcPts val="0"/>
                        </a:spcBef>
                        <a:spcAft>
                          <a:spcPts val="0"/>
                        </a:spcAft>
                        <a:buNone/>
                      </a:pPr>
                      <a:r>
                        <a:rPr lang="en"/>
                        <a:t>Hyperalimentation  (TPN)</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100"/>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sz="2000" u="sng">
                <a:latin typeface="Arial"/>
                <a:ea typeface="Arial"/>
                <a:cs typeface="Arial"/>
                <a:sym typeface="Arial"/>
              </a:rPr>
              <a:t>Diagnostic approach to metabolic acidosis</a:t>
            </a:r>
            <a:endParaRPr b="1" sz="2000" u="sng">
              <a:latin typeface="Arial"/>
              <a:ea typeface="Arial"/>
              <a:cs typeface="Arial"/>
              <a:sym typeface="Arial"/>
            </a:endParaRPr>
          </a:p>
        </p:txBody>
      </p:sp>
      <p:sp>
        <p:nvSpPr>
          <p:cNvPr id="661" name="Google Shape;661;p100"/>
          <p:cNvSpPr txBox="1"/>
          <p:nvPr>
            <p:ph idx="1" type="body"/>
          </p:nvPr>
        </p:nvSpPr>
        <p:spPr>
          <a:xfrm>
            <a:off x="626450" y="1186950"/>
            <a:ext cx="8002200" cy="3246600"/>
          </a:xfrm>
          <a:prstGeom prst="rect">
            <a:avLst/>
          </a:prstGeom>
        </p:spPr>
        <p:txBody>
          <a:bodyPr anchorCtr="0" anchor="t" bIns="34275" lIns="68575" spcFirstLastPara="1" rIns="68575" wrap="square" tIns="34275">
            <a:noAutofit/>
          </a:bodyPr>
          <a:lstStyle/>
          <a:p>
            <a:pPr indent="-304800" lvl="0" marL="457200" rtl="0" algn="l">
              <a:lnSpc>
                <a:spcPct val="90000"/>
              </a:lnSpc>
              <a:spcBef>
                <a:spcPts val="800"/>
              </a:spcBef>
              <a:spcAft>
                <a:spcPts val="0"/>
              </a:spcAft>
              <a:buSzPts val="1200"/>
              <a:buAutoNum type="arabicPeriod"/>
            </a:pPr>
            <a:r>
              <a:rPr b="1" lang="en" sz="1200">
                <a:latin typeface="Arial"/>
                <a:ea typeface="Arial"/>
                <a:cs typeface="Arial"/>
                <a:sym typeface="Arial"/>
              </a:rPr>
              <a:t>Calculate the anion gap: </a:t>
            </a:r>
            <a:r>
              <a:rPr b="1" lang="en" sz="1200">
                <a:solidFill>
                  <a:schemeClr val="dk1"/>
                </a:solidFill>
                <a:latin typeface="Arial"/>
                <a:ea typeface="Arial"/>
                <a:cs typeface="Arial"/>
                <a:sym typeface="Arial"/>
              </a:rPr>
              <a:t>(</a:t>
            </a:r>
            <a:r>
              <a:rPr lang="en" sz="1200">
                <a:solidFill>
                  <a:schemeClr val="dk1"/>
                </a:solidFill>
                <a:latin typeface="Arial"/>
                <a:ea typeface="Arial"/>
                <a:cs typeface="Arial"/>
                <a:sym typeface="Arial"/>
              </a:rPr>
              <a:t>Na+ + K+) - (Cl- + HCO3-)</a:t>
            </a:r>
            <a:endParaRPr sz="1200">
              <a:solidFill>
                <a:schemeClr val="dk1"/>
              </a:solidFill>
              <a:latin typeface="Arial"/>
              <a:ea typeface="Arial"/>
              <a:cs typeface="Arial"/>
              <a:sym typeface="Arial"/>
            </a:endParaRPr>
          </a:p>
          <a:p>
            <a:pPr indent="0" lvl="0" marL="457200" marR="1282700" rtl="0" algn="l">
              <a:lnSpc>
                <a:spcPct val="105000"/>
              </a:lnSpc>
              <a:spcBef>
                <a:spcPts val="400"/>
              </a:spcBef>
              <a:spcAft>
                <a:spcPts val="0"/>
              </a:spcAft>
              <a:buSzPts val="605"/>
              <a:buNone/>
            </a:pPr>
            <a:r>
              <a:rPr lang="en" sz="1200">
                <a:solidFill>
                  <a:schemeClr val="dk1"/>
                </a:solidFill>
                <a:latin typeface="Arial"/>
                <a:ea typeface="Arial"/>
                <a:cs typeface="Arial"/>
                <a:sym typeface="Arial"/>
              </a:rPr>
              <a:t>The anion gap achieves a diagnostic classification of metabolic acidosis</a:t>
            </a:r>
            <a:endParaRPr sz="1200">
              <a:solidFill>
                <a:schemeClr val="dk1"/>
              </a:solidFill>
              <a:latin typeface="Arial"/>
              <a:ea typeface="Arial"/>
              <a:cs typeface="Arial"/>
              <a:sym typeface="Arial"/>
            </a:endParaRPr>
          </a:p>
          <a:p>
            <a:pPr indent="0" lvl="0" marL="457200" marR="1282700" rtl="0" algn="l">
              <a:lnSpc>
                <a:spcPct val="105000"/>
              </a:lnSpc>
              <a:spcBef>
                <a:spcPts val="400"/>
              </a:spcBef>
              <a:spcAft>
                <a:spcPts val="0"/>
              </a:spcAft>
              <a:buSzPts val="605"/>
              <a:buNone/>
            </a:pPr>
            <a:r>
              <a:rPr lang="en" sz="1200">
                <a:solidFill>
                  <a:schemeClr val="dk1"/>
                </a:solidFill>
                <a:latin typeface="Arial"/>
                <a:ea typeface="Arial"/>
                <a:cs typeface="Arial"/>
                <a:sym typeface="Arial"/>
              </a:rPr>
              <a:t>A raised anion gap identifies unmeasured anions (eg. lactate, ketones, metabolic byproducts of toxic alcohols) as potential causes of the acidosis</a:t>
            </a:r>
            <a:endParaRPr sz="1200">
              <a:solidFill>
                <a:schemeClr val="dk1"/>
              </a:solidFill>
              <a:latin typeface="Arial"/>
              <a:ea typeface="Arial"/>
              <a:cs typeface="Arial"/>
              <a:sym typeface="Arial"/>
            </a:endParaRPr>
          </a:p>
          <a:p>
            <a:pPr indent="0" lvl="0" marL="457200" marR="1282700" rtl="0" algn="l">
              <a:lnSpc>
                <a:spcPct val="105000"/>
              </a:lnSpc>
              <a:spcBef>
                <a:spcPts val="400"/>
              </a:spcBef>
              <a:spcAft>
                <a:spcPts val="0"/>
              </a:spcAft>
              <a:buSzPts val="605"/>
              <a:buNone/>
            </a:pPr>
            <a:r>
              <a:rPr lang="en" sz="1200">
                <a:solidFill>
                  <a:schemeClr val="dk1"/>
                </a:solidFill>
                <a:latin typeface="Arial"/>
                <a:ea typeface="Arial"/>
                <a:cs typeface="Arial"/>
                <a:sym typeface="Arial"/>
              </a:rPr>
              <a:t>A normal anion gap identifies changes in chloride and bicarbonate as causes of the metabolic acidosis</a:t>
            </a:r>
            <a:endParaRPr sz="1200">
              <a:solidFill>
                <a:schemeClr val="dk1"/>
              </a:solidFill>
              <a:latin typeface="Arial"/>
              <a:ea typeface="Arial"/>
              <a:cs typeface="Arial"/>
              <a:sym typeface="Arial"/>
            </a:endParaRPr>
          </a:p>
          <a:p>
            <a:pPr indent="0" lvl="0" marL="457200" marR="1282700" rtl="0" algn="l">
              <a:lnSpc>
                <a:spcPct val="105000"/>
              </a:lnSpc>
              <a:spcBef>
                <a:spcPts val="400"/>
              </a:spcBef>
              <a:spcAft>
                <a:spcPts val="0"/>
              </a:spcAft>
              <a:buSzPts val="605"/>
              <a:buNone/>
            </a:pPr>
            <a:r>
              <a:t/>
            </a:r>
            <a:endParaRPr sz="1200">
              <a:solidFill>
                <a:schemeClr val="dk1"/>
              </a:solidFill>
              <a:latin typeface="Arial"/>
              <a:ea typeface="Arial"/>
              <a:cs typeface="Arial"/>
              <a:sym typeface="Arial"/>
            </a:endParaRPr>
          </a:p>
          <a:p>
            <a:pPr indent="-304800" lvl="0" marL="457200" rtl="0" algn="l">
              <a:lnSpc>
                <a:spcPct val="90000"/>
              </a:lnSpc>
              <a:spcBef>
                <a:spcPts val="800"/>
              </a:spcBef>
              <a:spcAft>
                <a:spcPts val="0"/>
              </a:spcAft>
              <a:buClr>
                <a:schemeClr val="dk1"/>
              </a:buClr>
              <a:buSzPts val="1200"/>
              <a:buFont typeface="Arial"/>
              <a:buAutoNum type="arabicPeriod"/>
            </a:pPr>
            <a:r>
              <a:rPr b="1" lang="en" sz="1200">
                <a:solidFill>
                  <a:schemeClr val="dk1"/>
                </a:solidFill>
                <a:latin typeface="Arial"/>
                <a:ea typeface="Arial"/>
                <a:cs typeface="Arial"/>
                <a:sym typeface="Arial"/>
              </a:rPr>
              <a:t>Calculate the delta ratio: </a:t>
            </a:r>
            <a:endParaRPr b="1" sz="1200">
              <a:solidFill>
                <a:schemeClr val="dk1"/>
              </a:solidFill>
              <a:latin typeface="Arial"/>
              <a:ea typeface="Arial"/>
              <a:cs typeface="Arial"/>
              <a:sym typeface="Arial"/>
            </a:endParaRPr>
          </a:p>
          <a:p>
            <a:pPr indent="0" lvl="0" marL="0" rtl="0" algn="l">
              <a:lnSpc>
                <a:spcPct val="90000"/>
              </a:lnSpc>
              <a:spcBef>
                <a:spcPts val="800"/>
              </a:spcBef>
              <a:spcAft>
                <a:spcPts val="0"/>
              </a:spcAft>
              <a:buClr>
                <a:schemeClr val="dk1"/>
              </a:buClr>
              <a:buSzPts val="605"/>
              <a:buFont typeface="Arial"/>
              <a:buNone/>
            </a:pPr>
            <a:r>
              <a:rPr lang="en" sz="1200">
                <a:solidFill>
                  <a:schemeClr val="dk1"/>
                </a:solidFill>
                <a:latin typeface="Arial"/>
                <a:ea typeface="Arial"/>
                <a:cs typeface="Arial"/>
                <a:sym typeface="Arial"/>
              </a:rPr>
              <a:t>Delta ratio = (change in anion gap) / (change in bicarbonate)</a:t>
            </a:r>
            <a:endParaRPr sz="1200">
              <a:solidFill>
                <a:schemeClr val="dk1"/>
              </a:solidFill>
              <a:latin typeface="Arial"/>
              <a:ea typeface="Arial"/>
              <a:cs typeface="Arial"/>
              <a:sym typeface="Arial"/>
            </a:endParaRPr>
          </a:p>
          <a:p>
            <a:pPr indent="-304800" lvl="0" marL="889000" marR="1282700" rtl="0" algn="l">
              <a:lnSpc>
                <a:spcPct val="105000"/>
              </a:lnSpc>
              <a:spcBef>
                <a:spcPts val="400"/>
              </a:spcBef>
              <a:spcAft>
                <a:spcPts val="0"/>
              </a:spcAft>
              <a:buClr>
                <a:schemeClr val="dk1"/>
              </a:buClr>
              <a:buSzPts val="1200"/>
              <a:buFont typeface="Arial"/>
              <a:buChar char="●"/>
            </a:pPr>
            <a:r>
              <a:rPr lang="en" sz="1200">
                <a:solidFill>
                  <a:schemeClr val="dk1"/>
                </a:solidFill>
                <a:latin typeface="Arial"/>
                <a:ea typeface="Arial"/>
                <a:cs typeface="Arial"/>
                <a:sym typeface="Arial"/>
              </a:rPr>
              <a:t>The delta ratio quantifies the contribution to the acidosis of unmeasured anions and the chloride-bicarbonate balance</a:t>
            </a:r>
            <a:endParaRPr sz="1200">
              <a:solidFill>
                <a:schemeClr val="dk1"/>
              </a:solidFill>
              <a:latin typeface="Arial"/>
              <a:ea typeface="Arial"/>
              <a:cs typeface="Arial"/>
              <a:sym typeface="Arial"/>
            </a:endParaRPr>
          </a:p>
          <a:p>
            <a:pPr indent="-304800" lvl="0" marL="889000" marR="1282700" rtl="0" algn="l">
              <a:lnSpc>
                <a:spcPct val="10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This way, mixed acid-base disorders may be revealed.</a:t>
            </a:r>
            <a:endParaRPr sz="1200">
              <a:solidFill>
                <a:schemeClr val="dk1"/>
              </a:solidFill>
              <a:latin typeface="Arial"/>
              <a:ea typeface="Arial"/>
              <a:cs typeface="Arial"/>
              <a:sym typeface="Arial"/>
            </a:endParaRPr>
          </a:p>
          <a:p>
            <a:pPr indent="-304800" lvl="0" marL="457200" marR="1028700" rtl="0" algn="l">
              <a:lnSpc>
                <a:spcPct val="10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0.4 = normal anion gap metabolic acidosis</a:t>
            </a:r>
            <a:endParaRPr sz="1200">
              <a:solidFill>
                <a:schemeClr val="dk1"/>
              </a:solidFill>
              <a:latin typeface="Arial"/>
              <a:ea typeface="Arial"/>
              <a:cs typeface="Arial"/>
              <a:sym typeface="Arial"/>
            </a:endParaRPr>
          </a:p>
          <a:p>
            <a:pPr indent="-304800" lvl="0" marL="457200" marR="1028700" rtl="0" algn="l">
              <a:lnSpc>
                <a:spcPct val="10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0.4-0.8 = mixed high and normal anion gap acidosis exists.</a:t>
            </a:r>
            <a:endParaRPr sz="1200">
              <a:solidFill>
                <a:schemeClr val="dk1"/>
              </a:solidFill>
              <a:latin typeface="Arial"/>
              <a:ea typeface="Arial"/>
              <a:cs typeface="Arial"/>
              <a:sym typeface="Arial"/>
            </a:endParaRPr>
          </a:p>
          <a:p>
            <a:pPr indent="-304800" lvl="0" marL="457200" marR="1028700" rtl="0" algn="l">
              <a:lnSpc>
                <a:spcPct val="10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0.8-1.0 = purely due to a high anion gap metabolic acidosis*</a:t>
            </a:r>
            <a:endParaRPr sz="1200">
              <a:solidFill>
                <a:schemeClr val="dk1"/>
              </a:solidFill>
              <a:latin typeface="Arial"/>
              <a:ea typeface="Arial"/>
              <a:cs typeface="Arial"/>
              <a:sym typeface="Arial"/>
            </a:endParaRPr>
          </a:p>
          <a:p>
            <a:pPr indent="-304800" lvl="0" marL="457200" marR="1028700" rtl="0" algn="l">
              <a:lnSpc>
                <a:spcPct val="10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1.0-2.0 = still purely a high anion gap metabolic acidosis</a:t>
            </a:r>
            <a:endParaRPr sz="1200">
              <a:solidFill>
                <a:schemeClr val="dk1"/>
              </a:solidFill>
              <a:latin typeface="Arial"/>
              <a:ea typeface="Arial"/>
              <a:cs typeface="Arial"/>
              <a:sym typeface="Arial"/>
            </a:endParaRPr>
          </a:p>
          <a:p>
            <a:pPr indent="-304800" lvl="0" marL="457200" marR="1028700" rtl="0" algn="l">
              <a:lnSpc>
                <a:spcPct val="10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Over 2.0 = high anion gap acidosis with pre-existing metabolic alkalosis</a:t>
            </a:r>
            <a:endParaRPr sz="1200">
              <a:solidFill>
                <a:schemeClr val="dk1"/>
              </a:solidFill>
              <a:latin typeface="Arial"/>
              <a:ea typeface="Arial"/>
              <a:cs typeface="Arial"/>
              <a:sym typeface="Arial"/>
            </a:endParaRPr>
          </a:p>
          <a:p>
            <a:pPr indent="0" lvl="0" marL="457200" marR="1282700" rtl="0" algn="l">
              <a:lnSpc>
                <a:spcPct val="105000"/>
              </a:lnSpc>
              <a:spcBef>
                <a:spcPts val="400"/>
              </a:spcBef>
              <a:spcAft>
                <a:spcPts val="0"/>
              </a:spcAft>
              <a:buClr>
                <a:schemeClr val="dk1"/>
              </a:buClr>
              <a:buSzPts val="605"/>
              <a:buFont typeface="Arial"/>
              <a:buNone/>
            </a:pPr>
            <a:r>
              <a:t/>
            </a:r>
            <a:endParaRPr sz="1200">
              <a:solidFill>
                <a:schemeClr val="dk1"/>
              </a:solidFill>
              <a:latin typeface="Arial"/>
              <a:ea typeface="Arial"/>
              <a:cs typeface="Arial"/>
              <a:sym typeface="Arial"/>
            </a:endParaRPr>
          </a:p>
          <a:p>
            <a:pPr indent="0" lvl="0" marL="457200" marR="1282700" rtl="0" algn="l">
              <a:lnSpc>
                <a:spcPct val="105000"/>
              </a:lnSpc>
              <a:spcBef>
                <a:spcPts val="400"/>
              </a:spcBef>
              <a:spcAft>
                <a:spcPts val="0"/>
              </a:spcAft>
              <a:buSzPts val="605"/>
              <a:buNone/>
            </a:pPr>
            <a:r>
              <a:t/>
            </a:r>
            <a:endParaRPr sz="1200">
              <a:solidFill>
                <a:schemeClr val="dk1"/>
              </a:solidFill>
              <a:latin typeface="Arial"/>
              <a:ea typeface="Arial"/>
              <a:cs typeface="Arial"/>
              <a:sym typeface="Arial"/>
            </a:endParaRPr>
          </a:p>
          <a:p>
            <a:pPr indent="0" lvl="0" marL="457200" rtl="0" algn="l">
              <a:lnSpc>
                <a:spcPct val="90000"/>
              </a:lnSpc>
              <a:spcBef>
                <a:spcPts val="800"/>
              </a:spcBef>
              <a:spcAft>
                <a:spcPts val="0"/>
              </a:spcAft>
              <a:buSzPts val="605"/>
              <a:buNone/>
            </a:pPr>
            <a:r>
              <a:t/>
            </a:r>
            <a:endParaRPr sz="1200">
              <a:latin typeface="Arial"/>
              <a:ea typeface="Arial"/>
              <a:cs typeface="Arial"/>
              <a:sym typeface="Arial"/>
            </a:endParaRPr>
          </a:p>
          <a:p>
            <a:pPr indent="0" lvl="0" marL="457200" rtl="0" algn="l">
              <a:lnSpc>
                <a:spcPct val="90000"/>
              </a:lnSpc>
              <a:spcBef>
                <a:spcPts val="800"/>
              </a:spcBef>
              <a:spcAft>
                <a:spcPts val="0"/>
              </a:spcAft>
              <a:buSzPts val="605"/>
              <a:buNone/>
            </a:pPr>
            <a:r>
              <a:t/>
            </a:r>
            <a:endParaRPr sz="1200">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101"/>
          <p:cNvSpPr txBox="1"/>
          <p:nvPr>
            <p:ph idx="1" type="body"/>
          </p:nvPr>
        </p:nvSpPr>
        <p:spPr>
          <a:xfrm>
            <a:off x="1505675" y="692400"/>
            <a:ext cx="7122900" cy="3741000"/>
          </a:xfrm>
          <a:prstGeom prst="rect">
            <a:avLst/>
          </a:prstGeom>
        </p:spPr>
        <p:txBody>
          <a:bodyPr anchorCtr="0" anchor="t" bIns="34275" lIns="68575" spcFirstLastPara="1" rIns="68575" wrap="square" tIns="34275">
            <a:noAutofit/>
          </a:bodyPr>
          <a:lstStyle/>
          <a:p>
            <a:pPr indent="0" lvl="0" marL="215900" marR="1282700" rtl="0" algn="l">
              <a:lnSpc>
                <a:spcPct val="105000"/>
              </a:lnSpc>
              <a:spcBef>
                <a:spcPts val="1600"/>
              </a:spcBef>
              <a:spcAft>
                <a:spcPts val="0"/>
              </a:spcAft>
              <a:buClr>
                <a:schemeClr val="dk1"/>
              </a:buClr>
              <a:buSzPts val="1018"/>
              <a:buFont typeface="Arial"/>
              <a:buNone/>
            </a:pPr>
            <a:r>
              <a:rPr b="1" lang="en" sz="1210" u="sng">
                <a:solidFill>
                  <a:schemeClr val="dk1"/>
                </a:solidFill>
                <a:latin typeface="Arial"/>
                <a:ea typeface="Arial"/>
                <a:cs typeface="Arial"/>
                <a:sym typeface="Arial"/>
              </a:rPr>
              <a:t>3. Measure urinary electrolytes and calculate the urinary anion gap (for normal anion gap metabolic acidosis)</a:t>
            </a:r>
            <a:endParaRPr b="1" sz="1210" u="sng">
              <a:solidFill>
                <a:schemeClr val="dk1"/>
              </a:solidFill>
              <a:latin typeface="Arial"/>
              <a:ea typeface="Arial"/>
              <a:cs typeface="Arial"/>
              <a:sym typeface="Arial"/>
            </a:endParaRPr>
          </a:p>
          <a:p>
            <a:pPr indent="-305435" lvl="0" marL="889000" marR="1282700" rtl="0" algn="l">
              <a:lnSpc>
                <a:spcPct val="105000"/>
              </a:lnSpc>
              <a:spcBef>
                <a:spcPts val="1600"/>
              </a:spcBef>
              <a:spcAft>
                <a:spcPts val="0"/>
              </a:spcAft>
              <a:buClr>
                <a:schemeClr val="dk1"/>
              </a:buClr>
              <a:buSzPts val="1210"/>
              <a:buFont typeface="Arial"/>
              <a:buChar char="●"/>
            </a:pPr>
            <a:r>
              <a:rPr lang="en" sz="1210">
                <a:solidFill>
                  <a:schemeClr val="dk1"/>
                </a:solidFill>
                <a:latin typeface="Arial"/>
                <a:ea typeface="Arial"/>
                <a:cs typeface="Arial"/>
                <a:sym typeface="Arial"/>
              </a:rPr>
              <a:t>Urinary anion gap can be used to differentiate between gastrointestinal and renal causes for the normal anion gap metabolic acidosis.</a:t>
            </a:r>
            <a:endParaRPr sz="1210">
              <a:solidFill>
                <a:schemeClr val="dk1"/>
              </a:solidFill>
              <a:latin typeface="Arial"/>
              <a:ea typeface="Arial"/>
              <a:cs typeface="Arial"/>
              <a:sym typeface="Arial"/>
            </a:endParaRPr>
          </a:p>
          <a:p>
            <a:pPr indent="-305435" lvl="0" marL="889000" marR="1282700" rtl="0" algn="l">
              <a:lnSpc>
                <a:spcPct val="105000"/>
              </a:lnSpc>
              <a:spcBef>
                <a:spcPts val="0"/>
              </a:spcBef>
              <a:spcAft>
                <a:spcPts val="0"/>
              </a:spcAft>
              <a:buClr>
                <a:schemeClr val="dk1"/>
              </a:buClr>
              <a:buSzPts val="1210"/>
              <a:buFont typeface="Arial"/>
              <a:buChar char="●"/>
            </a:pPr>
            <a:r>
              <a:rPr lang="en" sz="1210">
                <a:solidFill>
                  <a:schemeClr val="dk1"/>
                </a:solidFill>
                <a:latin typeface="Arial"/>
                <a:ea typeface="Arial"/>
                <a:cs typeface="Arial"/>
                <a:sym typeface="Arial"/>
              </a:rPr>
              <a:t>A high urinary anion gap suggests that there is a renal cause for the acidosis (i.e. that chloride and ammonium excretion is inappropriately low)</a:t>
            </a:r>
            <a:endParaRPr sz="1210">
              <a:solidFill>
                <a:schemeClr val="dk1"/>
              </a:solidFill>
              <a:latin typeface="Arial"/>
              <a:ea typeface="Arial"/>
              <a:cs typeface="Arial"/>
              <a:sym typeface="Arial"/>
            </a:endParaRPr>
          </a:p>
          <a:p>
            <a:pPr indent="-305435" lvl="0" marL="889000" marR="1282700" rtl="0" algn="l">
              <a:lnSpc>
                <a:spcPct val="105000"/>
              </a:lnSpc>
              <a:spcBef>
                <a:spcPts val="0"/>
              </a:spcBef>
              <a:spcAft>
                <a:spcPts val="0"/>
              </a:spcAft>
              <a:buClr>
                <a:schemeClr val="dk1"/>
              </a:buClr>
              <a:buSzPts val="1210"/>
              <a:buFont typeface="Arial"/>
              <a:buChar char="●"/>
            </a:pPr>
            <a:r>
              <a:rPr lang="en" sz="1210">
                <a:solidFill>
                  <a:schemeClr val="dk1"/>
                </a:solidFill>
                <a:latin typeface="Arial"/>
                <a:ea typeface="Arial"/>
                <a:cs typeface="Arial"/>
                <a:sym typeface="Arial"/>
              </a:rPr>
              <a:t>A low or negative urinary anion gap suggests that there is an appropriate attempt to excrete chloride and ammonium, and that the cause of acidosis is extrarenal.</a:t>
            </a:r>
            <a:endParaRPr sz="1210">
              <a:solidFill>
                <a:schemeClr val="dk1"/>
              </a:solidFill>
              <a:latin typeface="Arial"/>
              <a:ea typeface="Arial"/>
              <a:cs typeface="Arial"/>
              <a:sym typeface="Arial"/>
            </a:endParaRPr>
          </a:p>
          <a:p>
            <a:pPr indent="0" lvl="0" marL="457200" marR="1282700" rtl="0" algn="l">
              <a:lnSpc>
                <a:spcPct val="105000"/>
              </a:lnSpc>
              <a:spcBef>
                <a:spcPts val="400"/>
              </a:spcBef>
              <a:spcAft>
                <a:spcPts val="0"/>
              </a:spcAft>
              <a:buNone/>
            </a:pPr>
            <a:r>
              <a:t/>
            </a:r>
            <a:endParaRPr sz="1210">
              <a:solidFill>
                <a:schemeClr val="dk1"/>
              </a:solidFill>
              <a:latin typeface="Arial"/>
              <a:ea typeface="Arial"/>
              <a:cs typeface="Arial"/>
              <a:sym typeface="Arial"/>
            </a:endParaRPr>
          </a:p>
          <a:p>
            <a:pPr indent="0" lvl="0" marL="0" marR="1282700" rtl="0" algn="l">
              <a:lnSpc>
                <a:spcPct val="105000"/>
              </a:lnSpc>
              <a:spcBef>
                <a:spcPts val="400"/>
              </a:spcBef>
              <a:spcAft>
                <a:spcPts val="0"/>
              </a:spcAft>
              <a:buSzPts val="1018"/>
              <a:buNone/>
            </a:pPr>
            <a:r>
              <a:rPr lang="en" sz="1210">
                <a:solidFill>
                  <a:schemeClr val="dk1"/>
                </a:solidFill>
                <a:latin typeface="Arial"/>
                <a:ea typeface="Arial"/>
                <a:cs typeface="Arial"/>
                <a:sym typeface="Arial"/>
              </a:rPr>
              <a:t>     4. </a:t>
            </a:r>
            <a:r>
              <a:rPr b="1" lang="en" sz="1210" u="sng">
                <a:solidFill>
                  <a:schemeClr val="dk1"/>
                </a:solidFill>
                <a:latin typeface="Arial"/>
                <a:ea typeface="Arial"/>
                <a:cs typeface="Arial"/>
                <a:sym typeface="Arial"/>
              </a:rPr>
              <a:t>Measure the serum osmolality and calculate the osmolar gap </a:t>
            </a:r>
            <a:endParaRPr b="1" sz="1210" u="sng">
              <a:solidFill>
                <a:schemeClr val="dk1"/>
              </a:solidFill>
              <a:latin typeface="Arial"/>
              <a:ea typeface="Arial"/>
              <a:cs typeface="Arial"/>
              <a:sym typeface="Arial"/>
            </a:endParaRPr>
          </a:p>
          <a:p>
            <a:pPr indent="-305435" lvl="0" marL="889000" marR="1282700" rtl="0" algn="l">
              <a:lnSpc>
                <a:spcPct val="105000"/>
              </a:lnSpc>
              <a:spcBef>
                <a:spcPts val="400"/>
              </a:spcBef>
              <a:spcAft>
                <a:spcPts val="0"/>
              </a:spcAft>
              <a:buClr>
                <a:schemeClr val="dk1"/>
              </a:buClr>
              <a:buSzPts val="1210"/>
              <a:buFont typeface="Arial"/>
              <a:buChar char="●"/>
            </a:pPr>
            <a:r>
              <a:rPr lang="en" sz="1210">
                <a:solidFill>
                  <a:schemeClr val="dk1"/>
                </a:solidFill>
                <a:latin typeface="Arial"/>
                <a:ea typeface="Arial"/>
                <a:cs typeface="Arial"/>
                <a:sym typeface="Arial"/>
              </a:rPr>
              <a:t>The osmolar gap will reveal whether there are osmotically active substances in the bloodstream which are not measured as a part of the normal biochemistry. These may be responsible for the raised anion gap metabolic acidosis.</a:t>
            </a:r>
            <a:endParaRPr sz="1210">
              <a:solidFill>
                <a:schemeClr val="dk1"/>
              </a:solidFill>
              <a:latin typeface="Arial"/>
              <a:ea typeface="Arial"/>
              <a:cs typeface="Arial"/>
              <a:sym typeface="Arial"/>
            </a:endParaRPr>
          </a:p>
          <a:p>
            <a:pPr indent="-305435" lvl="0" marL="889000" marR="1282700" rtl="0" algn="l">
              <a:lnSpc>
                <a:spcPct val="105000"/>
              </a:lnSpc>
              <a:spcBef>
                <a:spcPts val="0"/>
              </a:spcBef>
              <a:spcAft>
                <a:spcPts val="0"/>
              </a:spcAft>
              <a:buClr>
                <a:schemeClr val="dk1"/>
              </a:buClr>
              <a:buSzPts val="1210"/>
              <a:buFont typeface="Arial"/>
              <a:buChar char="●"/>
            </a:pPr>
            <a:r>
              <a:rPr lang="en" sz="1210">
                <a:solidFill>
                  <a:schemeClr val="dk1"/>
                </a:solidFill>
                <a:latin typeface="Arial"/>
                <a:ea typeface="Arial"/>
                <a:cs typeface="Arial"/>
                <a:sym typeface="Arial"/>
              </a:rPr>
              <a:t>The osmolar gap may narrow the list of differentials</a:t>
            </a:r>
            <a:endParaRPr sz="1210">
              <a:solidFill>
                <a:schemeClr val="dk1"/>
              </a:solidFill>
              <a:latin typeface="Arial"/>
              <a:ea typeface="Arial"/>
              <a:cs typeface="Arial"/>
              <a:sym typeface="Arial"/>
            </a:endParaRPr>
          </a:p>
          <a:p>
            <a:pPr indent="-305435" lvl="0" marL="889000" marR="1282700" rtl="0" algn="l">
              <a:lnSpc>
                <a:spcPct val="105000"/>
              </a:lnSpc>
              <a:spcBef>
                <a:spcPts val="0"/>
              </a:spcBef>
              <a:spcAft>
                <a:spcPts val="0"/>
              </a:spcAft>
              <a:buClr>
                <a:schemeClr val="dk1"/>
              </a:buClr>
              <a:buSzPts val="1210"/>
              <a:buFont typeface="Arial"/>
              <a:buChar char="●"/>
            </a:pPr>
            <a:r>
              <a:rPr lang="en" sz="1210">
                <a:solidFill>
                  <a:schemeClr val="dk1"/>
                </a:solidFill>
                <a:latin typeface="Arial"/>
                <a:ea typeface="Arial"/>
                <a:cs typeface="Arial"/>
                <a:sym typeface="Arial"/>
              </a:rPr>
              <a:t>The osmolar gap may be elevated  even when no acidosis (eg. Mannitol)</a:t>
            </a:r>
            <a:endParaRPr sz="1210">
              <a:solidFill>
                <a:schemeClr val="dk1"/>
              </a:solidFill>
              <a:latin typeface="Arial"/>
              <a:ea typeface="Arial"/>
              <a:cs typeface="Arial"/>
              <a:sym typeface="Arial"/>
            </a:endParaRPr>
          </a:p>
          <a:p>
            <a:pPr indent="0" lvl="0" marL="0" marR="1282700" rtl="0" algn="l">
              <a:lnSpc>
                <a:spcPct val="105000"/>
              </a:lnSpc>
              <a:spcBef>
                <a:spcPts val="400"/>
              </a:spcBef>
              <a:spcAft>
                <a:spcPts val="0"/>
              </a:spcAft>
              <a:buSzPts val="1018"/>
              <a:buNone/>
            </a:pPr>
            <a:r>
              <a:t/>
            </a:r>
            <a:endParaRPr sz="1210">
              <a:solidFill>
                <a:schemeClr val="dk1"/>
              </a:solidFill>
              <a:latin typeface="Arial"/>
              <a:ea typeface="Arial"/>
              <a:cs typeface="Arial"/>
              <a:sym typeface="Arial"/>
            </a:endParaRPr>
          </a:p>
          <a:p>
            <a:pPr indent="0" lvl="0" marL="0" rtl="0" algn="l">
              <a:lnSpc>
                <a:spcPct val="90000"/>
              </a:lnSpc>
              <a:spcBef>
                <a:spcPts val="800"/>
              </a:spcBef>
              <a:spcAft>
                <a:spcPts val="0"/>
              </a:spcAft>
              <a:buSzPts val="1018"/>
              <a:buNone/>
            </a:pPr>
            <a:r>
              <a:t/>
            </a:r>
            <a:endParaRPr sz="1210">
              <a:solidFill>
                <a:schemeClr val="dk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102"/>
          <p:cNvSpPr txBox="1"/>
          <p:nvPr>
            <p:ph idx="1" type="body"/>
          </p:nvPr>
        </p:nvSpPr>
        <p:spPr>
          <a:xfrm>
            <a:off x="1296875" y="417625"/>
            <a:ext cx="7331700" cy="43851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Arial"/>
                <a:ea typeface="Arial"/>
                <a:cs typeface="Arial"/>
                <a:sym typeface="Arial"/>
              </a:rPr>
              <a:t>Consequences of Metabolic Acidosis</a:t>
            </a:r>
            <a:endParaRPr b="1" sz="1200" u="sng">
              <a:solidFill>
                <a:schemeClr val="dk1"/>
              </a:solidFill>
              <a:latin typeface="Arial"/>
              <a:ea typeface="Arial"/>
              <a:cs typeface="Arial"/>
              <a:sym typeface="Arial"/>
            </a:endParaRPr>
          </a:p>
          <a:p>
            <a:pPr indent="0" lvl="0" marL="215900" marR="1282700" rtl="0" algn="l">
              <a:lnSpc>
                <a:spcPct val="115000"/>
              </a:lnSpc>
              <a:spcBef>
                <a:spcPts val="1600"/>
              </a:spcBef>
              <a:spcAft>
                <a:spcPts val="0"/>
              </a:spcAft>
              <a:buClr>
                <a:schemeClr val="dk1"/>
              </a:buClr>
              <a:buSzPts val="1100"/>
              <a:buFont typeface="Arial"/>
              <a:buNone/>
            </a:pPr>
            <a:r>
              <a:rPr b="1" lang="en" sz="1200" u="sng">
                <a:solidFill>
                  <a:schemeClr val="dk1"/>
                </a:solidFill>
                <a:latin typeface="Arial"/>
                <a:ea typeface="Arial"/>
                <a:cs typeface="Arial"/>
                <a:sym typeface="Arial"/>
              </a:rPr>
              <a:t>Respiratory consequences:</a:t>
            </a:r>
            <a:endParaRPr b="1" sz="1200" u="sng">
              <a:solidFill>
                <a:schemeClr val="dk1"/>
              </a:solidFill>
              <a:latin typeface="Arial"/>
              <a:ea typeface="Arial"/>
              <a:cs typeface="Arial"/>
              <a:sym typeface="Arial"/>
            </a:endParaRPr>
          </a:p>
          <a:p>
            <a:pPr indent="-304800" lvl="0" marL="889000" marR="1282700" rtl="0" algn="l">
              <a:lnSpc>
                <a:spcPct val="115000"/>
              </a:lnSpc>
              <a:spcBef>
                <a:spcPts val="1600"/>
              </a:spcBef>
              <a:spcAft>
                <a:spcPts val="0"/>
              </a:spcAft>
              <a:buClr>
                <a:schemeClr val="dk1"/>
              </a:buClr>
              <a:buSzPts val="1200"/>
              <a:buFont typeface="Arial"/>
              <a:buChar char="●"/>
            </a:pPr>
            <a:r>
              <a:rPr lang="en" sz="1200">
                <a:solidFill>
                  <a:schemeClr val="dk1"/>
                </a:solidFill>
                <a:latin typeface="Arial"/>
                <a:ea typeface="Arial"/>
                <a:cs typeface="Arial"/>
                <a:sym typeface="Arial"/>
              </a:rPr>
              <a:t>Increased respiratory stimulus</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Increased work of breathing</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Right shift of the oxyhaemoglobin dissociation curve (i.e. a decreased affinity of haemoglobin for oxygen)</a:t>
            </a:r>
            <a:endParaRPr sz="1200">
              <a:solidFill>
                <a:schemeClr val="dk1"/>
              </a:solidFill>
              <a:latin typeface="Arial"/>
              <a:ea typeface="Arial"/>
              <a:cs typeface="Arial"/>
              <a:sym typeface="Arial"/>
            </a:endParaRPr>
          </a:p>
          <a:p>
            <a:pPr indent="0" lvl="0" marL="215900" marR="1282700" rtl="0" algn="l">
              <a:lnSpc>
                <a:spcPct val="115000"/>
              </a:lnSpc>
              <a:spcBef>
                <a:spcPts val="1600"/>
              </a:spcBef>
              <a:spcAft>
                <a:spcPts val="0"/>
              </a:spcAft>
              <a:buClr>
                <a:schemeClr val="dk1"/>
              </a:buClr>
              <a:buSzPts val="1100"/>
              <a:buFont typeface="Arial"/>
              <a:buNone/>
            </a:pPr>
            <a:r>
              <a:rPr b="1" lang="en" sz="1200" u="sng">
                <a:solidFill>
                  <a:schemeClr val="dk1"/>
                </a:solidFill>
                <a:latin typeface="Arial"/>
                <a:ea typeface="Arial"/>
                <a:cs typeface="Arial"/>
                <a:sym typeface="Arial"/>
              </a:rPr>
              <a:t>Cardiovascular consequences:</a:t>
            </a:r>
            <a:endParaRPr b="1" sz="1200" u="sng">
              <a:solidFill>
                <a:schemeClr val="dk1"/>
              </a:solidFill>
              <a:latin typeface="Arial"/>
              <a:ea typeface="Arial"/>
              <a:cs typeface="Arial"/>
              <a:sym typeface="Arial"/>
            </a:endParaRPr>
          </a:p>
          <a:p>
            <a:pPr indent="-304800" lvl="0" marL="889000" marR="1282700" rtl="0" algn="l">
              <a:lnSpc>
                <a:spcPct val="115000"/>
              </a:lnSpc>
              <a:spcBef>
                <a:spcPts val="1600"/>
              </a:spcBef>
              <a:spcAft>
                <a:spcPts val="0"/>
              </a:spcAft>
              <a:buClr>
                <a:schemeClr val="dk1"/>
              </a:buClr>
              <a:buSzPts val="1200"/>
              <a:buFont typeface="Arial"/>
              <a:buChar char="●"/>
            </a:pPr>
            <a:r>
              <a:rPr lang="en" sz="1200">
                <a:solidFill>
                  <a:schemeClr val="dk1"/>
                </a:solidFill>
                <a:latin typeface="Arial"/>
                <a:ea typeface="Arial"/>
                <a:cs typeface="Arial"/>
                <a:sym typeface="Arial"/>
              </a:rPr>
              <a:t>Decreased cardiac output</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Increased propensity to arrhythmias</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Decreased systemic vascular tone and arterial vasodilation</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Decreased responsiveness to catecholamines</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Pulmonary </a:t>
            </a:r>
            <a:r>
              <a:rPr lang="en" sz="1200">
                <a:solidFill>
                  <a:schemeClr val="dk1"/>
                </a:solidFill>
                <a:latin typeface="Arial"/>
                <a:ea typeface="Arial"/>
                <a:cs typeface="Arial"/>
                <a:sym typeface="Arial"/>
              </a:rPr>
              <a:t>vasoconstriction</a:t>
            </a:r>
            <a:endParaRPr sz="1200">
              <a:solidFill>
                <a:schemeClr val="dk1"/>
              </a:solidFill>
              <a:latin typeface="Arial"/>
              <a:ea typeface="Arial"/>
              <a:cs typeface="Arial"/>
              <a:sym typeface="Arial"/>
            </a:endParaRPr>
          </a:p>
          <a:p>
            <a:pPr indent="0" lvl="0" marL="215900" marR="1282700" rtl="0" algn="l">
              <a:lnSpc>
                <a:spcPct val="115000"/>
              </a:lnSpc>
              <a:spcBef>
                <a:spcPts val="1600"/>
              </a:spcBef>
              <a:spcAft>
                <a:spcPts val="0"/>
              </a:spcAft>
              <a:buClr>
                <a:schemeClr val="dk1"/>
              </a:buClr>
              <a:buSzPts val="1100"/>
              <a:buFont typeface="Arial"/>
              <a:buNone/>
            </a:pPr>
            <a:r>
              <a:rPr b="1" lang="en" sz="1200" u="sng">
                <a:solidFill>
                  <a:schemeClr val="dk1"/>
                </a:solidFill>
                <a:latin typeface="Arial"/>
                <a:ea typeface="Arial"/>
                <a:cs typeface="Arial"/>
                <a:sym typeface="Arial"/>
              </a:rPr>
              <a:t>Neurological consequences:</a:t>
            </a:r>
            <a:endParaRPr b="1" sz="1200" u="sng">
              <a:solidFill>
                <a:schemeClr val="dk1"/>
              </a:solidFill>
              <a:latin typeface="Arial"/>
              <a:ea typeface="Arial"/>
              <a:cs typeface="Arial"/>
              <a:sym typeface="Arial"/>
            </a:endParaRPr>
          </a:p>
          <a:p>
            <a:pPr indent="-304800" lvl="0" marL="889000" marR="1282700" rtl="0" algn="l">
              <a:lnSpc>
                <a:spcPct val="115000"/>
              </a:lnSpc>
              <a:spcBef>
                <a:spcPts val="1600"/>
              </a:spcBef>
              <a:spcAft>
                <a:spcPts val="0"/>
              </a:spcAft>
              <a:buClr>
                <a:schemeClr val="dk1"/>
              </a:buClr>
              <a:buSzPts val="1200"/>
              <a:buFont typeface="Arial"/>
              <a:buChar char="●"/>
            </a:pPr>
            <a:r>
              <a:rPr lang="en" sz="1200">
                <a:solidFill>
                  <a:schemeClr val="dk1"/>
                </a:solidFill>
                <a:latin typeface="Arial"/>
                <a:ea typeface="Arial"/>
                <a:cs typeface="Arial"/>
                <a:sym typeface="Arial"/>
              </a:rPr>
              <a:t>Cerebral vasodilation, thus increased intracranial pressure</a:t>
            </a:r>
            <a:endParaRPr sz="1200">
              <a:solidFill>
                <a:schemeClr val="dk1"/>
              </a:solidFill>
              <a:latin typeface="Arial"/>
              <a:ea typeface="Arial"/>
              <a:cs typeface="Arial"/>
              <a:sym typeface="Arial"/>
            </a:endParaRPr>
          </a:p>
          <a:p>
            <a:pPr indent="0" lvl="0" marL="0" rtl="0" algn="l">
              <a:spcBef>
                <a:spcPts val="800"/>
              </a:spcBef>
              <a:spcAft>
                <a:spcPts val="0"/>
              </a:spcAft>
              <a:buNone/>
            </a:pPr>
            <a:r>
              <a:t/>
            </a:r>
            <a:endParaRPr sz="1200">
              <a:solidFill>
                <a:schemeClr val="dk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103"/>
          <p:cNvSpPr txBox="1"/>
          <p:nvPr>
            <p:ph idx="1" type="body"/>
          </p:nvPr>
        </p:nvSpPr>
        <p:spPr>
          <a:xfrm>
            <a:off x="1241925" y="912200"/>
            <a:ext cx="7386600" cy="3521100"/>
          </a:xfrm>
          <a:prstGeom prst="rect">
            <a:avLst/>
          </a:prstGeom>
        </p:spPr>
        <p:txBody>
          <a:bodyPr anchorCtr="0" anchor="t" bIns="34275" lIns="68575" spcFirstLastPara="1" rIns="68575" wrap="square" tIns="34275">
            <a:normAutofit/>
          </a:bodyPr>
          <a:lstStyle/>
          <a:p>
            <a:pPr indent="0" lvl="0" marL="215900" marR="1282700" rtl="0" algn="l">
              <a:lnSpc>
                <a:spcPct val="115000"/>
              </a:lnSpc>
              <a:spcBef>
                <a:spcPts val="1600"/>
              </a:spcBef>
              <a:spcAft>
                <a:spcPts val="0"/>
              </a:spcAft>
              <a:buClr>
                <a:schemeClr val="dk1"/>
              </a:buClr>
              <a:buSzPts val="1100"/>
              <a:buFont typeface="Arial"/>
              <a:buNone/>
            </a:pPr>
            <a:r>
              <a:rPr b="1" lang="en" sz="1200" u="sng">
                <a:solidFill>
                  <a:schemeClr val="dk1"/>
                </a:solidFill>
                <a:latin typeface="Arial"/>
                <a:ea typeface="Arial"/>
                <a:cs typeface="Arial"/>
                <a:sym typeface="Arial"/>
              </a:rPr>
              <a:t>Electrolyte changes</a:t>
            </a:r>
            <a:endParaRPr b="1" sz="1200" u="sng">
              <a:solidFill>
                <a:schemeClr val="dk1"/>
              </a:solidFill>
              <a:latin typeface="Arial"/>
              <a:ea typeface="Arial"/>
              <a:cs typeface="Arial"/>
              <a:sym typeface="Arial"/>
            </a:endParaRPr>
          </a:p>
          <a:p>
            <a:pPr indent="-304800" lvl="0" marL="889000" marR="1282700" rtl="0" algn="l">
              <a:lnSpc>
                <a:spcPct val="115000"/>
              </a:lnSpc>
              <a:spcBef>
                <a:spcPts val="1600"/>
              </a:spcBef>
              <a:spcAft>
                <a:spcPts val="0"/>
              </a:spcAft>
              <a:buClr>
                <a:schemeClr val="dk1"/>
              </a:buClr>
              <a:buSzPts val="1200"/>
              <a:buFont typeface="Arial"/>
              <a:buChar char="●"/>
            </a:pPr>
            <a:r>
              <a:rPr lang="en" sz="1200">
                <a:solidFill>
                  <a:schemeClr val="dk1"/>
                </a:solidFill>
                <a:latin typeface="Arial"/>
                <a:ea typeface="Arial"/>
                <a:cs typeface="Arial"/>
                <a:sym typeface="Arial"/>
              </a:rPr>
              <a:t>Hyperkalemia</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Hypercalcemia</a:t>
            </a:r>
            <a:endParaRPr sz="1200">
              <a:solidFill>
                <a:schemeClr val="dk1"/>
              </a:solidFill>
              <a:latin typeface="Arial"/>
              <a:ea typeface="Arial"/>
              <a:cs typeface="Arial"/>
              <a:sym typeface="Arial"/>
            </a:endParaRPr>
          </a:p>
          <a:p>
            <a:pPr indent="0" lvl="0" marL="215900" marR="1282700" rtl="0" algn="l">
              <a:lnSpc>
                <a:spcPct val="115000"/>
              </a:lnSpc>
              <a:spcBef>
                <a:spcPts val="1600"/>
              </a:spcBef>
              <a:spcAft>
                <a:spcPts val="0"/>
              </a:spcAft>
              <a:buClr>
                <a:schemeClr val="dk1"/>
              </a:buClr>
              <a:buSzPts val="1100"/>
              <a:buFont typeface="Arial"/>
              <a:buNone/>
            </a:pPr>
            <a:r>
              <a:rPr b="1" lang="en" sz="1200" u="sng">
                <a:solidFill>
                  <a:schemeClr val="dk1"/>
                </a:solidFill>
                <a:latin typeface="Arial"/>
                <a:ea typeface="Arial"/>
                <a:cs typeface="Arial"/>
                <a:sym typeface="Arial"/>
              </a:rPr>
              <a:t>Effects on renal function and fluid balance</a:t>
            </a:r>
            <a:endParaRPr b="1" sz="1200" u="sng">
              <a:solidFill>
                <a:schemeClr val="dk1"/>
              </a:solidFill>
              <a:latin typeface="Arial"/>
              <a:ea typeface="Arial"/>
              <a:cs typeface="Arial"/>
              <a:sym typeface="Arial"/>
            </a:endParaRPr>
          </a:p>
          <a:p>
            <a:pPr indent="-304800" lvl="0" marL="889000" marR="1282700" rtl="0" algn="l">
              <a:lnSpc>
                <a:spcPct val="115000"/>
              </a:lnSpc>
              <a:spcBef>
                <a:spcPts val="1600"/>
              </a:spcBef>
              <a:spcAft>
                <a:spcPts val="0"/>
              </a:spcAft>
              <a:buClr>
                <a:schemeClr val="dk1"/>
              </a:buClr>
              <a:buSzPts val="1200"/>
              <a:buFont typeface="Arial"/>
              <a:buChar char="●"/>
            </a:pPr>
            <a:r>
              <a:rPr lang="en" sz="1200">
                <a:solidFill>
                  <a:schemeClr val="dk1"/>
                </a:solidFill>
                <a:latin typeface="Arial"/>
                <a:ea typeface="Arial"/>
                <a:cs typeface="Arial"/>
                <a:sym typeface="Arial"/>
              </a:rPr>
              <a:t>Increased renal ammonia production</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Increased renal tubular ammonia secretion</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Thus, increased renal oxygen demand</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Diuresis (eg. due to osmotic effect of "gap" anions)</a:t>
            </a:r>
            <a:endParaRPr sz="1200">
              <a:solidFill>
                <a:schemeClr val="dk1"/>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104"/>
          <p:cNvSpPr txBox="1"/>
          <p:nvPr>
            <p:ph idx="1" type="body"/>
          </p:nvPr>
        </p:nvSpPr>
        <p:spPr>
          <a:xfrm>
            <a:off x="967149" y="1600200"/>
            <a:ext cx="7661400" cy="2833200"/>
          </a:xfrm>
          <a:prstGeom prst="rect">
            <a:avLst/>
          </a:prstGeom>
        </p:spPr>
        <p:txBody>
          <a:bodyPr anchorCtr="0" anchor="t" bIns="34275" lIns="68575" spcFirstLastPara="1" rIns="68575" wrap="square" tIns="34275">
            <a:normAutofit/>
          </a:bodyPr>
          <a:lstStyle/>
          <a:p>
            <a:pPr indent="0" lvl="0" marL="215900" marR="1282700" rtl="0" algn="l">
              <a:lnSpc>
                <a:spcPct val="115000"/>
              </a:lnSpc>
              <a:spcBef>
                <a:spcPts val="1600"/>
              </a:spcBef>
              <a:spcAft>
                <a:spcPts val="0"/>
              </a:spcAft>
              <a:buClr>
                <a:schemeClr val="dk1"/>
              </a:buClr>
              <a:buSzPts val="1100"/>
              <a:buFont typeface="Arial"/>
              <a:buNone/>
            </a:pPr>
            <a:r>
              <a:rPr b="1" lang="en" sz="1200" u="sng">
                <a:solidFill>
                  <a:schemeClr val="dk1"/>
                </a:solidFill>
                <a:latin typeface="Arial"/>
                <a:ea typeface="Arial"/>
                <a:cs typeface="Arial"/>
                <a:sym typeface="Arial"/>
              </a:rPr>
              <a:t>Gastrointestinal consequences</a:t>
            </a:r>
            <a:endParaRPr b="1" sz="1200" u="sng">
              <a:solidFill>
                <a:schemeClr val="dk1"/>
              </a:solidFill>
              <a:latin typeface="Arial"/>
              <a:ea typeface="Arial"/>
              <a:cs typeface="Arial"/>
              <a:sym typeface="Arial"/>
            </a:endParaRPr>
          </a:p>
          <a:p>
            <a:pPr indent="-304800" lvl="0" marL="889000" marR="1282700" rtl="0" algn="l">
              <a:lnSpc>
                <a:spcPct val="115000"/>
              </a:lnSpc>
              <a:spcBef>
                <a:spcPts val="1600"/>
              </a:spcBef>
              <a:spcAft>
                <a:spcPts val="0"/>
              </a:spcAft>
              <a:buClr>
                <a:schemeClr val="dk1"/>
              </a:buClr>
              <a:buSzPts val="1200"/>
              <a:buFont typeface="Arial"/>
              <a:buChar char="●"/>
            </a:pPr>
            <a:r>
              <a:rPr lang="en" sz="1200">
                <a:solidFill>
                  <a:schemeClr val="dk1"/>
                </a:solidFill>
                <a:latin typeface="Arial"/>
                <a:ea typeface="Arial"/>
                <a:cs typeface="Arial"/>
                <a:sym typeface="Arial"/>
              </a:rPr>
              <a:t>Decreased stomach emptying</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Nausea and vomiting</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Decreased splanchnic perfusion</a:t>
            </a:r>
            <a:endParaRPr sz="1200">
              <a:solidFill>
                <a:schemeClr val="dk1"/>
              </a:solidFill>
              <a:latin typeface="Arial"/>
              <a:ea typeface="Arial"/>
              <a:cs typeface="Arial"/>
              <a:sym typeface="Arial"/>
            </a:endParaRPr>
          </a:p>
          <a:p>
            <a:pPr indent="0" lvl="0" marL="0" rtl="0" algn="l">
              <a:spcBef>
                <a:spcPts val="800"/>
              </a:spcBef>
              <a:spcAft>
                <a:spcPts val="0"/>
              </a:spcAft>
              <a:buClr>
                <a:schemeClr val="dk1"/>
              </a:buClr>
              <a:buSzPts val="1100"/>
              <a:buFont typeface="Arial"/>
              <a:buNone/>
            </a:pPr>
            <a:r>
              <a:t/>
            </a:r>
            <a:endParaRPr sz="1200">
              <a:latin typeface="Arial"/>
              <a:ea typeface="Arial"/>
              <a:cs typeface="Arial"/>
              <a:sym typeface="Arial"/>
            </a:endParaRPr>
          </a:p>
          <a:p>
            <a:pPr indent="0" lvl="0" marL="215900" marR="1282700" rtl="0" algn="l">
              <a:lnSpc>
                <a:spcPct val="115000"/>
              </a:lnSpc>
              <a:spcBef>
                <a:spcPts val="1600"/>
              </a:spcBef>
              <a:spcAft>
                <a:spcPts val="0"/>
              </a:spcAft>
              <a:buClr>
                <a:schemeClr val="dk1"/>
              </a:buClr>
              <a:buSzPts val="1100"/>
              <a:buFont typeface="Arial"/>
              <a:buNone/>
            </a:pPr>
            <a:r>
              <a:rPr b="1" lang="en" sz="1200" u="sng">
                <a:solidFill>
                  <a:schemeClr val="dk1"/>
                </a:solidFill>
                <a:latin typeface="Arial"/>
                <a:ea typeface="Arial"/>
                <a:cs typeface="Arial"/>
                <a:sym typeface="Arial"/>
              </a:rPr>
              <a:t>Haematological consequences</a:t>
            </a:r>
            <a:endParaRPr b="1" sz="1200" u="sng">
              <a:solidFill>
                <a:schemeClr val="dk1"/>
              </a:solidFill>
              <a:latin typeface="Arial"/>
              <a:ea typeface="Arial"/>
              <a:cs typeface="Arial"/>
              <a:sym typeface="Arial"/>
            </a:endParaRPr>
          </a:p>
          <a:p>
            <a:pPr indent="-304800" lvl="0" marL="889000" marR="1282700" rtl="0" algn="l">
              <a:lnSpc>
                <a:spcPct val="115000"/>
              </a:lnSpc>
              <a:spcBef>
                <a:spcPts val="1600"/>
              </a:spcBef>
              <a:spcAft>
                <a:spcPts val="0"/>
              </a:spcAft>
              <a:buClr>
                <a:schemeClr val="dk1"/>
              </a:buClr>
              <a:buSzPts val="1200"/>
              <a:buFont typeface="Arial"/>
              <a:buChar char="●"/>
            </a:pPr>
            <a:r>
              <a:rPr lang="en" sz="1200">
                <a:solidFill>
                  <a:schemeClr val="dk1"/>
                </a:solidFill>
                <a:latin typeface="Arial"/>
                <a:ea typeface="Arial"/>
                <a:cs typeface="Arial"/>
                <a:sym typeface="Arial"/>
              </a:rPr>
              <a:t>Coagulopathy (due to impaired clotting factor function) -</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Impaired platelet aggregation (due to effects of hyperchloraemia)</a:t>
            </a:r>
            <a:endParaRPr sz="1200">
              <a:solidFill>
                <a:schemeClr val="dk1"/>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sp>
        <p:nvSpPr>
          <p:cNvPr id="682" name="Google Shape;682;p104"/>
          <p:cNvSpPr txBox="1"/>
          <p:nvPr/>
        </p:nvSpPr>
        <p:spPr>
          <a:xfrm>
            <a:off x="2318975" y="395650"/>
            <a:ext cx="5616000" cy="9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u="sng"/>
              <a:t>Consequences of metabolic acidosis</a:t>
            </a:r>
            <a:endParaRPr b="1" sz="2000" u="sng"/>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05"/>
          <p:cNvSpPr txBox="1"/>
          <p:nvPr>
            <p:ph type="title"/>
          </p:nvPr>
        </p:nvSpPr>
        <p:spPr>
          <a:xfrm>
            <a:off x="1483100" y="94428"/>
            <a:ext cx="6683700" cy="5649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sz="2000">
                <a:latin typeface="Arial"/>
                <a:ea typeface="Arial"/>
                <a:cs typeface="Arial"/>
                <a:sym typeface="Arial"/>
              </a:rPr>
              <a:t>Causes of lactic acidosis (Cohen Wood’s calssification</a:t>
            </a:r>
            <a:endParaRPr sz="2000">
              <a:latin typeface="Arial"/>
              <a:ea typeface="Arial"/>
              <a:cs typeface="Arial"/>
              <a:sym typeface="Arial"/>
            </a:endParaRPr>
          </a:p>
        </p:txBody>
      </p:sp>
      <p:graphicFrame>
        <p:nvGraphicFramePr>
          <p:cNvPr id="688" name="Google Shape;688;p105"/>
          <p:cNvGraphicFramePr/>
          <p:nvPr/>
        </p:nvGraphicFramePr>
        <p:xfrm>
          <a:off x="584500" y="593550"/>
          <a:ext cx="3000000" cy="3000000"/>
        </p:xfrm>
        <a:graphic>
          <a:graphicData uri="http://schemas.openxmlformats.org/drawingml/2006/table">
            <a:tbl>
              <a:tblPr>
                <a:noFill/>
                <a:tableStyleId>{E7A40644-0E3E-4874-AAA0-30230A77D6B8}</a:tableStyleId>
              </a:tblPr>
              <a:tblGrid>
                <a:gridCol w="4141425"/>
                <a:gridCol w="4141425"/>
              </a:tblGrid>
              <a:tr h="446935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Type A lactic acidosis: impaired tissue oxygenation</a:t>
                      </a:r>
                      <a:endParaRPr b="1" sz="1200">
                        <a:solidFill>
                          <a:schemeClr val="dk1"/>
                        </a:solidFill>
                      </a:endParaRPr>
                    </a:p>
                    <a:p>
                      <a:pPr indent="0" lvl="0" marL="0" rtl="0" algn="l">
                        <a:spcBef>
                          <a:spcPts val="0"/>
                        </a:spcBef>
                        <a:spcAft>
                          <a:spcPts val="0"/>
                        </a:spcAft>
                        <a:buNone/>
                      </a:pPr>
                      <a:r>
                        <a:rPr lang="en" sz="1200"/>
                        <a:t>Shock: Circulatory collapse</a:t>
                      </a:r>
                      <a:endParaRPr sz="1200">
                        <a:solidFill>
                          <a:schemeClr val="dk1"/>
                        </a:solidFill>
                      </a:endParaRPr>
                    </a:p>
                    <a:p>
                      <a:pPr indent="0" lvl="0" marL="0" rtl="0" algn="l">
                        <a:spcBef>
                          <a:spcPts val="0"/>
                        </a:spcBef>
                        <a:spcAft>
                          <a:spcPts val="0"/>
                        </a:spcAft>
                        <a:buNone/>
                      </a:pPr>
                      <a:r>
                        <a:rPr lang="en" sz="1200"/>
                        <a:t>Regional ischaemia</a:t>
                      </a:r>
                      <a:endParaRPr sz="1200"/>
                    </a:p>
                    <a:p>
                      <a:pPr indent="0" lvl="0" marL="0" rtl="0" algn="l">
                        <a:spcBef>
                          <a:spcPts val="0"/>
                        </a:spcBef>
                        <a:spcAft>
                          <a:spcPts val="0"/>
                        </a:spcAft>
                        <a:buNone/>
                      </a:pPr>
                      <a:r>
                        <a:rPr lang="en" sz="1200"/>
                        <a:t>Severe hypoxia </a:t>
                      </a:r>
                      <a:endParaRPr sz="1200"/>
                    </a:p>
                    <a:p>
                      <a:pPr indent="0" lvl="0" marL="0" rtl="0" algn="l">
                        <a:spcBef>
                          <a:spcPts val="0"/>
                        </a:spcBef>
                        <a:spcAft>
                          <a:spcPts val="0"/>
                        </a:spcAft>
                        <a:buNone/>
                      </a:pPr>
                      <a:r>
                        <a:rPr lang="en" sz="1200"/>
                        <a:t>Severe anaemia</a:t>
                      </a:r>
                      <a:endParaRPr sz="1200"/>
                    </a:p>
                    <a:p>
                      <a:pPr indent="0" lvl="0" marL="0" rtl="0" algn="l">
                        <a:spcBef>
                          <a:spcPts val="0"/>
                        </a:spcBef>
                        <a:spcAft>
                          <a:spcPts val="0"/>
                        </a:spcAft>
                        <a:buNone/>
                      </a:pPr>
                      <a:r>
                        <a:rPr lang="en" sz="1200"/>
                        <a:t>Carbon monoxide poisoning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Type B1 lactic acidosis, due to a disease state</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Malignancy: </a:t>
                      </a:r>
                      <a:endParaRPr sz="1200">
                        <a:solidFill>
                          <a:schemeClr val="dk1"/>
                        </a:solidFill>
                      </a:endParaRPr>
                    </a:p>
                    <a:p>
                      <a:pPr indent="0" lvl="0" marL="0" rtl="0" algn="l">
                        <a:spcBef>
                          <a:spcPts val="0"/>
                        </a:spcBef>
                        <a:spcAft>
                          <a:spcPts val="0"/>
                        </a:spcAft>
                        <a:buNone/>
                      </a:pPr>
                      <a:r>
                        <a:rPr lang="en" sz="1200">
                          <a:solidFill>
                            <a:schemeClr val="dk1"/>
                          </a:solidFill>
                        </a:rPr>
                        <a:t>Thiamine deficiency</a:t>
                      </a:r>
                      <a:endParaRPr sz="1200">
                        <a:solidFill>
                          <a:schemeClr val="dk1"/>
                        </a:solidFill>
                      </a:endParaRPr>
                    </a:p>
                    <a:p>
                      <a:pPr indent="0" lvl="0" marL="0" rtl="0" algn="l">
                        <a:spcBef>
                          <a:spcPts val="0"/>
                        </a:spcBef>
                        <a:spcAft>
                          <a:spcPts val="0"/>
                        </a:spcAft>
                        <a:buNone/>
                      </a:pPr>
                      <a:r>
                        <a:rPr lang="en" sz="1200">
                          <a:solidFill>
                            <a:schemeClr val="dk1"/>
                          </a:solidFill>
                        </a:rPr>
                        <a:t>Ketoacidosis/ HONK</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Septic shock</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Impaired hepatic or renal clearance Clinical features of ascites, encephalopathy, icterus, and deranged LFT</a:t>
                      </a:r>
                      <a:endParaRPr sz="1200">
                        <a:solidFill>
                          <a:schemeClr val="dk1"/>
                        </a:solidFill>
                      </a:endParaRPr>
                    </a:p>
                    <a:p>
                      <a:pPr indent="0" lvl="0" marL="0" rtl="0" algn="l">
                        <a:spcBef>
                          <a:spcPts val="0"/>
                        </a:spcBef>
                        <a:spcAft>
                          <a:spcPts val="0"/>
                        </a:spcAft>
                        <a:buNone/>
                      </a:pPr>
                      <a:r>
                        <a:rPr lang="en" sz="1200">
                          <a:solidFill>
                            <a:schemeClr val="dk1"/>
                          </a:solidFill>
                        </a:rPr>
                        <a:t>D- Lactic acidosis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b="1" lang="en" sz="1100">
                          <a:solidFill>
                            <a:schemeClr val="dk1"/>
                          </a:solidFill>
                        </a:rPr>
                        <a:t>Type B2 drug-induced lactic acidosis</a:t>
                      </a:r>
                      <a:endParaRPr b="1" sz="1100">
                        <a:solidFill>
                          <a:schemeClr val="dk1"/>
                        </a:solidFill>
                      </a:endParaRPr>
                    </a:p>
                    <a:p>
                      <a:pPr indent="0" lvl="0" marL="0" rtl="0" algn="l">
                        <a:lnSpc>
                          <a:spcPct val="115000"/>
                        </a:lnSpc>
                        <a:spcBef>
                          <a:spcPts val="400"/>
                        </a:spcBef>
                        <a:spcAft>
                          <a:spcPts val="0"/>
                        </a:spcAft>
                        <a:buNone/>
                      </a:pPr>
                      <a:r>
                        <a:rPr lang="en" sz="1100">
                          <a:solidFill>
                            <a:schemeClr val="dk1"/>
                          </a:solidFill>
                        </a:rPr>
                        <a:t>Beta-2 adrenoceptor agonists</a:t>
                      </a:r>
                      <a:endParaRPr sz="1100">
                        <a:solidFill>
                          <a:schemeClr val="dk1"/>
                        </a:solidFill>
                      </a:endParaRPr>
                    </a:p>
                    <a:p>
                      <a:pPr indent="0" lvl="0" marL="0" rtl="0" algn="l">
                        <a:lnSpc>
                          <a:spcPct val="115000"/>
                        </a:lnSpc>
                        <a:spcBef>
                          <a:spcPts val="400"/>
                        </a:spcBef>
                        <a:spcAft>
                          <a:spcPts val="0"/>
                        </a:spcAft>
                        <a:buNone/>
                      </a:pPr>
                      <a:r>
                        <a:rPr lang="en" sz="1100">
                          <a:solidFill>
                            <a:schemeClr val="dk1"/>
                          </a:solidFill>
                        </a:rPr>
                        <a:t>Metformin</a:t>
                      </a:r>
                      <a:endParaRPr sz="1100">
                        <a:solidFill>
                          <a:schemeClr val="dk1"/>
                        </a:solidFill>
                      </a:endParaRPr>
                    </a:p>
                    <a:p>
                      <a:pPr indent="0" lvl="0" marL="0" rtl="0" algn="l">
                        <a:lnSpc>
                          <a:spcPct val="115000"/>
                        </a:lnSpc>
                        <a:spcBef>
                          <a:spcPts val="400"/>
                        </a:spcBef>
                        <a:spcAft>
                          <a:spcPts val="0"/>
                        </a:spcAft>
                        <a:buNone/>
                      </a:pPr>
                      <a:r>
                        <a:rPr lang="en" sz="1100">
                          <a:solidFill>
                            <a:schemeClr val="dk1"/>
                          </a:solidFill>
                        </a:rPr>
                        <a:t>Isoniazid</a:t>
                      </a:r>
                      <a:endParaRPr sz="1100">
                        <a:solidFill>
                          <a:schemeClr val="dk1"/>
                        </a:solidFill>
                      </a:endParaRPr>
                    </a:p>
                    <a:p>
                      <a:pPr indent="0" lvl="0" marL="0" rtl="0" algn="l">
                        <a:lnSpc>
                          <a:spcPct val="115000"/>
                        </a:lnSpc>
                        <a:spcBef>
                          <a:spcPts val="400"/>
                        </a:spcBef>
                        <a:spcAft>
                          <a:spcPts val="0"/>
                        </a:spcAft>
                        <a:buNone/>
                      </a:pPr>
                      <a:r>
                        <a:rPr lang="en" sz="1100">
                          <a:solidFill>
                            <a:schemeClr val="dk1"/>
                          </a:solidFill>
                        </a:rPr>
                        <a:t>Cyanide (and by extension nitroprusside)</a:t>
                      </a:r>
                      <a:endParaRPr sz="1100">
                        <a:solidFill>
                          <a:schemeClr val="dk1"/>
                        </a:solidFill>
                      </a:endParaRPr>
                    </a:p>
                    <a:p>
                      <a:pPr indent="0" lvl="0" marL="0" rtl="0" algn="l">
                        <a:lnSpc>
                          <a:spcPct val="115000"/>
                        </a:lnSpc>
                        <a:spcBef>
                          <a:spcPts val="400"/>
                        </a:spcBef>
                        <a:spcAft>
                          <a:spcPts val="0"/>
                        </a:spcAft>
                        <a:buNone/>
                      </a:pPr>
                      <a:r>
                        <a:rPr lang="en" sz="1100">
                          <a:solidFill>
                            <a:schemeClr val="dk1"/>
                          </a:solidFill>
                        </a:rPr>
                        <a:t>Xylitol, sorbitol, fructose</a:t>
                      </a:r>
                      <a:endParaRPr sz="1100">
                        <a:solidFill>
                          <a:schemeClr val="dk1"/>
                        </a:solidFill>
                      </a:endParaRPr>
                    </a:p>
                    <a:p>
                      <a:pPr indent="0" lvl="0" marL="0" rtl="0" algn="l">
                        <a:lnSpc>
                          <a:spcPct val="115000"/>
                        </a:lnSpc>
                        <a:spcBef>
                          <a:spcPts val="400"/>
                        </a:spcBef>
                        <a:spcAft>
                          <a:spcPts val="0"/>
                        </a:spcAft>
                        <a:buNone/>
                      </a:pPr>
                      <a:r>
                        <a:rPr lang="en" sz="1100">
                          <a:solidFill>
                            <a:schemeClr val="dk1"/>
                          </a:solidFill>
                        </a:rPr>
                        <a:t>Propofol</a:t>
                      </a:r>
                      <a:endParaRPr sz="1100">
                        <a:solidFill>
                          <a:schemeClr val="dk1"/>
                        </a:solidFill>
                      </a:endParaRPr>
                    </a:p>
                    <a:p>
                      <a:pPr indent="0" lvl="0" marL="0" rtl="0" algn="l">
                        <a:lnSpc>
                          <a:spcPct val="115000"/>
                        </a:lnSpc>
                        <a:spcBef>
                          <a:spcPts val="400"/>
                        </a:spcBef>
                        <a:spcAft>
                          <a:spcPts val="0"/>
                        </a:spcAft>
                        <a:buNone/>
                      </a:pPr>
                      <a:r>
                        <a:rPr lang="en" sz="1100">
                          <a:solidFill>
                            <a:schemeClr val="dk1"/>
                          </a:solidFill>
                        </a:rPr>
                        <a:t>The toxic alcohols eg. methanol</a:t>
                      </a:r>
                      <a:endParaRPr sz="1100">
                        <a:solidFill>
                          <a:schemeClr val="dk1"/>
                        </a:solidFill>
                      </a:endParaRPr>
                    </a:p>
                    <a:p>
                      <a:pPr indent="0" lvl="0" marL="0" rtl="0" algn="l">
                        <a:lnSpc>
                          <a:spcPct val="115000"/>
                        </a:lnSpc>
                        <a:spcBef>
                          <a:spcPts val="400"/>
                        </a:spcBef>
                        <a:spcAft>
                          <a:spcPts val="0"/>
                        </a:spcAft>
                        <a:buNone/>
                      </a:pPr>
                      <a:r>
                        <a:rPr lang="en" sz="1100">
                          <a:solidFill>
                            <a:schemeClr val="dk1"/>
                          </a:solidFill>
                        </a:rPr>
                        <a:t>Paracetamol</a:t>
                      </a:r>
                      <a:endParaRPr sz="1100">
                        <a:solidFill>
                          <a:schemeClr val="dk1"/>
                        </a:solidFill>
                      </a:endParaRPr>
                    </a:p>
                    <a:p>
                      <a:pPr indent="0" lvl="0" marL="0" rtl="0" algn="l">
                        <a:lnSpc>
                          <a:spcPct val="115000"/>
                        </a:lnSpc>
                        <a:spcBef>
                          <a:spcPts val="400"/>
                        </a:spcBef>
                        <a:spcAft>
                          <a:spcPts val="0"/>
                        </a:spcAft>
                        <a:buNone/>
                      </a:pPr>
                      <a:r>
                        <a:rPr lang="en" sz="1100">
                          <a:solidFill>
                            <a:schemeClr val="dk1"/>
                          </a:solidFill>
                        </a:rPr>
                        <a:t>Salicylates</a:t>
                      </a:r>
                      <a:endParaRPr sz="1100">
                        <a:solidFill>
                          <a:schemeClr val="dk1"/>
                        </a:solidFill>
                      </a:endParaRPr>
                    </a:p>
                    <a:p>
                      <a:pPr indent="0" lvl="0" marL="0" rtl="0" algn="l">
                        <a:lnSpc>
                          <a:spcPct val="115000"/>
                        </a:lnSpc>
                        <a:spcBef>
                          <a:spcPts val="400"/>
                        </a:spcBef>
                        <a:spcAft>
                          <a:spcPts val="0"/>
                        </a:spcAft>
                        <a:buNone/>
                      </a:pPr>
                      <a:r>
                        <a:rPr lang="en" sz="1100">
                          <a:solidFill>
                            <a:schemeClr val="dk1"/>
                          </a:solidFill>
                        </a:rPr>
                        <a:t>NRTIs (nucleoside reverse transcriptase inhibitors)</a:t>
                      </a:r>
                      <a:endParaRPr sz="1100">
                        <a:solidFill>
                          <a:schemeClr val="dk1"/>
                        </a:solidFill>
                      </a:endParaRPr>
                    </a:p>
                    <a:p>
                      <a:pPr indent="0" lvl="0" marL="38100" marR="38100" rtl="0" algn="l">
                        <a:lnSpc>
                          <a:spcPct val="115000"/>
                        </a:lnSpc>
                        <a:spcBef>
                          <a:spcPts val="400"/>
                        </a:spcBef>
                        <a:spcAft>
                          <a:spcPts val="0"/>
                        </a:spcAft>
                        <a:buClr>
                          <a:schemeClr val="dk1"/>
                        </a:buClr>
                        <a:buSzPts val="1100"/>
                        <a:buFont typeface="Arial"/>
                        <a:buNone/>
                      </a:pPr>
                      <a:r>
                        <a:rPr lang="en" sz="1100">
                          <a:solidFill>
                            <a:schemeClr val="dk1"/>
                          </a:solidFill>
                        </a:rPr>
                        <a:t>Type B3 : inborn errors of metabolism</a:t>
                      </a:r>
                      <a:endParaRPr sz="1100">
                        <a:solidFill>
                          <a:schemeClr val="dk1"/>
                        </a:solidFill>
                      </a:endParaRPr>
                    </a:p>
                    <a:p>
                      <a:pPr indent="0" lvl="0" marL="0" rtl="0" algn="l">
                        <a:lnSpc>
                          <a:spcPct val="115000"/>
                        </a:lnSpc>
                        <a:spcBef>
                          <a:spcPts val="400"/>
                        </a:spcBef>
                        <a:spcAft>
                          <a:spcPts val="0"/>
                        </a:spcAft>
                        <a:buNone/>
                      </a:pPr>
                      <a:r>
                        <a:rPr lang="en" sz="1100">
                          <a:solidFill>
                            <a:schemeClr val="dk1"/>
                          </a:solidFill>
                        </a:rPr>
                        <a:t>Numerous possible defects:</a:t>
                      </a:r>
                      <a:endParaRPr sz="1100">
                        <a:solidFill>
                          <a:schemeClr val="dk1"/>
                        </a:solidFill>
                      </a:endParaRPr>
                    </a:p>
                    <a:p>
                      <a:pPr indent="0" lvl="0" marL="0" rtl="0" algn="l">
                        <a:lnSpc>
                          <a:spcPct val="115000"/>
                        </a:lnSpc>
                        <a:spcBef>
                          <a:spcPts val="800"/>
                        </a:spcBef>
                        <a:spcAft>
                          <a:spcPts val="0"/>
                        </a:spcAft>
                        <a:buNone/>
                      </a:pPr>
                      <a:r>
                        <a:rPr lang="en" sz="1100">
                          <a:solidFill>
                            <a:schemeClr val="dk1"/>
                          </a:solidFill>
                        </a:rPr>
                        <a:t>Pyruvate dehydrogenase deficiency</a:t>
                      </a:r>
                      <a:endParaRPr sz="1100">
                        <a:solidFill>
                          <a:schemeClr val="dk1"/>
                        </a:solidFill>
                      </a:endParaRPr>
                    </a:p>
                    <a:p>
                      <a:pPr indent="0" lvl="0" marL="0" rtl="0" algn="l">
                        <a:lnSpc>
                          <a:spcPct val="115000"/>
                        </a:lnSpc>
                        <a:spcBef>
                          <a:spcPts val="800"/>
                        </a:spcBef>
                        <a:spcAft>
                          <a:spcPts val="0"/>
                        </a:spcAft>
                        <a:buNone/>
                      </a:pPr>
                      <a:r>
                        <a:rPr lang="en" sz="1100">
                          <a:solidFill>
                            <a:schemeClr val="dk1"/>
                          </a:solidFill>
                        </a:rPr>
                        <a:t>Electron transport chain enzyme defects</a:t>
                      </a:r>
                      <a:endParaRPr sz="1100">
                        <a:solidFill>
                          <a:schemeClr val="dk1"/>
                        </a:solidFill>
                      </a:endParaRPr>
                    </a:p>
                    <a:p>
                      <a:pPr indent="0" lvl="0" marL="0" rtl="0" algn="l">
                        <a:lnSpc>
                          <a:spcPct val="115000"/>
                        </a:lnSpc>
                        <a:spcBef>
                          <a:spcPts val="800"/>
                        </a:spcBef>
                        <a:spcAft>
                          <a:spcPts val="0"/>
                        </a:spcAft>
                        <a:buNone/>
                      </a:pPr>
                      <a:r>
                        <a:rPr lang="en" sz="1100">
                          <a:solidFill>
                            <a:schemeClr val="dk1"/>
                          </a:solidFill>
                        </a:rPr>
                        <a:t>G6PD</a:t>
                      </a:r>
                      <a:endParaRPr sz="1100">
                        <a:solidFill>
                          <a:schemeClr val="dk1"/>
                        </a:solidFill>
                      </a:endParaRPr>
                    </a:p>
                    <a:p>
                      <a:pPr indent="0" lvl="0" marL="0" rtl="0" algn="l">
                        <a:lnSpc>
                          <a:spcPct val="115000"/>
                        </a:lnSpc>
                        <a:spcBef>
                          <a:spcPts val="800"/>
                        </a:spcBef>
                        <a:spcAft>
                          <a:spcPts val="0"/>
                        </a:spcAft>
                        <a:buNone/>
                      </a:pPr>
                      <a:r>
                        <a:t/>
                      </a:r>
                      <a:endParaRPr sz="1100">
                        <a:solidFill>
                          <a:schemeClr val="dk1"/>
                        </a:solidFill>
                      </a:endParaRPr>
                    </a:p>
                    <a:p>
                      <a:pPr indent="0" lvl="0" marL="0" rtl="0" algn="l">
                        <a:spcBef>
                          <a:spcPts val="400"/>
                        </a:spcBef>
                        <a:spcAft>
                          <a:spcPts val="0"/>
                        </a:spcAft>
                        <a:buNone/>
                      </a:pPr>
                      <a:r>
                        <a:t/>
                      </a:r>
                      <a:endParaRPr sz="1100"/>
                    </a:p>
                  </a:txBody>
                  <a:tcPr marT="91425" marB="91425" marR="91425" marL="91425">
                    <a:lnL cap="flat" cmpd="sng" w="9525">
                      <a:solidFill>
                        <a:schemeClr val="dk1"/>
                      </a:solidFill>
                      <a:prstDash val="solid"/>
                      <a:round/>
                      <a:headEnd len="sm" w="sm" type="none"/>
                      <a:tailEnd len="sm" w="sm" type="none"/>
                    </a:ln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06"/>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Mechanisms responsible for lactic acidosis in sepsis</a:t>
            </a:r>
            <a:endParaRPr/>
          </a:p>
        </p:txBody>
      </p:sp>
      <p:sp>
        <p:nvSpPr>
          <p:cNvPr id="694" name="Google Shape;694;p106"/>
          <p:cNvSpPr txBox="1"/>
          <p:nvPr/>
        </p:nvSpPr>
        <p:spPr>
          <a:xfrm>
            <a:off x="538525" y="1648550"/>
            <a:ext cx="7462500" cy="2340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Circulatory failure due to hypoxia and hypotension</a:t>
            </a:r>
            <a:endParaRPr/>
          </a:p>
          <a:p>
            <a:pPr indent="-317500" lvl="0" marL="457200" rtl="0" algn="l">
              <a:spcBef>
                <a:spcPts val="0"/>
              </a:spcBef>
              <a:spcAft>
                <a:spcPts val="0"/>
              </a:spcAft>
              <a:buSzPts val="1400"/>
              <a:buChar char="❏"/>
            </a:pPr>
            <a:r>
              <a:rPr lang="en"/>
              <a:t>Endogenous catecholamine release and use of sympathomimetics</a:t>
            </a:r>
            <a:endParaRPr/>
          </a:p>
          <a:p>
            <a:pPr indent="-317500" lvl="0" marL="457200" rtl="0" algn="l">
              <a:spcBef>
                <a:spcPts val="0"/>
              </a:spcBef>
              <a:spcAft>
                <a:spcPts val="0"/>
              </a:spcAft>
              <a:buSzPts val="1400"/>
              <a:buChar char="❏"/>
            </a:pPr>
            <a:r>
              <a:rPr lang="en"/>
              <a:t>Microvascular shunting</a:t>
            </a:r>
            <a:endParaRPr/>
          </a:p>
          <a:p>
            <a:pPr indent="-317500" lvl="0" marL="457200" rtl="0" algn="l">
              <a:spcBef>
                <a:spcPts val="0"/>
              </a:spcBef>
              <a:spcAft>
                <a:spcPts val="0"/>
              </a:spcAft>
              <a:buSzPts val="1400"/>
              <a:buChar char="❏"/>
            </a:pPr>
            <a:r>
              <a:rPr lang="en"/>
              <a:t>Inhibition of pyruvate dehydrogenase by endotoxin</a:t>
            </a:r>
            <a:endParaRPr/>
          </a:p>
          <a:p>
            <a:pPr indent="-317500" lvl="0" marL="457200" rtl="0" algn="l">
              <a:spcBef>
                <a:spcPts val="0"/>
              </a:spcBef>
              <a:spcAft>
                <a:spcPts val="0"/>
              </a:spcAft>
              <a:buSzPts val="1400"/>
              <a:buChar char="❏"/>
            </a:pPr>
            <a:r>
              <a:rPr lang="en"/>
              <a:t>Coexistent liver disease</a:t>
            </a:r>
            <a:endParaRPr/>
          </a:p>
          <a:p>
            <a:pPr indent="-317500" lvl="0" marL="457200" rtl="0" algn="l">
              <a:spcBef>
                <a:spcPts val="0"/>
              </a:spcBef>
              <a:spcAft>
                <a:spcPts val="0"/>
              </a:spcAft>
              <a:buSzPts val="1400"/>
              <a:buChar char="❏"/>
            </a:pPr>
            <a:r>
              <a:rPr lang="en"/>
              <a:t>Slowed </a:t>
            </a:r>
            <a:r>
              <a:rPr lang="en"/>
              <a:t>hepatic</a:t>
            </a:r>
            <a:r>
              <a:rPr lang="en"/>
              <a:t> blood flow, impairing clearance</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pic>
        <p:nvPicPr>
          <p:cNvPr id="699" name="Google Shape;699;p107"/>
          <p:cNvPicPr preferRelativeResize="0"/>
          <p:nvPr/>
        </p:nvPicPr>
        <p:blipFill>
          <a:blip r:embed="rId3">
            <a:alphaModFix/>
          </a:blip>
          <a:stretch>
            <a:fillRect/>
          </a:stretch>
        </p:blipFill>
        <p:spPr>
          <a:xfrm>
            <a:off x="965700" y="304800"/>
            <a:ext cx="8021490" cy="48387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08"/>
          <p:cNvSpPr txBox="1"/>
          <p:nvPr>
            <p:ph type="title"/>
          </p:nvPr>
        </p:nvSpPr>
        <p:spPr>
          <a:xfrm>
            <a:off x="1944700" y="468079"/>
            <a:ext cx="6683700" cy="4332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sz="2000">
                <a:latin typeface="Arial"/>
                <a:ea typeface="Arial"/>
                <a:cs typeface="Arial"/>
                <a:sym typeface="Arial"/>
              </a:rPr>
              <a:t>Evidence for monitoring lactate in critical illness</a:t>
            </a:r>
            <a:endParaRPr sz="2000">
              <a:latin typeface="Arial"/>
              <a:ea typeface="Arial"/>
              <a:cs typeface="Arial"/>
              <a:sym typeface="Arial"/>
            </a:endParaRPr>
          </a:p>
        </p:txBody>
      </p:sp>
      <p:sp>
        <p:nvSpPr>
          <p:cNvPr id="705" name="Google Shape;705;p108"/>
          <p:cNvSpPr txBox="1"/>
          <p:nvPr>
            <p:ph idx="1" type="body"/>
          </p:nvPr>
        </p:nvSpPr>
        <p:spPr>
          <a:xfrm>
            <a:off x="648425" y="1241925"/>
            <a:ext cx="8253900" cy="3681600"/>
          </a:xfrm>
          <a:prstGeom prst="rect">
            <a:avLst/>
          </a:prstGeom>
        </p:spPr>
        <p:txBody>
          <a:bodyPr anchorCtr="0" anchor="t" bIns="34275" lIns="68575" spcFirstLastPara="1" rIns="68575" wrap="square" tIns="34275">
            <a:noAutofit/>
          </a:bodyPr>
          <a:lstStyle/>
          <a:p>
            <a:pPr indent="-304800" lvl="0" marL="889000" marR="1282700" rtl="0" algn="l">
              <a:lnSpc>
                <a:spcPct val="115000"/>
              </a:lnSpc>
              <a:spcBef>
                <a:spcPts val="400"/>
              </a:spcBef>
              <a:spcAft>
                <a:spcPts val="0"/>
              </a:spcAft>
              <a:buClr>
                <a:schemeClr val="dk1"/>
              </a:buClr>
              <a:buSzPts val="1200"/>
              <a:buFont typeface="Arial"/>
              <a:buChar char="●"/>
            </a:pPr>
            <a:r>
              <a:rPr lang="en" sz="1200">
                <a:solidFill>
                  <a:schemeClr val="dk1"/>
                </a:solidFill>
                <a:latin typeface="Arial"/>
                <a:ea typeface="Arial"/>
                <a:cs typeface="Arial"/>
                <a:sym typeface="Arial"/>
              </a:rPr>
              <a:t>It correlates well with mortality in sepsis: patients with a presenting lactate over 4.0mmol/L were almost five times more  likely to die (Mikkelsen </a:t>
            </a:r>
            <a:r>
              <a:rPr lang="en" sz="1200">
                <a:solidFill>
                  <a:schemeClr val="dk1"/>
                </a:solidFill>
                <a:latin typeface="Arial"/>
                <a:ea typeface="Arial"/>
                <a:cs typeface="Arial"/>
                <a:sym typeface="Arial"/>
              </a:rPr>
              <a:t>et al</a:t>
            </a:r>
            <a:r>
              <a:rPr lang="en" sz="1200">
                <a:solidFill>
                  <a:schemeClr val="dk1"/>
                </a:solidFill>
                <a:latin typeface="Arial"/>
                <a:ea typeface="Arial"/>
                <a:cs typeface="Arial"/>
                <a:sym typeface="Arial"/>
              </a:rPr>
              <a:t>. 2009)</a:t>
            </a:r>
            <a:endParaRPr sz="1200">
              <a:solidFill>
                <a:srgbClr val="6A0000"/>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High levels may reveal underlying "occult" sepsis in otherwise stable patients Rivers et al, 2001</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It is associated with a poor prognosis in trauma. Specifically, failure to normalise the lactate over the first 2 days is associated with worse organ failure and increased mortality Manikis et al 1995</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It predicts poor recovery from cardiac arrest. Survivors and patients with good neurological outcome had lower lactate levels at 0, 12 and 24 hours (Donnino et al, 2015)</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It acts as a trigger for liver </a:t>
            </a:r>
            <a:r>
              <a:rPr lang="en" sz="1200">
                <a:solidFill>
                  <a:schemeClr val="dk1"/>
                </a:solidFill>
                <a:latin typeface="Arial"/>
                <a:ea typeface="Arial"/>
                <a:cs typeface="Arial"/>
                <a:sym typeface="Arial"/>
              </a:rPr>
              <a:t>transplantation</a:t>
            </a:r>
            <a:r>
              <a:rPr lang="en" sz="1200">
                <a:solidFill>
                  <a:schemeClr val="dk1"/>
                </a:solidFill>
                <a:latin typeface="Arial"/>
                <a:ea typeface="Arial"/>
                <a:cs typeface="Arial"/>
                <a:sym typeface="Arial"/>
              </a:rPr>
              <a:t>: lactate predicts non-survivors from paracetamol toxicity earlier than the King's College Criteria (Bernal et al, 2002)</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However, somehow the effect of adding lactate to the King's College Criteria actually decreases their diagnostic odds ratio slightly, from about 27 to about 26. (Craig et al, 2018)</a:t>
            </a:r>
            <a:endParaRPr sz="1200">
              <a:solidFill>
                <a:schemeClr val="dk1"/>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7"/>
          <p:cNvSpPr txBox="1"/>
          <p:nvPr>
            <p:ph idx="1" type="body"/>
          </p:nvPr>
        </p:nvSpPr>
        <p:spPr>
          <a:xfrm>
            <a:off x="1941900" y="456800"/>
            <a:ext cx="6686700" cy="39765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sz="1200">
              <a:solidFill>
                <a:srgbClr val="2A2A2A"/>
              </a:solidFill>
              <a:latin typeface="Arial"/>
              <a:ea typeface="Arial"/>
              <a:cs typeface="Arial"/>
              <a:sym typeface="Arial"/>
            </a:endParaRPr>
          </a:p>
          <a:p>
            <a:pPr indent="0" lvl="0" marL="0" rtl="0" algn="l">
              <a:spcBef>
                <a:spcPts val="800"/>
              </a:spcBef>
              <a:spcAft>
                <a:spcPts val="0"/>
              </a:spcAft>
              <a:buNone/>
            </a:pPr>
            <a:r>
              <a:rPr b="1" lang="en" sz="1200" u="sng">
                <a:solidFill>
                  <a:srgbClr val="2A2A2A"/>
                </a:solidFill>
                <a:latin typeface="Arial"/>
                <a:ea typeface="Arial"/>
                <a:cs typeface="Arial"/>
                <a:sym typeface="Arial"/>
              </a:rPr>
              <a:t>Thirst </a:t>
            </a:r>
            <a:r>
              <a:rPr lang="en" sz="1200">
                <a:solidFill>
                  <a:srgbClr val="2A2A2A"/>
                </a:solidFill>
                <a:latin typeface="Arial"/>
                <a:ea typeface="Arial"/>
                <a:cs typeface="Arial"/>
                <a:sym typeface="Arial"/>
              </a:rPr>
              <a:t>:</a:t>
            </a:r>
            <a:endParaRPr sz="1200">
              <a:solidFill>
                <a:srgbClr val="2A2A2A"/>
              </a:solidFill>
              <a:latin typeface="Arial"/>
              <a:ea typeface="Arial"/>
              <a:cs typeface="Arial"/>
              <a:sym typeface="Arial"/>
            </a:endParaRPr>
          </a:p>
          <a:p>
            <a:pPr indent="0" lvl="0" marL="0" rtl="0" algn="l">
              <a:spcBef>
                <a:spcPts val="800"/>
              </a:spcBef>
              <a:spcAft>
                <a:spcPts val="0"/>
              </a:spcAft>
              <a:buNone/>
            </a:pPr>
            <a:r>
              <a:rPr lang="en" sz="1200">
                <a:solidFill>
                  <a:srgbClr val="2A2A2A"/>
                </a:solidFill>
                <a:latin typeface="Arial"/>
                <a:ea typeface="Arial"/>
                <a:cs typeface="Arial"/>
                <a:sym typeface="Arial"/>
              </a:rPr>
              <a:t>Mediated by osmoreceptors located in the anteroventral hypothalamus. </a:t>
            </a:r>
            <a:endParaRPr sz="1200">
              <a:solidFill>
                <a:srgbClr val="2A2A2A"/>
              </a:solidFill>
              <a:latin typeface="Arial"/>
              <a:ea typeface="Arial"/>
              <a:cs typeface="Arial"/>
              <a:sym typeface="Arial"/>
            </a:endParaRPr>
          </a:p>
          <a:p>
            <a:pPr indent="0" lvl="0" marL="0" rtl="0" algn="l">
              <a:spcBef>
                <a:spcPts val="800"/>
              </a:spcBef>
              <a:spcAft>
                <a:spcPts val="0"/>
              </a:spcAft>
              <a:buNone/>
            </a:pPr>
            <a:r>
              <a:rPr lang="en" sz="1200">
                <a:solidFill>
                  <a:srgbClr val="2A2A2A"/>
                </a:solidFill>
                <a:latin typeface="Arial"/>
                <a:ea typeface="Arial"/>
                <a:cs typeface="Arial"/>
                <a:sym typeface="Arial"/>
              </a:rPr>
              <a:t>The osmotic thirst threshold → approximately 288-295 mOsm/kg. </a:t>
            </a:r>
            <a:endParaRPr sz="1200">
              <a:solidFill>
                <a:srgbClr val="2A2A2A"/>
              </a:solidFill>
              <a:latin typeface="Arial"/>
              <a:ea typeface="Arial"/>
              <a:cs typeface="Arial"/>
              <a:sym typeface="Arial"/>
            </a:endParaRPr>
          </a:p>
          <a:p>
            <a:pPr indent="0" lvl="0" marL="0" rtl="0" algn="l">
              <a:spcBef>
                <a:spcPts val="800"/>
              </a:spcBef>
              <a:spcAft>
                <a:spcPts val="0"/>
              </a:spcAft>
              <a:buNone/>
            </a:pPr>
            <a:r>
              <a:rPr lang="en" sz="1200">
                <a:solidFill>
                  <a:srgbClr val="2A2A2A"/>
                </a:solidFill>
                <a:latin typeface="Arial"/>
                <a:ea typeface="Arial"/>
                <a:cs typeface="Arial"/>
                <a:sym typeface="Arial"/>
              </a:rPr>
              <a:t>So effective that even in pathologic states in which patients are unable to concentrate their urine and excrete excessive amounts of urine (10-15 L/d), hypernatremia does not develop because thirst is stimulated and body fluid osmolality is maintained at the expense of profound secondary polydipsia</a:t>
            </a:r>
            <a:endParaRPr sz="1200">
              <a:solidFill>
                <a:srgbClr val="2A2A2A"/>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09"/>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sz="2000">
                <a:latin typeface="Arial"/>
                <a:ea typeface="Arial"/>
                <a:cs typeface="Arial"/>
                <a:sym typeface="Arial"/>
              </a:rPr>
              <a:t>D - lactate</a:t>
            </a:r>
            <a:endParaRPr sz="2000">
              <a:latin typeface="Arial"/>
              <a:ea typeface="Arial"/>
              <a:cs typeface="Arial"/>
              <a:sym typeface="Arial"/>
            </a:endParaRPr>
          </a:p>
        </p:txBody>
      </p:sp>
      <p:sp>
        <p:nvSpPr>
          <p:cNvPr id="711" name="Google Shape;711;p109"/>
          <p:cNvSpPr txBox="1"/>
          <p:nvPr>
            <p:ph idx="1" type="body"/>
          </p:nvPr>
        </p:nvSpPr>
        <p:spPr>
          <a:xfrm>
            <a:off x="252800" y="1307875"/>
            <a:ext cx="5682000" cy="3136500"/>
          </a:xfrm>
          <a:prstGeom prst="rect">
            <a:avLst/>
          </a:prstGeom>
        </p:spPr>
        <p:txBody>
          <a:bodyPr anchorCtr="0" anchor="t" bIns="34275" lIns="68575" spcFirstLastPara="1" rIns="68575" wrap="square" tIns="34275">
            <a:normAutofit/>
          </a:bodyPr>
          <a:lstStyle/>
          <a:p>
            <a:pPr indent="-304800" lvl="0" marL="889000" marR="1282700" rtl="0" algn="l">
              <a:lnSpc>
                <a:spcPct val="115000"/>
              </a:lnSpc>
              <a:spcBef>
                <a:spcPts val="400"/>
              </a:spcBef>
              <a:spcAft>
                <a:spcPts val="0"/>
              </a:spcAft>
              <a:buClr>
                <a:schemeClr val="dk1"/>
              </a:buClr>
              <a:buSzPts val="1200"/>
              <a:buFont typeface="Arial"/>
              <a:buChar char="●"/>
            </a:pPr>
            <a:r>
              <a:rPr lang="en" sz="1200">
                <a:solidFill>
                  <a:schemeClr val="dk1"/>
                </a:solidFill>
                <a:latin typeface="Arial"/>
                <a:ea typeface="Arial"/>
                <a:cs typeface="Arial"/>
                <a:sym typeface="Arial"/>
              </a:rPr>
              <a:t>Malabsorbed carbohydrate is fermented in the colon, producing an excess of D-lactate.</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This has been a well-recognised problem in ruminants, where it is associated with</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"ruminal carbohydrate overload".</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Normally, humans have a great capacity to metabolise D-lactate (the hepatic metabolism of lactate does not discriminate between isoforms)</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In specific circumstances, D-lactate can be overproduced in the bowel, leading to toxicity</a:t>
            </a:r>
            <a:endParaRPr sz="1200">
              <a:solidFill>
                <a:schemeClr val="dk1"/>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sp>
        <p:nvSpPr>
          <p:cNvPr id="712" name="Google Shape;712;p109"/>
          <p:cNvSpPr txBox="1"/>
          <p:nvPr/>
        </p:nvSpPr>
        <p:spPr>
          <a:xfrm>
            <a:off x="4978650" y="1219800"/>
            <a:ext cx="3604800" cy="2703900"/>
          </a:xfrm>
          <a:prstGeom prst="rect">
            <a:avLst/>
          </a:prstGeom>
          <a:noFill/>
          <a:ln>
            <a:noFill/>
          </a:ln>
        </p:spPr>
        <p:txBody>
          <a:bodyPr anchorCtr="0" anchor="t" bIns="91425" lIns="91425" spcFirstLastPara="1" rIns="91425" wrap="square" tIns="91425">
            <a:noAutofit/>
          </a:bodyPr>
          <a:lstStyle/>
          <a:p>
            <a:pPr indent="-76200" lvl="0" marL="0" marR="0" rtl="0" algn="l">
              <a:lnSpc>
                <a:spcPct val="115000"/>
              </a:lnSpc>
              <a:spcBef>
                <a:spcPts val="400"/>
              </a:spcBef>
              <a:spcAft>
                <a:spcPts val="0"/>
              </a:spcAft>
              <a:buClr>
                <a:schemeClr val="dk1"/>
              </a:buClr>
              <a:buSzPts val="1200"/>
              <a:buFont typeface="Arial"/>
              <a:buChar char="●"/>
            </a:pPr>
            <a:r>
              <a:rPr b="1" lang="en" sz="1200" u="sng">
                <a:solidFill>
                  <a:schemeClr val="dk1"/>
                </a:solidFill>
              </a:rPr>
              <a:t>Neurological disturbances:</a:t>
            </a:r>
            <a:endParaRPr b="1" sz="1200" u="sng">
              <a:solidFill>
                <a:schemeClr val="dk1"/>
              </a:solidFill>
            </a:endParaRPr>
          </a:p>
          <a:p>
            <a:pPr indent="-76200" lvl="1" marL="0" marR="0" rtl="0" algn="l">
              <a:lnSpc>
                <a:spcPct val="115000"/>
              </a:lnSpc>
              <a:spcBef>
                <a:spcPts val="0"/>
              </a:spcBef>
              <a:spcAft>
                <a:spcPts val="0"/>
              </a:spcAft>
              <a:buClr>
                <a:schemeClr val="dk1"/>
              </a:buClr>
              <a:buSzPts val="1200"/>
              <a:buFont typeface="Arial"/>
              <a:buChar char="○"/>
            </a:pPr>
            <a:r>
              <a:rPr lang="en" sz="1200">
                <a:solidFill>
                  <a:schemeClr val="dk1"/>
                </a:solidFill>
              </a:rPr>
              <a:t>Confusion or encephalopathy</a:t>
            </a:r>
            <a:endParaRPr sz="1200">
              <a:solidFill>
                <a:schemeClr val="dk1"/>
              </a:solidFill>
            </a:endParaRPr>
          </a:p>
          <a:p>
            <a:pPr indent="-76200" lvl="1" marL="0" marR="0" rtl="0" algn="l">
              <a:lnSpc>
                <a:spcPct val="115000"/>
              </a:lnSpc>
              <a:spcBef>
                <a:spcPts val="0"/>
              </a:spcBef>
              <a:spcAft>
                <a:spcPts val="0"/>
              </a:spcAft>
              <a:buClr>
                <a:schemeClr val="dk1"/>
              </a:buClr>
              <a:buSzPts val="1200"/>
              <a:buFont typeface="Arial"/>
              <a:buChar char="○"/>
            </a:pPr>
            <a:r>
              <a:rPr lang="en" sz="1200">
                <a:solidFill>
                  <a:schemeClr val="dk1"/>
                </a:solidFill>
              </a:rPr>
              <a:t>Slurred speech</a:t>
            </a:r>
            <a:endParaRPr sz="1200">
              <a:solidFill>
                <a:schemeClr val="dk1"/>
              </a:solidFill>
            </a:endParaRPr>
          </a:p>
          <a:p>
            <a:pPr indent="-76200" lvl="1" marL="0" marR="0" rtl="0" algn="l">
              <a:lnSpc>
                <a:spcPct val="115000"/>
              </a:lnSpc>
              <a:spcBef>
                <a:spcPts val="0"/>
              </a:spcBef>
              <a:spcAft>
                <a:spcPts val="0"/>
              </a:spcAft>
              <a:buClr>
                <a:schemeClr val="dk1"/>
              </a:buClr>
              <a:buSzPts val="1200"/>
              <a:buFont typeface="Arial"/>
              <a:buChar char="○"/>
            </a:pPr>
            <a:r>
              <a:rPr lang="en" sz="1200">
                <a:solidFill>
                  <a:schemeClr val="dk1"/>
                </a:solidFill>
              </a:rPr>
              <a:t>Obtundation</a:t>
            </a:r>
            <a:endParaRPr sz="1200">
              <a:solidFill>
                <a:schemeClr val="dk1"/>
              </a:solidFill>
            </a:endParaRPr>
          </a:p>
          <a:p>
            <a:pPr indent="-76200" lvl="1" marL="0" marR="0" rtl="0" algn="l">
              <a:lnSpc>
                <a:spcPct val="115000"/>
              </a:lnSpc>
              <a:spcBef>
                <a:spcPts val="0"/>
              </a:spcBef>
              <a:spcAft>
                <a:spcPts val="0"/>
              </a:spcAft>
              <a:buClr>
                <a:schemeClr val="dk1"/>
              </a:buClr>
              <a:buSzPts val="1200"/>
              <a:buFont typeface="Arial"/>
              <a:buChar char="○"/>
            </a:pPr>
            <a:r>
              <a:rPr lang="en" sz="1200">
                <a:solidFill>
                  <a:schemeClr val="dk1"/>
                </a:solidFill>
              </a:rPr>
              <a:t>Ataxia</a:t>
            </a:r>
            <a:endParaRPr sz="1200">
              <a:solidFill>
                <a:schemeClr val="dk1"/>
              </a:solidFill>
            </a:endParaRPr>
          </a:p>
          <a:p>
            <a:pPr indent="-76200" lvl="1" marL="0" marR="0" rtl="0" algn="l">
              <a:lnSpc>
                <a:spcPct val="115000"/>
              </a:lnSpc>
              <a:spcBef>
                <a:spcPts val="0"/>
              </a:spcBef>
              <a:spcAft>
                <a:spcPts val="0"/>
              </a:spcAft>
              <a:buClr>
                <a:schemeClr val="dk1"/>
              </a:buClr>
              <a:buSzPts val="1200"/>
              <a:buFont typeface="Arial"/>
              <a:buChar char="○"/>
            </a:pPr>
            <a:r>
              <a:rPr lang="en" sz="1200">
                <a:solidFill>
                  <a:schemeClr val="dk1"/>
                </a:solidFill>
              </a:rPr>
              <a:t>Coma</a:t>
            </a:r>
            <a:endParaRPr sz="1200">
              <a:solidFill>
                <a:schemeClr val="dk1"/>
              </a:solidFill>
            </a:endParaRPr>
          </a:p>
          <a:p>
            <a:pPr indent="-76200" lvl="1" marL="0" marR="0" rtl="0" algn="l">
              <a:lnSpc>
                <a:spcPct val="115000"/>
              </a:lnSpc>
              <a:spcBef>
                <a:spcPts val="0"/>
              </a:spcBef>
              <a:spcAft>
                <a:spcPts val="0"/>
              </a:spcAft>
              <a:buClr>
                <a:schemeClr val="dk1"/>
              </a:buClr>
              <a:buSzPts val="1200"/>
              <a:buFont typeface="Arial"/>
              <a:buChar char="○"/>
            </a:pPr>
            <a:r>
              <a:t/>
            </a:r>
            <a:endParaRPr sz="1200">
              <a:solidFill>
                <a:schemeClr val="dk1"/>
              </a:solidFill>
            </a:endParaRPr>
          </a:p>
          <a:p>
            <a:pPr indent="-76200" lvl="0" marL="0" marR="0" rtl="0" algn="l">
              <a:lnSpc>
                <a:spcPct val="115000"/>
              </a:lnSpc>
              <a:spcBef>
                <a:spcPts val="0"/>
              </a:spcBef>
              <a:spcAft>
                <a:spcPts val="0"/>
              </a:spcAft>
              <a:buClr>
                <a:schemeClr val="dk1"/>
              </a:buClr>
              <a:buSzPts val="1200"/>
              <a:buFont typeface="Arial"/>
              <a:buChar char="●"/>
            </a:pPr>
            <a:r>
              <a:rPr lang="en" sz="1200">
                <a:solidFill>
                  <a:schemeClr val="dk1"/>
                </a:solidFill>
              </a:rPr>
              <a:t>C</a:t>
            </a:r>
            <a:r>
              <a:rPr lang="en" sz="1200" u="sng">
                <a:solidFill>
                  <a:schemeClr val="dk1"/>
                </a:solidFill>
              </a:rPr>
              <a:t>ardiovascular disturbances Arrythmias</a:t>
            </a:r>
            <a:endParaRPr sz="1200" u="sng">
              <a:solidFill>
                <a:schemeClr val="dk1"/>
              </a:solidFill>
            </a:endParaRPr>
          </a:p>
          <a:p>
            <a:pPr indent="-76200" lvl="1" marL="0" marR="0" rtl="0" algn="l">
              <a:lnSpc>
                <a:spcPct val="115000"/>
              </a:lnSpc>
              <a:spcBef>
                <a:spcPts val="0"/>
              </a:spcBef>
              <a:spcAft>
                <a:spcPts val="0"/>
              </a:spcAft>
              <a:buClr>
                <a:schemeClr val="dk1"/>
              </a:buClr>
              <a:buSzPts val="1200"/>
              <a:buFont typeface="Arial"/>
              <a:buChar char="○"/>
            </a:pPr>
            <a:r>
              <a:rPr lang="en" sz="1200">
                <a:solidFill>
                  <a:schemeClr val="dk1"/>
                </a:solidFill>
              </a:rPr>
              <a:t>Heart block</a:t>
            </a:r>
            <a:endParaRPr sz="1200">
              <a:solidFill>
                <a:schemeClr val="dk1"/>
              </a:solidFill>
            </a:endParaRPr>
          </a:p>
          <a:p>
            <a:pPr indent="-76200" lvl="1" marL="0" marR="0" rtl="0" algn="l">
              <a:lnSpc>
                <a:spcPct val="115000"/>
              </a:lnSpc>
              <a:spcBef>
                <a:spcPts val="0"/>
              </a:spcBef>
              <a:spcAft>
                <a:spcPts val="0"/>
              </a:spcAft>
              <a:buClr>
                <a:schemeClr val="dk1"/>
              </a:buClr>
              <a:buSzPts val="1200"/>
              <a:buFont typeface="Arial"/>
              <a:buChar char="○"/>
            </a:pPr>
            <a:r>
              <a:rPr lang="en" sz="1200">
                <a:solidFill>
                  <a:schemeClr val="dk1"/>
                </a:solidFill>
              </a:rPr>
              <a:t>Asystole</a:t>
            </a:r>
            <a:endParaRPr sz="1200">
              <a:solidFill>
                <a:schemeClr val="dk1"/>
              </a:solidFill>
            </a:endParaRPr>
          </a:p>
          <a:p>
            <a:pPr indent="0" lvl="0" marL="0" marR="0" rtl="0" algn="l">
              <a:spcBef>
                <a:spcPts val="800"/>
              </a:spcBef>
              <a:spcAft>
                <a:spcPts val="0"/>
              </a:spcAft>
              <a:buNone/>
            </a:pPr>
            <a:r>
              <a:t/>
            </a:r>
            <a:endParaRPr sz="12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110"/>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sz="1800">
                <a:latin typeface="Arial"/>
                <a:ea typeface="Arial"/>
                <a:cs typeface="Arial"/>
                <a:sym typeface="Arial"/>
              </a:rPr>
              <a:t>Pyroglutamic acidosis</a:t>
            </a:r>
            <a:endParaRPr sz="1800">
              <a:latin typeface="Arial"/>
              <a:ea typeface="Arial"/>
              <a:cs typeface="Arial"/>
              <a:sym typeface="Arial"/>
            </a:endParaRPr>
          </a:p>
        </p:txBody>
      </p:sp>
      <p:sp>
        <p:nvSpPr>
          <p:cNvPr id="718" name="Google Shape;718;p110"/>
          <p:cNvSpPr txBox="1"/>
          <p:nvPr>
            <p:ph idx="1" type="body"/>
          </p:nvPr>
        </p:nvSpPr>
        <p:spPr>
          <a:xfrm>
            <a:off x="758325" y="1154000"/>
            <a:ext cx="4374300" cy="3626700"/>
          </a:xfrm>
          <a:prstGeom prst="rect">
            <a:avLst/>
          </a:prstGeom>
        </p:spPr>
        <p:txBody>
          <a:bodyPr anchorCtr="0" anchor="t" bIns="34275" lIns="68575" spcFirstLastPara="1" rIns="68575" wrap="square" tIns="34275">
            <a:normAutofit/>
          </a:bodyPr>
          <a:lstStyle/>
          <a:p>
            <a:pPr indent="-76200" lvl="0" marL="292608" marR="548640" rtl="0" algn="l">
              <a:lnSpc>
                <a:spcPct val="115000"/>
              </a:lnSpc>
              <a:spcBef>
                <a:spcPts val="400"/>
              </a:spcBef>
              <a:spcAft>
                <a:spcPts val="0"/>
              </a:spcAft>
              <a:buClr>
                <a:schemeClr val="dk1"/>
              </a:buClr>
              <a:buSzPts val="1200"/>
              <a:buFont typeface="Arial"/>
              <a:buChar char="●"/>
            </a:pPr>
            <a:r>
              <a:rPr lang="en" sz="1200">
                <a:solidFill>
                  <a:schemeClr val="dk1"/>
                </a:solidFill>
                <a:latin typeface="Arial"/>
                <a:ea typeface="Arial"/>
                <a:cs typeface="Arial"/>
                <a:sym typeface="Arial"/>
              </a:rPr>
              <a:t>Pyroglutamic acid is produced from γ-glutamyl cysteine by the enzyme γ-glutamyl cyclotransferase</a:t>
            </a:r>
            <a:endParaRPr sz="1200">
              <a:solidFill>
                <a:schemeClr val="dk1"/>
              </a:solidFill>
              <a:latin typeface="Arial"/>
              <a:ea typeface="Arial"/>
              <a:cs typeface="Arial"/>
              <a:sym typeface="Arial"/>
            </a:endParaRPr>
          </a:p>
          <a:p>
            <a:pPr indent="-76200" lvl="0" marL="292608" marR="54864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When glutathione levels are low, the activity of γ-glutamyl cyclotransferase is increased, resulting pyroglutamic acid accumulation.</a:t>
            </a:r>
            <a:endParaRPr sz="1200">
              <a:solidFill>
                <a:schemeClr val="dk1"/>
              </a:solidFill>
              <a:latin typeface="Arial"/>
              <a:ea typeface="Arial"/>
              <a:cs typeface="Arial"/>
              <a:sym typeface="Arial"/>
            </a:endParaRPr>
          </a:p>
          <a:p>
            <a:pPr indent="-76200" lvl="0" marL="292608" marR="54864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Glutathione is acutely depleted by paracetamol and sepsis; it can also be chronically depleted in liver disease and malnutrition</a:t>
            </a:r>
            <a:endParaRPr sz="1200">
              <a:solidFill>
                <a:schemeClr val="dk1"/>
              </a:solidFill>
              <a:latin typeface="Arial"/>
              <a:ea typeface="Arial"/>
              <a:cs typeface="Arial"/>
              <a:sym typeface="Arial"/>
            </a:endParaRPr>
          </a:p>
          <a:p>
            <a:pPr indent="-76200" lvl="0" marL="292608" marR="54864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 </a:t>
            </a:r>
            <a:r>
              <a:rPr lang="en" sz="1200">
                <a:solidFill>
                  <a:schemeClr val="dk1"/>
                </a:solidFill>
                <a:latin typeface="Arial"/>
                <a:ea typeface="Arial"/>
                <a:cs typeface="Arial"/>
                <a:sym typeface="Arial"/>
              </a:rPr>
              <a:t>Dysfunction of 5-oxoprolinase due to flucloxacillin, vigabatrin, netilmicin, inherited enzyme deficiency, gender specific difference in enzyme activity can also contribute</a:t>
            </a:r>
            <a:endParaRPr sz="1200">
              <a:solidFill>
                <a:schemeClr val="dk1"/>
              </a:solidFill>
              <a:latin typeface="Arial"/>
              <a:ea typeface="Arial"/>
              <a:cs typeface="Arial"/>
              <a:sym typeface="Arial"/>
            </a:endParaRPr>
          </a:p>
          <a:p>
            <a:pPr indent="-76200" lvl="0" marL="292608" marR="54864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Diminished 5- oxoporoline clearance can occur due to renal failure</a:t>
            </a:r>
            <a:endParaRPr sz="1200">
              <a:solidFill>
                <a:schemeClr val="dk1"/>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pic>
        <p:nvPicPr>
          <p:cNvPr id="719" name="Google Shape;719;p110"/>
          <p:cNvPicPr preferRelativeResize="0"/>
          <p:nvPr/>
        </p:nvPicPr>
        <p:blipFill>
          <a:blip r:embed="rId3">
            <a:alphaModFix/>
          </a:blip>
          <a:stretch>
            <a:fillRect/>
          </a:stretch>
        </p:blipFill>
        <p:spPr>
          <a:xfrm>
            <a:off x="5438775" y="1581082"/>
            <a:ext cx="3552824" cy="2764104"/>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pic>
        <p:nvPicPr>
          <p:cNvPr id="724" name="Google Shape;724;p111"/>
          <p:cNvPicPr preferRelativeResize="0"/>
          <p:nvPr/>
        </p:nvPicPr>
        <p:blipFill>
          <a:blip r:embed="rId3">
            <a:alphaModFix/>
          </a:blip>
          <a:stretch>
            <a:fillRect/>
          </a:stretch>
        </p:blipFill>
        <p:spPr>
          <a:xfrm>
            <a:off x="1494700" y="644850"/>
            <a:ext cx="7441951" cy="38538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pic>
        <p:nvPicPr>
          <p:cNvPr id="729" name="Google Shape;729;p112"/>
          <p:cNvPicPr preferRelativeResize="0"/>
          <p:nvPr/>
        </p:nvPicPr>
        <p:blipFill>
          <a:blip r:embed="rId3">
            <a:alphaModFix/>
          </a:blip>
          <a:stretch>
            <a:fillRect/>
          </a:stretch>
        </p:blipFill>
        <p:spPr>
          <a:xfrm>
            <a:off x="1350350" y="152400"/>
            <a:ext cx="6879342" cy="48387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13"/>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Management</a:t>
            </a:r>
            <a:endParaRPr/>
          </a:p>
        </p:txBody>
      </p:sp>
      <p:sp>
        <p:nvSpPr>
          <p:cNvPr id="735" name="Google Shape;735;p113"/>
          <p:cNvSpPr txBox="1"/>
          <p:nvPr>
            <p:ph idx="1" type="body"/>
          </p:nvPr>
        </p:nvSpPr>
        <p:spPr>
          <a:xfrm>
            <a:off x="1941909" y="1600200"/>
            <a:ext cx="6686700" cy="2833200"/>
          </a:xfrm>
          <a:prstGeom prst="rect">
            <a:avLst/>
          </a:prstGeom>
        </p:spPr>
        <p:txBody>
          <a:bodyPr anchorCtr="0" anchor="t" bIns="34275" lIns="68575" spcFirstLastPara="1" rIns="68575" wrap="square" tIns="34275">
            <a:normAutofit/>
          </a:bodyPr>
          <a:lstStyle/>
          <a:p>
            <a:pPr indent="-330200" lvl="0" marL="889000" marR="1282700" rtl="0" algn="l">
              <a:lnSpc>
                <a:spcPct val="115000"/>
              </a:lnSpc>
              <a:spcBef>
                <a:spcPts val="4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 cessation of the causative agents (flucloxacillin and paracetamol)</a:t>
            </a:r>
            <a:endParaRPr sz="1600">
              <a:solidFill>
                <a:schemeClr val="dk1"/>
              </a:solidFill>
              <a:latin typeface="Times New Roman"/>
              <a:ea typeface="Times New Roman"/>
              <a:cs typeface="Times New Roman"/>
              <a:sym typeface="Times New Roman"/>
            </a:endParaRPr>
          </a:p>
          <a:p>
            <a:pPr indent="-330200" lvl="0" marL="889000" marR="12827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Glutathione repletion (with N-acetylcysteine)</a:t>
            </a:r>
            <a:endParaRPr sz="1600">
              <a:solidFill>
                <a:schemeClr val="dk1"/>
              </a:solidFill>
              <a:latin typeface="Times New Roman"/>
              <a:ea typeface="Times New Roman"/>
              <a:cs typeface="Times New Roman"/>
              <a:sym typeface="Times New Roman"/>
            </a:endParaRPr>
          </a:p>
          <a:p>
            <a:pPr indent="-330200" lvl="0" marL="889000" marR="12827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Protection of satisfactory diuresis (5-oxoproline is cleared renally)</a:t>
            </a:r>
            <a:endParaRPr sz="1600">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graphicFrame>
        <p:nvGraphicFramePr>
          <p:cNvPr id="740" name="Google Shape;740;p114"/>
          <p:cNvGraphicFramePr/>
          <p:nvPr/>
        </p:nvGraphicFramePr>
        <p:xfrm>
          <a:off x="1106350" y="0"/>
          <a:ext cx="3000000" cy="3000000"/>
        </p:xfrm>
        <a:graphic>
          <a:graphicData uri="http://schemas.openxmlformats.org/drawingml/2006/table">
            <a:tbl>
              <a:tblPr>
                <a:noFill/>
                <a:tableStyleId>{E7A40644-0E3E-4874-AAA0-30230A77D6B8}</a:tableStyleId>
              </a:tblPr>
              <a:tblGrid>
                <a:gridCol w="1809750"/>
                <a:gridCol w="1809750"/>
                <a:gridCol w="1809750"/>
                <a:gridCol w="18097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 u="sng"/>
                        <a:t>Starvation ketoacidosis</a:t>
                      </a:r>
                      <a:endParaRPr b="1" u="sng"/>
                    </a:p>
                  </a:txBody>
                  <a:tcPr marT="91425" marB="91425" marR="91425" marL="91425"/>
                </a:tc>
                <a:tc>
                  <a:txBody>
                    <a:bodyPr/>
                    <a:lstStyle/>
                    <a:p>
                      <a:pPr indent="0" lvl="0" marL="0" rtl="0" algn="l">
                        <a:spcBef>
                          <a:spcPts val="0"/>
                        </a:spcBef>
                        <a:spcAft>
                          <a:spcPts val="0"/>
                        </a:spcAft>
                        <a:buNone/>
                      </a:pPr>
                      <a:r>
                        <a:rPr b="1" lang="en" u="sng"/>
                        <a:t>Alcoholic ketoacidosis</a:t>
                      </a:r>
                      <a:endParaRPr b="1" u="sng"/>
                    </a:p>
                  </a:txBody>
                  <a:tcPr marT="91425" marB="91425" marR="91425" marL="91425"/>
                </a:tc>
                <a:tc>
                  <a:txBody>
                    <a:bodyPr/>
                    <a:lstStyle/>
                    <a:p>
                      <a:pPr indent="0" lvl="0" marL="0" rtl="0" algn="l">
                        <a:spcBef>
                          <a:spcPts val="0"/>
                        </a:spcBef>
                        <a:spcAft>
                          <a:spcPts val="0"/>
                        </a:spcAft>
                        <a:buNone/>
                      </a:pPr>
                      <a:r>
                        <a:rPr b="1" lang="en" u="sng"/>
                        <a:t>Diabetic ketoacidosis</a:t>
                      </a:r>
                      <a:endParaRPr b="1" u="sng"/>
                    </a:p>
                  </a:txBody>
                  <a:tcPr marT="91425" marB="91425" marR="91425" marL="91425"/>
                </a:tc>
              </a:tr>
              <a:tr h="381000">
                <a:tc>
                  <a:txBody>
                    <a:bodyPr/>
                    <a:lstStyle/>
                    <a:p>
                      <a:pPr indent="0" lvl="0" marL="0" rtl="0" algn="l">
                        <a:spcBef>
                          <a:spcPts val="0"/>
                        </a:spcBef>
                        <a:spcAft>
                          <a:spcPts val="0"/>
                        </a:spcAft>
                        <a:buNone/>
                      </a:pPr>
                      <a:r>
                        <a:rPr b="1" lang="en" sz="1200" u="sng"/>
                        <a:t>Trigger</a:t>
                      </a:r>
                      <a:endParaRPr b="1" sz="1200" u="sng"/>
                    </a:p>
                  </a:txBody>
                  <a:tcPr marT="91425" marB="91425" marR="91425" marL="91425"/>
                </a:tc>
                <a:tc>
                  <a:txBody>
                    <a:bodyPr/>
                    <a:lstStyle/>
                    <a:p>
                      <a:pPr indent="0" lvl="0" marL="0" rtl="0" algn="l">
                        <a:spcBef>
                          <a:spcPts val="0"/>
                        </a:spcBef>
                        <a:spcAft>
                          <a:spcPts val="0"/>
                        </a:spcAft>
                        <a:buNone/>
                      </a:pPr>
                      <a:r>
                        <a:rPr lang="en" sz="1200"/>
                        <a:t>Prolonged starvation for &gt; 3days</a:t>
                      </a:r>
                      <a:endParaRPr sz="1200"/>
                    </a:p>
                  </a:txBody>
                  <a:tcPr marT="91425" marB="91425" marR="91425" marL="91425"/>
                </a:tc>
                <a:tc>
                  <a:txBody>
                    <a:bodyPr/>
                    <a:lstStyle/>
                    <a:p>
                      <a:pPr indent="0" lvl="0" marL="0" rtl="0" algn="l">
                        <a:spcBef>
                          <a:spcPts val="0"/>
                        </a:spcBef>
                        <a:spcAft>
                          <a:spcPts val="0"/>
                        </a:spcAft>
                        <a:buNone/>
                      </a:pPr>
                      <a:r>
                        <a:rPr lang="en" sz="1200"/>
                        <a:t>Starvation following a binge of alcohol</a:t>
                      </a:r>
                      <a:endParaRPr sz="1200"/>
                    </a:p>
                  </a:txBody>
                  <a:tcPr marT="91425" marB="91425" marR="91425" marL="91425"/>
                </a:tc>
                <a:tc>
                  <a:txBody>
                    <a:bodyPr/>
                    <a:lstStyle/>
                    <a:p>
                      <a:pPr indent="0" lvl="0" marL="0" rtl="0" algn="l">
                        <a:lnSpc>
                          <a:spcPct val="115000"/>
                        </a:lnSpc>
                        <a:spcBef>
                          <a:spcPts val="400"/>
                        </a:spcBef>
                        <a:spcAft>
                          <a:spcPts val="0"/>
                        </a:spcAft>
                        <a:buNone/>
                      </a:pPr>
                      <a:r>
                        <a:rPr lang="en" sz="1200">
                          <a:solidFill>
                            <a:schemeClr val="dk1"/>
                          </a:solidFill>
                        </a:rPr>
                        <a:t>Inadequate insulin supplementation in the face of increased requirements. eg. sepsis</a:t>
                      </a:r>
                      <a:endParaRPr sz="1200">
                        <a:solidFill>
                          <a:schemeClr val="dk1"/>
                        </a:solidFill>
                      </a:endParaRPr>
                    </a:p>
                    <a:p>
                      <a:pPr indent="0" lvl="0" marL="0" rtl="0" algn="l">
                        <a:spcBef>
                          <a:spcPts val="400"/>
                        </a:spcBef>
                        <a:spcAft>
                          <a:spcPts val="0"/>
                        </a:spcAft>
                        <a:buNone/>
                      </a:pPr>
                      <a:r>
                        <a:t/>
                      </a:r>
                      <a:endParaRPr sz="1200"/>
                    </a:p>
                  </a:txBody>
                  <a:tcPr marT="91425" marB="91425" marR="91425" marL="91425"/>
                </a:tc>
              </a:tr>
              <a:tr h="381000">
                <a:tc>
                  <a:txBody>
                    <a:bodyPr/>
                    <a:lstStyle/>
                    <a:p>
                      <a:pPr indent="0" lvl="0" marL="0" rtl="0" algn="l">
                        <a:spcBef>
                          <a:spcPts val="0"/>
                        </a:spcBef>
                        <a:spcAft>
                          <a:spcPts val="0"/>
                        </a:spcAft>
                        <a:buNone/>
                      </a:pPr>
                      <a:r>
                        <a:rPr b="1" lang="en" sz="1200" u="sng"/>
                        <a:t>Mechanism</a:t>
                      </a:r>
                      <a:endParaRPr b="1" sz="1200" u="sng"/>
                    </a:p>
                  </a:txBody>
                  <a:tcPr marT="91425" marB="91425" marR="91425" marL="91425"/>
                </a:tc>
                <a:tc>
                  <a:txBody>
                    <a:bodyPr/>
                    <a:lstStyle/>
                    <a:p>
                      <a:pPr indent="0" lvl="0" marL="0" rtl="0" algn="l">
                        <a:lnSpc>
                          <a:spcPct val="115000"/>
                        </a:lnSpc>
                        <a:spcBef>
                          <a:spcPts val="400"/>
                        </a:spcBef>
                        <a:spcAft>
                          <a:spcPts val="0"/>
                        </a:spcAft>
                        <a:buNone/>
                      </a:pPr>
                      <a:r>
                        <a:rPr lang="en" sz="1200">
                          <a:solidFill>
                            <a:schemeClr val="dk1"/>
                          </a:solidFill>
                        </a:rPr>
                        <a:t>Diminished intake of carbohydrates leads to decreased insulin levels, and thus ketogenesis</a:t>
                      </a:r>
                      <a:endParaRPr sz="1200">
                        <a:solidFill>
                          <a:schemeClr val="dk1"/>
                        </a:solidFill>
                      </a:endParaRPr>
                    </a:p>
                    <a:p>
                      <a:pPr indent="0" lvl="0" marL="0" rtl="0" algn="l">
                        <a:lnSpc>
                          <a:spcPct val="115000"/>
                        </a:lnSpc>
                        <a:spcBef>
                          <a:spcPts val="400"/>
                        </a:spcBef>
                        <a:spcAft>
                          <a:spcPts val="0"/>
                        </a:spcAft>
                        <a:buNone/>
                      </a:pPr>
                      <a:r>
                        <a:rPr lang="en" sz="1200">
                          <a:solidFill>
                            <a:schemeClr val="dk1"/>
                          </a:solidFill>
                        </a:rPr>
                        <a:t>Ketogenesis occurs in the absence of adequate hepatic glycogen stores</a:t>
                      </a:r>
                      <a:endParaRPr sz="1200">
                        <a:solidFill>
                          <a:schemeClr val="dk1"/>
                        </a:solidFill>
                      </a:endParaRPr>
                    </a:p>
                    <a:p>
                      <a:pPr indent="0" lvl="0" marL="0" rtl="0" algn="l">
                        <a:spcBef>
                          <a:spcPts val="400"/>
                        </a:spcBef>
                        <a:spcAft>
                          <a:spcPts val="0"/>
                        </a:spcAft>
                        <a:buNone/>
                      </a:pPr>
                      <a:r>
                        <a:t/>
                      </a:r>
                      <a:endParaRPr sz="1200"/>
                    </a:p>
                  </a:txBody>
                  <a:tcPr marT="91425" marB="91425" marR="91425" marL="91425"/>
                </a:tc>
                <a:tc>
                  <a:txBody>
                    <a:bodyPr/>
                    <a:lstStyle/>
                    <a:p>
                      <a:pPr indent="0" lvl="0" marL="0" rtl="0" algn="l">
                        <a:lnSpc>
                          <a:spcPct val="115000"/>
                        </a:lnSpc>
                        <a:spcBef>
                          <a:spcPts val="400"/>
                        </a:spcBef>
                        <a:spcAft>
                          <a:spcPts val="0"/>
                        </a:spcAft>
                        <a:buNone/>
                      </a:pPr>
                      <a:r>
                        <a:rPr lang="en" sz="1200">
                          <a:solidFill>
                            <a:schemeClr val="dk1"/>
                          </a:solidFill>
                        </a:rPr>
                        <a:t>Diminished intake of carbohydrates leads to decreased insulin levels, and thus ketogenesis</a:t>
                      </a:r>
                      <a:endParaRPr sz="1200">
                        <a:solidFill>
                          <a:schemeClr val="dk1"/>
                        </a:solidFill>
                      </a:endParaRPr>
                    </a:p>
                    <a:p>
                      <a:pPr indent="0" lvl="0" marL="0" rtl="0" algn="l">
                        <a:lnSpc>
                          <a:spcPct val="115000"/>
                        </a:lnSpc>
                        <a:spcBef>
                          <a:spcPts val="400"/>
                        </a:spcBef>
                        <a:spcAft>
                          <a:spcPts val="0"/>
                        </a:spcAft>
                        <a:buNone/>
                      </a:pPr>
                      <a:r>
                        <a:rPr lang="en" sz="1200">
                          <a:solidFill>
                            <a:schemeClr val="dk1"/>
                          </a:solidFill>
                        </a:rPr>
                        <a:t>Hepatic metabolism of ethanol depletes NAD+and increases NADH levels, favouring conversion of acetoacetate into β-hydroxybutyrate</a:t>
                      </a:r>
                      <a:endParaRPr sz="1200">
                        <a:solidFill>
                          <a:schemeClr val="dk1"/>
                        </a:solidFill>
                      </a:endParaRPr>
                    </a:p>
                    <a:p>
                      <a:pPr indent="0" lvl="0" marL="0" rtl="0" algn="l">
                        <a:spcBef>
                          <a:spcPts val="400"/>
                        </a:spcBef>
                        <a:spcAft>
                          <a:spcPts val="0"/>
                        </a:spcAft>
                        <a:buNone/>
                      </a:pPr>
                      <a:r>
                        <a:t/>
                      </a:r>
                      <a:endParaRPr sz="1200"/>
                    </a:p>
                  </a:txBody>
                  <a:tcPr marT="91425" marB="91425" marR="91425" marL="91425"/>
                </a:tc>
                <a:tc>
                  <a:txBody>
                    <a:bodyPr/>
                    <a:lstStyle/>
                    <a:p>
                      <a:pPr indent="0" lvl="0" marL="0" rtl="0" algn="l">
                        <a:lnSpc>
                          <a:spcPct val="115000"/>
                        </a:lnSpc>
                        <a:spcBef>
                          <a:spcPts val="400"/>
                        </a:spcBef>
                        <a:spcAft>
                          <a:spcPts val="0"/>
                        </a:spcAft>
                        <a:buNone/>
                      </a:pPr>
                      <a:r>
                        <a:rPr lang="en" sz="1200">
                          <a:solidFill>
                            <a:schemeClr val="dk1"/>
                          </a:solidFill>
                        </a:rPr>
                        <a:t>In the absence of insulin, and the presence of stress hormones and glucagon, hepatic lipid metabolism switches to ketogenesis</a:t>
                      </a:r>
                      <a:endParaRPr sz="1200">
                        <a:solidFill>
                          <a:schemeClr val="dk1"/>
                        </a:solidFill>
                      </a:endParaRPr>
                    </a:p>
                    <a:p>
                      <a:pPr indent="0" lvl="0" marL="0" rtl="0" algn="l">
                        <a:lnSpc>
                          <a:spcPct val="115000"/>
                        </a:lnSpc>
                        <a:spcBef>
                          <a:spcPts val="400"/>
                        </a:spcBef>
                        <a:spcAft>
                          <a:spcPts val="400"/>
                        </a:spcAft>
                        <a:buNone/>
                      </a:pPr>
                      <a:r>
                        <a:t/>
                      </a:r>
                      <a:endParaRPr sz="1200">
                        <a:solidFill>
                          <a:schemeClr val="dk1"/>
                        </a:solidFill>
                      </a:endParaRPr>
                    </a:p>
                  </a:txBody>
                  <a:tcPr marT="91425" marB="91425" marR="91425" marL="91425"/>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graphicFrame>
        <p:nvGraphicFramePr>
          <p:cNvPr id="745" name="Google Shape;745;p115"/>
          <p:cNvGraphicFramePr/>
          <p:nvPr/>
        </p:nvGraphicFramePr>
        <p:xfrm>
          <a:off x="1238250" y="95250"/>
          <a:ext cx="3000000" cy="3000000"/>
        </p:xfrm>
        <a:graphic>
          <a:graphicData uri="http://schemas.openxmlformats.org/drawingml/2006/table">
            <a:tbl>
              <a:tblPr>
                <a:noFill/>
                <a:tableStyleId>{E7A40644-0E3E-4874-AAA0-30230A77D6B8}</a:tableStyleId>
              </a:tblPr>
              <a:tblGrid>
                <a:gridCol w="1929275"/>
                <a:gridCol w="1918275"/>
                <a:gridCol w="1940275"/>
                <a:gridCol w="1929275"/>
              </a:tblGrid>
              <a:tr h="2665475">
                <a:tc>
                  <a:txBody>
                    <a:bodyPr/>
                    <a:lstStyle/>
                    <a:p>
                      <a:pPr indent="0" lvl="0" marL="0" rtl="0" algn="l">
                        <a:spcBef>
                          <a:spcPts val="0"/>
                        </a:spcBef>
                        <a:spcAft>
                          <a:spcPts val="0"/>
                        </a:spcAft>
                        <a:buNone/>
                      </a:pPr>
                      <a:r>
                        <a:rPr b="1" lang="en" sz="1200" u="sng"/>
                        <a:t>Characteristic features</a:t>
                      </a:r>
                      <a:endParaRPr b="1" sz="1200" u="sng"/>
                    </a:p>
                  </a:txBody>
                  <a:tcPr marT="91425" marB="91425" marR="91425" marL="91425"/>
                </a:tc>
                <a:tc>
                  <a:txBody>
                    <a:bodyPr/>
                    <a:lstStyle/>
                    <a:p>
                      <a:pPr indent="0" lvl="0" marL="0" rtl="0" algn="l">
                        <a:spcBef>
                          <a:spcPts val="0"/>
                        </a:spcBef>
                        <a:spcAft>
                          <a:spcPts val="0"/>
                        </a:spcAft>
                        <a:buNone/>
                      </a:pPr>
                      <a:r>
                        <a:rPr lang="en" sz="1000"/>
                        <a:t>Mild acidosis</a:t>
                      </a:r>
                      <a:endParaRPr sz="1000"/>
                    </a:p>
                    <a:p>
                      <a:pPr indent="0" lvl="0" marL="0" rtl="0" algn="l">
                        <a:spcBef>
                          <a:spcPts val="0"/>
                        </a:spcBef>
                        <a:spcAft>
                          <a:spcPts val="0"/>
                        </a:spcAft>
                        <a:buNone/>
                      </a:pPr>
                      <a:r>
                        <a:rPr lang="en" sz="1000"/>
                        <a:t>Low ketone levels</a:t>
                      </a:r>
                      <a:endParaRPr sz="1000"/>
                    </a:p>
                    <a:p>
                      <a:pPr indent="0" lvl="0" marL="0" rtl="0" algn="l">
                        <a:spcBef>
                          <a:spcPts val="0"/>
                        </a:spcBef>
                        <a:spcAft>
                          <a:spcPts val="0"/>
                        </a:spcAft>
                        <a:buNone/>
                      </a:pPr>
                      <a:r>
                        <a:rPr lang="en" sz="1000"/>
                        <a:t>Anion gap may be normal</a:t>
                      </a:r>
                      <a:endParaRPr sz="1000"/>
                    </a:p>
                    <a:p>
                      <a:pPr indent="0" lvl="0" marL="0" rtl="0" algn="l">
                        <a:spcBef>
                          <a:spcPts val="0"/>
                        </a:spcBef>
                        <a:spcAft>
                          <a:spcPts val="0"/>
                        </a:spcAft>
                        <a:buNone/>
                      </a:pPr>
                      <a:r>
                        <a:rPr lang="en" sz="1000"/>
                        <a:t>Blood sugar level is frequently low</a:t>
                      </a:r>
                      <a:endParaRPr sz="1000"/>
                    </a:p>
                    <a:p>
                      <a:pPr indent="0" lvl="0" marL="0" rtl="0" algn="l">
                        <a:spcBef>
                          <a:spcPts val="0"/>
                        </a:spcBef>
                        <a:spcAft>
                          <a:spcPts val="0"/>
                        </a:spcAft>
                        <a:buNone/>
                      </a:pPr>
                      <a:r>
                        <a:rPr lang="en" sz="1000"/>
                        <a:t>Patient is neither a diabetic nor an alcoholic</a:t>
                      </a:r>
                      <a:endParaRPr sz="1000"/>
                    </a:p>
                  </a:txBody>
                  <a:tcPr marT="91425" marB="91425" marR="91425" marL="91425"/>
                </a:tc>
                <a:tc>
                  <a:txBody>
                    <a:bodyPr/>
                    <a:lstStyle/>
                    <a:p>
                      <a:pPr indent="-292100" lvl="0" marL="508000" rtl="0" algn="l">
                        <a:lnSpc>
                          <a:spcPct val="115000"/>
                        </a:lnSpc>
                        <a:spcBef>
                          <a:spcPts val="400"/>
                        </a:spcBef>
                        <a:spcAft>
                          <a:spcPts val="0"/>
                        </a:spcAft>
                        <a:buClr>
                          <a:schemeClr val="dk1"/>
                        </a:buClr>
                        <a:buSzPts val="1000"/>
                        <a:buFont typeface="Arial"/>
                        <a:buChar char="●"/>
                      </a:pPr>
                      <a:r>
                        <a:rPr lang="en" sz="1000">
                          <a:solidFill>
                            <a:schemeClr val="dk1"/>
                          </a:solidFill>
                        </a:rPr>
                        <a:t>Moderate acidosis</a:t>
                      </a:r>
                      <a:endParaRPr sz="1000">
                        <a:solidFill>
                          <a:schemeClr val="dk1"/>
                        </a:solidFill>
                      </a:endParaRPr>
                    </a:p>
                    <a:p>
                      <a:pPr indent="-292100" lvl="0" marL="508000" rtl="0" algn="l">
                        <a:lnSpc>
                          <a:spcPct val="115000"/>
                        </a:lnSpc>
                        <a:spcBef>
                          <a:spcPts val="0"/>
                        </a:spcBef>
                        <a:spcAft>
                          <a:spcPts val="0"/>
                        </a:spcAft>
                        <a:buClr>
                          <a:schemeClr val="dk1"/>
                        </a:buClr>
                        <a:buSzPts val="1000"/>
                        <a:buFont typeface="Arial"/>
                        <a:buChar char="●"/>
                      </a:pPr>
                      <a:r>
                        <a:rPr lang="en" sz="1000">
                          <a:solidFill>
                            <a:schemeClr val="dk1"/>
                          </a:solidFill>
                        </a:rPr>
                        <a:t>β-hydroxybutyrate is the most prevalent ketone species</a:t>
                      </a:r>
                      <a:endParaRPr sz="1000">
                        <a:solidFill>
                          <a:schemeClr val="dk1"/>
                        </a:solidFill>
                      </a:endParaRPr>
                    </a:p>
                    <a:p>
                      <a:pPr indent="-292100" lvl="0" marL="508000" rtl="0" algn="l">
                        <a:lnSpc>
                          <a:spcPct val="115000"/>
                        </a:lnSpc>
                        <a:spcBef>
                          <a:spcPts val="0"/>
                        </a:spcBef>
                        <a:spcAft>
                          <a:spcPts val="0"/>
                        </a:spcAft>
                        <a:buClr>
                          <a:schemeClr val="dk1"/>
                        </a:buClr>
                        <a:buSzPts val="1000"/>
                        <a:buFont typeface="Arial"/>
                        <a:buChar char="●"/>
                      </a:pPr>
                      <a:r>
                        <a:rPr lang="en" sz="1000">
                          <a:solidFill>
                            <a:schemeClr val="dk1"/>
                          </a:solidFill>
                        </a:rPr>
                        <a:t>BSL is frequently low</a:t>
                      </a:r>
                      <a:endParaRPr sz="1000">
                        <a:solidFill>
                          <a:schemeClr val="dk1"/>
                        </a:solidFill>
                      </a:endParaRPr>
                    </a:p>
                    <a:p>
                      <a:pPr indent="0" lvl="0" marL="0" rtl="0" algn="l">
                        <a:spcBef>
                          <a:spcPts val="400"/>
                        </a:spcBef>
                        <a:spcAft>
                          <a:spcPts val="0"/>
                        </a:spcAft>
                        <a:buNone/>
                      </a:pPr>
                      <a:r>
                        <a:t/>
                      </a:r>
                      <a:endParaRPr sz="1000"/>
                    </a:p>
                  </a:txBody>
                  <a:tcPr marT="91425" marB="91425" marR="91425" marL="91425"/>
                </a:tc>
                <a:tc>
                  <a:txBody>
                    <a:bodyPr/>
                    <a:lstStyle/>
                    <a:p>
                      <a:pPr indent="-292100" lvl="0" marL="508000" rtl="0" algn="l">
                        <a:lnSpc>
                          <a:spcPct val="115000"/>
                        </a:lnSpc>
                        <a:spcBef>
                          <a:spcPts val="400"/>
                        </a:spcBef>
                        <a:spcAft>
                          <a:spcPts val="0"/>
                        </a:spcAft>
                        <a:buClr>
                          <a:schemeClr val="dk1"/>
                        </a:buClr>
                        <a:buSzPts val="1000"/>
                        <a:buFont typeface="Arial"/>
                        <a:buChar char="●"/>
                      </a:pPr>
                      <a:r>
                        <a:rPr lang="en" sz="1000">
                          <a:solidFill>
                            <a:schemeClr val="dk1"/>
                          </a:solidFill>
                        </a:rPr>
                        <a:t>Severe acidosis</a:t>
                      </a:r>
                      <a:endParaRPr sz="1000">
                        <a:solidFill>
                          <a:schemeClr val="dk1"/>
                        </a:solidFill>
                      </a:endParaRPr>
                    </a:p>
                    <a:p>
                      <a:pPr indent="-292100" lvl="0" marL="508000" rtl="0" algn="l">
                        <a:lnSpc>
                          <a:spcPct val="115000"/>
                        </a:lnSpc>
                        <a:spcBef>
                          <a:spcPts val="0"/>
                        </a:spcBef>
                        <a:spcAft>
                          <a:spcPts val="0"/>
                        </a:spcAft>
                        <a:buClr>
                          <a:schemeClr val="dk1"/>
                        </a:buClr>
                        <a:buSzPts val="1000"/>
                        <a:buFont typeface="Arial"/>
                        <a:buChar char="●"/>
                      </a:pPr>
                      <a:r>
                        <a:rPr lang="en" sz="1000">
                          <a:solidFill>
                            <a:schemeClr val="dk1"/>
                          </a:solidFill>
                        </a:rPr>
                        <a:t>May be mixed high and normal anion gap (ketones are excreted along with strong cations; SID decreases as a result)</a:t>
                      </a:r>
                      <a:endParaRPr sz="1000">
                        <a:solidFill>
                          <a:schemeClr val="dk1"/>
                        </a:solidFill>
                      </a:endParaRPr>
                    </a:p>
                    <a:p>
                      <a:pPr indent="-292100" lvl="0" marL="508000" rtl="0" algn="l">
                        <a:lnSpc>
                          <a:spcPct val="115000"/>
                        </a:lnSpc>
                        <a:spcBef>
                          <a:spcPts val="0"/>
                        </a:spcBef>
                        <a:spcAft>
                          <a:spcPts val="0"/>
                        </a:spcAft>
                        <a:buClr>
                          <a:schemeClr val="dk1"/>
                        </a:buClr>
                        <a:buSzPts val="1000"/>
                        <a:buFont typeface="Arial"/>
                        <a:buChar char="●"/>
                      </a:pPr>
                      <a:r>
                        <a:rPr lang="en" sz="1000">
                          <a:solidFill>
                            <a:schemeClr val="dk1"/>
                          </a:solidFill>
                        </a:rPr>
                        <a:t>Severe dehydration</a:t>
                      </a:r>
                      <a:endParaRPr sz="1000">
                        <a:solidFill>
                          <a:schemeClr val="dk1"/>
                        </a:solidFill>
                      </a:endParaRPr>
                    </a:p>
                    <a:p>
                      <a:pPr indent="0" lvl="0" marL="0" rtl="0" algn="l">
                        <a:spcBef>
                          <a:spcPts val="400"/>
                        </a:spcBef>
                        <a:spcAft>
                          <a:spcPts val="0"/>
                        </a:spcAft>
                        <a:buNone/>
                      </a:pPr>
                      <a:r>
                        <a:t/>
                      </a:r>
                      <a:endParaRPr sz="1000"/>
                    </a:p>
                  </a:txBody>
                  <a:tcPr marT="91425" marB="91425" marR="91425" marL="91425"/>
                </a:tc>
              </a:tr>
              <a:tr h="2092350">
                <a:tc>
                  <a:txBody>
                    <a:bodyPr/>
                    <a:lstStyle/>
                    <a:p>
                      <a:pPr indent="0" lvl="0" marL="0" rtl="0" algn="l">
                        <a:spcBef>
                          <a:spcPts val="0"/>
                        </a:spcBef>
                        <a:spcAft>
                          <a:spcPts val="0"/>
                        </a:spcAft>
                        <a:buNone/>
                      </a:pPr>
                      <a:r>
                        <a:rPr b="1" lang="en" sz="1200" u="sng"/>
                        <a:t>Management</a:t>
                      </a:r>
                      <a:endParaRPr b="1" sz="1200" u="sng"/>
                    </a:p>
                  </a:txBody>
                  <a:tcPr marT="91425" marB="91425" marR="91425" marL="91425"/>
                </a:tc>
                <a:tc>
                  <a:txBody>
                    <a:bodyPr/>
                    <a:lstStyle/>
                    <a:p>
                      <a:pPr indent="-292100" lvl="0" marL="520700" rtl="0" algn="l">
                        <a:lnSpc>
                          <a:spcPct val="115000"/>
                        </a:lnSpc>
                        <a:spcBef>
                          <a:spcPts val="400"/>
                        </a:spcBef>
                        <a:spcAft>
                          <a:spcPts val="0"/>
                        </a:spcAft>
                        <a:buClr>
                          <a:schemeClr val="dk1"/>
                        </a:buClr>
                        <a:buSzPts val="1000"/>
                        <a:buFont typeface="Arial"/>
                        <a:buChar char="●"/>
                      </a:pPr>
                      <a:r>
                        <a:rPr lang="en" sz="1000">
                          <a:solidFill>
                            <a:schemeClr val="dk1"/>
                          </a:solidFill>
                        </a:rPr>
                        <a:t>Recommencement of nutrition results in a release of insulin</a:t>
                      </a:r>
                      <a:endParaRPr sz="1000">
                        <a:solidFill>
                          <a:schemeClr val="dk1"/>
                        </a:solidFill>
                      </a:endParaRPr>
                    </a:p>
                    <a:p>
                      <a:pPr indent="-292100" lvl="0" marL="520700" rtl="0" algn="l">
                        <a:lnSpc>
                          <a:spcPct val="115000"/>
                        </a:lnSpc>
                        <a:spcBef>
                          <a:spcPts val="0"/>
                        </a:spcBef>
                        <a:spcAft>
                          <a:spcPts val="0"/>
                        </a:spcAft>
                        <a:buClr>
                          <a:schemeClr val="dk1"/>
                        </a:buClr>
                        <a:buSzPts val="1000"/>
                        <a:buFont typeface="Arial"/>
                        <a:buChar char="●"/>
                      </a:pPr>
                      <a:r>
                        <a:rPr lang="en" sz="1000">
                          <a:solidFill>
                            <a:schemeClr val="dk1"/>
                          </a:solidFill>
                        </a:rPr>
                        <a:t>Refeeding syndrome may occur</a:t>
                      </a:r>
                      <a:endParaRPr sz="1000">
                        <a:solidFill>
                          <a:schemeClr val="dk1"/>
                        </a:solidFill>
                      </a:endParaRPr>
                    </a:p>
                    <a:p>
                      <a:pPr indent="0" lvl="0" marL="0" rtl="0" algn="l">
                        <a:spcBef>
                          <a:spcPts val="400"/>
                        </a:spcBef>
                        <a:spcAft>
                          <a:spcPts val="0"/>
                        </a:spcAft>
                        <a:buNone/>
                      </a:pPr>
                      <a:r>
                        <a:t/>
                      </a:r>
                      <a:endParaRPr sz="1000"/>
                    </a:p>
                  </a:txBody>
                  <a:tcPr marT="91425" marB="91425" marR="91425" marL="91425"/>
                </a:tc>
                <a:tc>
                  <a:txBody>
                    <a:bodyPr/>
                    <a:lstStyle/>
                    <a:p>
                      <a:pPr indent="-292100" lvl="0" marL="508000" rtl="0" algn="l">
                        <a:lnSpc>
                          <a:spcPct val="115000"/>
                        </a:lnSpc>
                        <a:spcBef>
                          <a:spcPts val="400"/>
                        </a:spcBef>
                        <a:spcAft>
                          <a:spcPts val="0"/>
                        </a:spcAft>
                        <a:buClr>
                          <a:schemeClr val="dk1"/>
                        </a:buClr>
                        <a:buSzPts val="1000"/>
                        <a:buFont typeface="Arial"/>
                        <a:buChar char="●"/>
                      </a:pPr>
                      <a:r>
                        <a:rPr lang="en" sz="1000">
                          <a:solidFill>
                            <a:schemeClr val="dk1"/>
                          </a:solidFill>
                        </a:rPr>
                        <a:t>Recommencement of nutrition results in a release of insulin</a:t>
                      </a:r>
                      <a:endParaRPr sz="1000">
                        <a:solidFill>
                          <a:schemeClr val="dk1"/>
                        </a:solidFill>
                      </a:endParaRPr>
                    </a:p>
                    <a:p>
                      <a:pPr indent="-292100" lvl="0" marL="508000" rtl="0" algn="l">
                        <a:lnSpc>
                          <a:spcPct val="115000"/>
                        </a:lnSpc>
                        <a:spcBef>
                          <a:spcPts val="0"/>
                        </a:spcBef>
                        <a:spcAft>
                          <a:spcPts val="0"/>
                        </a:spcAft>
                        <a:buClr>
                          <a:schemeClr val="dk1"/>
                        </a:buClr>
                        <a:buSzPts val="1000"/>
                        <a:buFont typeface="Arial"/>
                        <a:buChar char="●"/>
                      </a:pPr>
                      <a:r>
                        <a:rPr lang="en" sz="1000">
                          <a:solidFill>
                            <a:schemeClr val="dk1"/>
                          </a:solidFill>
                        </a:rPr>
                        <a:t>Severe acidosis - usually requires insulin/dextrose infusion</a:t>
                      </a:r>
                      <a:endParaRPr sz="1000">
                        <a:solidFill>
                          <a:schemeClr val="dk1"/>
                        </a:solidFill>
                      </a:endParaRPr>
                    </a:p>
                    <a:p>
                      <a:pPr indent="-292100" lvl="0" marL="508000" rtl="0" algn="l">
                        <a:lnSpc>
                          <a:spcPct val="115000"/>
                        </a:lnSpc>
                        <a:spcBef>
                          <a:spcPts val="0"/>
                        </a:spcBef>
                        <a:spcAft>
                          <a:spcPts val="0"/>
                        </a:spcAft>
                        <a:buClr>
                          <a:schemeClr val="dk1"/>
                        </a:buClr>
                        <a:buSzPts val="1000"/>
                        <a:buFont typeface="Arial"/>
                        <a:buChar char="●"/>
                      </a:pPr>
                      <a:r>
                        <a:rPr lang="en" sz="1000">
                          <a:solidFill>
                            <a:schemeClr val="dk1"/>
                          </a:solidFill>
                        </a:rPr>
                        <a:t>Refeeding syndrome may occur</a:t>
                      </a:r>
                      <a:endParaRPr sz="1000">
                        <a:solidFill>
                          <a:schemeClr val="dk1"/>
                        </a:solidFill>
                      </a:endParaRPr>
                    </a:p>
                    <a:p>
                      <a:pPr indent="-228600" lvl="0" marL="508000" rtl="0" algn="l">
                        <a:lnSpc>
                          <a:spcPct val="115000"/>
                        </a:lnSpc>
                        <a:spcBef>
                          <a:spcPts val="400"/>
                        </a:spcBef>
                        <a:spcAft>
                          <a:spcPts val="400"/>
                        </a:spcAft>
                        <a:buNone/>
                      </a:pPr>
                      <a:r>
                        <a:t/>
                      </a:r>
                      <a:endParaRPr sz="1000">
                        <a:solidFill>
                          <a:schemeClr val="dk1"/>
                        </a:solidFill>
                      </a:endParaRPr>
                    </a:p>
                  </a:txBody>
                  <a:tcPr marT="91425" marB="91425" marR="91425" marL="91425"/>
                </a:tc>
                <a:tc>
                  <a:txBody>
                    <a:bodyPr/>
                    <a:lstStyle/>
                    <a:p>
                      <a:pPr indent="-292100" lvl="0" marL="508000" rtl="0" algn="l">
                        <a:lnSpc>
                          <a:spcPct val="115000"/>
                        </a:lnSpc>
                        <a:spcBef>
                          <a:spcPts val="400"/>
                        </a:spcBef>
                        <a:spcAft>
                          <a:spcPts val="0"/>
                        </a:spcAft>
                        <a:buClr>
                          <a:schemeClr val="dk1"/>
                        </a:buClr>
                        <a:buSzPts val="1000"/>
                        <a:buFont typeface="Arial"/>
                        <a:buChar char="●"/>
                      </a:pPr>
                      <a:r>
                        <a:rPr lang="en" sz="1000">
                          <a:solidFill>
                            <a:schemeClr val="dk1"/>
                          </a:solidFill>
                        </a:rPr>
                        <a:t>Insulin/dextrose infusion</a:t>
                      </a:r>
                      <a:endParaRPr sz="1000">
                        <a:solidFill>
                          <a:schemeClr val="dk1"/>
                        </a:solidFill>
                      </a:endParaRPr>
                    </a:p>
                    <a:p>
                      <a:pPr indent="-292100" lvl="0" marL="508000" rtl="0" algn="l">
                        <a:lnSpc>
                          <a:spcPct val="115000"/>
                        </a:lnSpc>
                        <a:spcBef>
                          <a:spcPts val="0"/>
                        </a:spcBef>
                        <a:spcAft>
                          <a:spcPts val="0"/>
                        </a:spcAft>
                        <a:buClr>
                          <a:schemeClr val="dk1"/>
                        </a:buClr>
                        <a:buSzPts val="1000"/>
                        <a:buFont typeface="Arial"/>
                        <a:buChar char="●"/>
                      </a:pPr>
                      <a:r>
                        <a:rPr lang="en" sz="1000">
                          <a:solidFill>
                            <a:schemeClr val="dk1"/>
                          </a:solidFill>
                        </a:rPr>
                        <a:t>Volume replacement:</a:t>
                      </a:r>
                      <a:endParaRPr sz="1000">
                        <a:solidFill>
                          <a:schemeClr val="dk1"/>
                        </a:solidFill>
                      </a:endParaRPr>
                    </a:p>
                    <a:p>
                      <a:pPr indent="-292100" lvl="0" marL="508000" rtl="0" algn="l">
                        <a:lnSpc>
                          <a:spcPct val="115000"/>
                        </a:lnSpc>
                        <a:spcBef>
                          <a:spcPts val="0"/>
                        </a:spcBef>
                        <a:spcAft>
                          <a:spcPts val="0"/>
                        </a:spcAft>
                        <a:buClr>
                          <a:schemeClr val="dk1"/>
                        </a:buClr>
                        <a:buSzPts val="1000"/>
                        <a:buFont typeface="Arial"/>
                        <a:buChar char="●"/>
                      </a:pPr>
                      <a:r>
                        <a:rPr lang="en" sz="1000">
                          <a:solidFill>
                            <a:schemeClr val="dk1"/>
                          </a:solidFill>
                        </a:rPr>
                        <a:t>Electrolyte replacement</a:t>
                      </a:r>
                      <a:endParaRPr sz="1000">
                        <a:solidFill>
                          <a:schemeClr val="dk1"/>
                        </a:solidFill>
                      </a:endParaRPr>
                    </a:p>
                    <a:p>
                      <a:pPr indent="-228600" lvl="0" marL="508000" rtl="0" algn="l">
                        <a:lnSpc>
                          <a:spcPct val="115000"/>
                        </a:lnSpc>
                        <a:spcBef>
                          <a:spcPts val="400"/>
                        </a:spcBef>
                        <a:spcAft>
                          <a:spcPts val="400"/>
                        </a:spcAft>
                        <a:buNone/>
                      </a:pPr>
                      <a:r>
                        <a:t/>
                      </a:r>
                      <a:endParaRPr sz="1000">
                        <a:solidFill>
                          <a:schemeClr val="dk1"/>
                        </a:solidFill>
                      </a:endParaRPr>
                    </a:p>
                  </a:txBody>
                  <a:tcPr marT="91425" marB="91425" marR="91425" marL="91425"/>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16"/>
          <p:cNvSpPr txBox="1"/>
          <p:nvPr>
            <p:ph type="title"/>
          </p:nvPr>
        </p:nvSpPr>
        <p:spPr>
          <a:xfrm>
            <a:off x="1944694" y="468083"/>
            <a:ext cx="6683700" cy="960600"/>
          </a:xfrm>
          <a:prstGeom prst="rect">
            <a:avLst/>
          </a:prstGeom>
        </p:spPr>
        <p:txBody>
          <a:bodyPr anchorCtr="0" anchor="t" bIns="34275" lIns="68575" spcFirstLastPara="1" rIns="68575" wrap="square" tIns="34275">
            <a:noAutofit/>
          </a:bodyPr>
          <a:lstStyle/>
          <a:p>
            <a:pPr indent="0" lvl="0" marL="241300" marR="241300" rtl="0" algn="l">
              <a:lnSpc>
                <a:spcPct val="150000"/>
              </a:lnSpc>
              <a:spcBef>
                <a:spcPts val="15700"/>
              </a:spcBef>
              <a:spcAft>
                <a:spcPts val="0"/>
              </a:spcAft>
              <a:buClr>
                <a:schemeClr val="dk1"/>
              </a:buClr>
              <a:buSzPts val="1100"/>
              <a:buFont typeface="Arial"/>
              <a:buNone/>
            </a:pPr>
            <a:r>
              <a:rPr b="1" lang="en" sz="1400" u="sng">
                <a:solidFill>
                  <a:schemeClr val="dk1"/>
                </a:solidFill>
                <a:latin typeface="Arial"/>
                <a:ea typeface="Arial"/>
                <a:cs typeface="Arial"/>
                <a:sym typeface="Arial"/>
              </a:rPr>
              <a:t>Sodium bicarbonate: indications and application</a:t>
            </a:r>
            <a:endParaRPr b="1" sz="1400" u="sng">
              <a:solidFill>
                <a:schemeClr val="dk1"/>
              </a:solidFill>
              <a:latin typeface="Arial"/>
              <a:ea typeface="Arial"/>
              <a:cs typeface="Arial"/>
              <a:sym typeface="Arial"/>
            </a:endParaRPr>
          </a:p>
          <a:p>
            <a:pPr indent="0" lvl="0" marL="0" rtl="0" algn="l">
              <a:lnSpc>
                <a:spcPct val="115000"/>
              </a:lnSpc>
              <a:spcBef>
                <a:spcPts val="8100"/>
              </a:spcBef>
              <a:spcAft>
                <a:spcPts val="0"/>
              </a:spcAft>
              <a:buClr>
                <a:schemeClr val="dk1"/>
              </a:buClr>
              <a:buSzPts val="1100"/>
              <a:buFont typeface="Arial"/>
              <a:buNone/>
            </a:pPr>
            <a:r>
              <a:t/>
            </a:r>
            <a:endParaRPr b="1" sz="1400" u="sng">
              <a:solidFill>
                <a:schemeClr val="dk1"/>
              </a:solidFill>
              <a:latin typeface="Arial"/>
              <a:ea typeface="Arial"/>
              <a:cs typeface="Arial"/>
              <a:sym typeface="Arial"/>
            </a:endParaRPr>
          </a:p>
          <a:p>
            <a:pPr indent="0" lvl="0" marL="0" rtl="0" algn="l">
              <a:spcBef>
                <a:spcPts val="0"/>
              </a:spcBef>
              <a:spcAft>
                <a:spcPts val="0"/>
              </a:spcAft>
              <a:buNone/>
            </a:pPr>
            <a:r>
              <a:t/>
            </a:r>
            <a:endParaRPr b="1" sz="1400" u="sng">
              <a:latin typeface="Arial"/>
              <a:ea typeface="Arial"/>
              <a:cs typeface="Arial"/>
              <a:sym typeface="Arial"/>
            </a:endParaRPr>
          </a:p>
        </p:txBody>
      </p:sp>
      <p:sp>
        <p:nvSpPr>
          <p:cNvPr id="751" name="Google Shape;751;p116"/>
          <p:cNvSpPr txBox="1"/>
          <p:nvPr>
            <p:ph idx="1" type="body"/>
          </p:nvPr>
        </p:nvSpPr>
        <p:spPr>
          <a:xfrm>
            <a:off x="1143000" y="1274875"/>
            <a:ext cx="7485600" cy="3560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200">
                <a:latin typeface="Arial"/>
                <a:ea typeface="Arial"/>
                <a:cs typeface="Arial"/>
                <a:sym typeface="Arial"/>
              </a:rPr>
              <a:t>Indications:</a:t>
            </a:r>
            <a:endParaRPr b="1" sz="1200">
              <a:latin typeface="Arial"/>
              <a:ea typeface="Arial"/>
              <a:cs typeface="Arial"/>
              <a:sym typeface="Arial"/>
            </a:endParaRPr>
          </a:p>
          <a:p>
            <a:pPr indent="0" lvl="0" marL="0" rtl="0" algn="l">
              <a:spcBef>
                <a:spcPts val="800"/>
              </a:spcBef>
              <a:spcAft>
                <a:spcPts val="0"/>
              </a:spcAft>
              <a:buNone/>
            </a:pPr>
            <a:r>
              <a:rPr b="1" lang="en" sz="1200" u="sng">
                <a:latin typeface="Arial"/>
                <a:ea typeface="Arial"/>
                <a:cs typeface="Arial"/>
                <a:sym typeface="Arial"/>
              </a:rPr>
              <a:t>Acceptable</a:t>
            </a:r>
            <a:br>
              <a:rPr b="1" lang="en" sz="1200" u="sng">
                <a:latin typeface="Arial"/>
                <a:ea typeface="Arial"/>
                <a:cs typeface="Arial"/>
                <a:sym typeface="Arial"/>
              </a:rPr>
            </a:br>
            <a:r>
              <a:rPr lang="en" sz="1200">
                <a:solidFill>
                  <a:schemeClr val="dk1"/>
                </a:solidFill>
                <a:latin typeface="Arial"/>
                <a:ea typeface="Arial"/>
                <a:cs typeface="Arial"/>
                <a:sym typeface="Arial"/>
              </a:rPr>
              <a:t>Hyperkalaemia</a:t>
            </a:r>
            <a:endParaRPr sz="1200">
              <a:solidFill>
                <a:schemeClr val="dk1"/>
              </a:solidFill>
              <a:latin typeface="Arial"/>
              <a:ea typeface="Arial"/>
              <a:cs typeface="Arial"/>
              <a:sym typeface="Arial"/>
            </a:endParaRPr>
          </a:p>
          <a:p>
            <a:pPr indent="0" lvl="0" marL="0" marR="1282700" rtl="0" algn="l">
              <a:lnSpc>
                <a:spcPct val="115000"/>
              </a:lnSpc>
              <a:spcBef>
                <a:spcPts val="400"/>
              </a:spcBef>
              <a:spcAft>
                <a:spcPts val="0"/>
              </a:spcAft>
              <a:buNone/>
            </a:pPr>
            <a:r>
              <a:rPr lang="en" sz="1200">
                <a:solidFill>
                  <a:schemeClr val="dk1"/>
                </a:solidFill>
                <a:latin typeface="Arial"/>
                <a:ea typeface="Arial"/>
                <a:cs typeface="Arial"/>
                <a:sym typeface="Arial"/>
              </a:rPr>
              <a:t>Treatment of sodium channel blocker overdose with ECG features (e.g. tricyclic overdose)</a:t>
            </a:r>
            <a:endParaRPr sz="1200">
              <a:solidFill>
                <a:schemeClr val="dk1"/>
              </a:solidFill>
              <a:latin typeface="Arial"/>
              <a:ea typeface="Arial"/>
              <a:cs typeface="Arial"/>
              <a:sym typeface="Arial"/>
            </a:endParaRPr>
          </a:p>
          <a:p>
            <a:pPr indent="0" lvl="0" marL="0" marR="1282700" rtl="0" algn="l">
              <a:lnSpc>
                <a:spcPct val="115000"/>
              </a:lnSpc>
              <a:spcBef>
                <a:spcPts val="400"/>
              </a:spcBef>
              <a:spcAft>
                <a:spcPts val="0"/>
              </a:spcAft>
              <a:buNone/>
            </a:pPr>
            <a:r>
              <a:rPr lang="en" sz="1200">
                <a:solidFill>
                  <a:schemeClr val="dk1"/>
                </a:solidFill>
                <a:latin typeface="Arial"/>
                <a:ea typeface="Arial"/>
                <a:cs typeface="Arial"/>
                <a:sym typeface="Arial"/>
              </a:rPr>
              <a:t>Urinary alkalinisation (salicylate poisoning)</a:t>
            </a:r>
            <a:endParaRPr sz="1200">
              <a:solidFill>
                <a:schemeClr val="dk1"/>
              </a:solidFill>
              <a:latin typeface="Arial"/>
              <a:ea typeface="Arial"/>
              <a:cs typeface="Arial"/>
              <a:sym typeface="Arial"/>
            </a:endParaRPr>
          </a:p>
          <a:p>
            <a:pPr indent="0" lvl="0" marL="0" marR="1282700" rtl="0" algn="l">
              <a:lnSpc>
                <a:spcPct val="115000"/>
              </a:lnSpc>
              <a:spcBef>
                <a:spcPts val="400"/>
              </a:spcBef>
              <a:spcAft>
                <a:spcPts val="0"/>
              </a:spcAft>
              <a:buNone/>
            </a:pPr>
            <a:r>
              <a:rPr lang="en" sz="1200">
                <a:solidFill>
                  <a:schemeClr val="dk1"/>
                </a:solidFill>
                <a:latin typeface="Arial"/>
                <a:ea typeface="Arial"/>
                <a:cs typeface="Arial"/>
                <a:sym typeface="Arial"/>
              </a:rPr>
              <a:t>Normal anion gap metabolic acidosis</a:t>
            </a:r>
            <a:endParaRPr sz="1200">
              <a:solidFill>
                <a:schemeClr val="dk1"/>
              </a:solidFill>
              <a:latin typeface="Arial"/>
              <a:ea typeface="Arial"/>
              <a:cs typeface="Arial"/>
              <a:sym typeface="Arial"/>
            </a:endParaRPr>
          </a:p>
          <a:p>
            <a:pPr indent="0" lvl="0" marL="0" marR="1282700" rtl="0" algn="l">
              <a:lnSpc>
                <a:spcPct val="115000"/>
              </a:lnSpc>
              <a:spcBef>
                <a:spcPts val="400"/>
              </a:spcBef>
              <a:spcAft>
                <a:spcPts val="0"/>
              </a:spcAft>
              <a:buNone/>
            </a:pPr>
            <a:r>
              <a:rPr b="1" lang="en" sz="1200" u="sng">
                <a:solidFill>
                  <a:schemeClr val="dk1"/>
                </a:solidFill>
                <a:latin typeface="Arial"/>
                <a:ea typeface="Arial"/>
                <a:cs typeface="Arial"/>
                <a:sym typeface="Arial"/>
              </a:rPr>
              <a:t>Debatable</a:t>
            </a:r>
            <a:endParaRPr b="1" sz="1200" u="sng">
              <a:solidFill>
                <a:schemeClr val="dk1"/>
              </a:solidFill>
              <a:latin typeface="Arial"/>
              <a:ea typeface="Arial"/>
              <a:cs typeface="Arial"/>
              <a:sym typeface="Arial"/>
            </a:endParaRPr>
          </a:p>
          <a:p>
            <a:pPr indent="-304800" lvl="0" marL="889000" marR="1282700" rtl="0" algn="l">
              <a:lnSpc>
                <a:spcPct val="115000"/>
              </a:lnSpc>
              <a:spcBef>
                <a:spcPts val="400"/>
              </a:spcBef>
              <a:spcAft>
                <a:spcPts val="0"/>
              </a:spcAft>
              <a:buClr>
                <a:schemeClr val="dk1"/>
              </a:buClr>
              <a:buSzPts val="1200"/>
              <a:buFont typeface="Arial"/>
              <a:buChar char="●"/>
            </a:pPr>
            <a:r>
              <a:rPr lang="en" sz="1200">
                <a:solidFill>
                  <a:schemeClr val="dk1"/>
                </a:solidFill>
                <a:latin typeface="Arial"/>
                <a:ea typeface="Arial"/>
                <a:cs typeface="Arial"/>
                <a:sym typeface="Arial"/>
              </a:rPr>
              <a:t>Cardiac arrest with severe acidosis</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DKA with severe acidosis</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Restoration of completely depleted buffer systems (eg. HCO3- level approaching 0)</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Pulmonary hypertension and severe right heart failure</a:t>
            </a:r>
            <a:endParaRPr sz="1200">
              <a:solidFill>
                <a:schemeClr val="dk1"/>
              </a:solidFill>
              <a:latin typeface="Arial"/>
              <a:ea typeface="Arial"/>
              <a:cs typeface="Arial"/>
              <a:sym typeface="Arial"/>
            </a:endParaRPr>
          </a:p>
          <a:p>
            <a:pPr indent="0" lvl="0" marL="0" marR="1282700" rtl="0" algn="l">
              <a:lnSpc>
                <a:spcPct val="115000"/>
              </a:lnSpc>
              <a:spcBef>
                <a:spcPts val="400"/>
              </a:spcBef>
              <a:spcAft>
                <a:spcPts val="0"/>
              </a:spcAft>
              <a:buNone/>
            </a:pPr>
            <a:r>
              <a:t/>
            </a:r>
            <a:endParaRPr sz="1200">
              <a:solidFill>
                <a:schemeClr val="dk1"/>
              </a:solidFill>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17"/>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1100"/>
              <a:buFont typeface="Arial"/>
              <a:buNone/>
            </a:pPr>
            <a:r>
              <a:rPr b="1" lang="en" sz="2000" u="sng">
                <a:solidFill>
                  <a:schemeClr val="dk1"/>
                </a:solidFill>
                <a:latin typeface="Arial"/>
                <a:ea typeface="Arial"/>
                <a:cs typeface="Arial"/>
                <a:sym typeface="Arial"/>
              </a:rPr>
              <a:t>Adverse effects of sodium bicarbonate administration</a:t>
            </a:r>
            <a:endParaRPr b="1" sz="2000" u="sng">
              <a:solidFill>
                <a:schemeClr val="dk1"/>
              </a:solidFill>
              <a:latin typeface="Arial"/>
              <a:ea typeface="Arial"/>
              <a:cs typeface="Arial"/>
              <a:sym typeface="Arial"/>
            </a:endParaRPr>
          </a:p>
          <a:p>
            <a:pPr indent="0" lvl="0" marL="0" rtl="0" algn="l">
              <a:spcBef>
                <a:spcPts val="0"/>
              </a:spcBef>
              <a:spcAft>
                <a:spcPts val="0"/>
              </a:spcAft>
              <a:buNone/>
            </a:pPr>
            <a:r>
              <a:t/>
            </a:r>
            <a:endParaRPr b="1" sz="2000" u="sng">
              <a:solidFill>
                <a:schemeClr val="dk1"/>
              </a:solidFill>
              <a:latin typeface="Arial"/>
              <a:ea typeface="Arial"/>
              <a:cs typeface="Arial"/>
              <a:sym typeface="Arial"/>
            </a:endParaRPr>
          </a:p>
        </p:txBody>
      </p:sp>
      <p:sp>
        <p:nvSpPr>
          <p:cNvPr id="757" name="Google Shape;757;p117"/>
          <p:cNvSpPr txBox="1"/>
          <p:nvPr>
            <p:ph idx="1" type="body"/>
          </p:nvPr>
        </p:nvSpPr>
        <p:spPr>
          <a:xfrm>
            <a:off x="1571625" y="1600200"/>
            <a:ext cx="7056900" cy="2833200"/>
          </a:xfrm>
          <a:prstGeom prst="rect">
            <a:avLst/>
          </a:prstGeom>
        </p:spPr>
        <p:txBody>
          <a:bodyPr anchorCtr="0" anchor="t" bIns="34275" lIns="68575" spcFirstLastPara="1" rIns="68575" wrap="square" tIns="34275">
            <a:noAutofit/>
          </a:bodyPr>
          <a:lstStyle/>
          <a:p>
            <a:pPr indent="-304800" lvl="0" marL="889000" marR="1282700" rtl="0" algn="l">
              <a:lnSpc>
                <a:spcPct val="115000"/>
              </a:lnSpc>
              <a:spcBef>
                <a:spcPts val="400"/>
              </a:spcBef>
              <a:spcAft>
                <a:spcPts val="0"/>
              </a:spcAft>
              <a:buClr>
                <a:schemeClr val="dk1"/>
              </a:buClr>
              <a:buSzPts val="1200"/>
              <a:buFont typeface="Arial"/>
              <a:buChar char="●"/>
            </a:pPr>
            <a:r>
              <a:rPr lang="en" sz="1200">
                <a:solidFill>
                  <a:schemeClr val="dk1"/>
                </a:solidFill>
                <a:latin typeface="Arial"/>
                <a:ea typeface="Arial"/>
                <a:cs typeface="Arial"/>
                <a:sym typeface="Arial"/>
              </a:rPr>
              <a:t>Peripheral vein thromobophlebitis</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Hypernatremia</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Volume overload</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Hypokalemia</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Ionised hypocalcemia</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Left shift of oxyhaemoglobin dissociation curve</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Impaired clearance of lactate (by disinhibition of glycolysis)</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Intracellular acidosis</a:t>
            </a:r>
            <a:endParaRPr sz="1200">
              <a:solidFill>
                <a:schemeClr val="dk1"/>
              </a:solidFill>
              <a:latin typeface="Arial"/>
              <a:ea typeface="Arial"/>
              <a:cs typeface="Arial"/>
              <a:sym typeface="Arial"/>
            </a:endParaRPr>
          </a:p>
          <a:p>
            <a:pPr indent="-304800" lvl="0" marL="889000" marR="1282700" rtl="0" algn="l">
              <a:lnSpc>
                <a:spcPct val="115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Hypercapnea</a:t>
            </a:r>
            <a:endParaRPr sz="1200">
              <a:solidFill>
                <a:schemeClr val="dk1"/>
              </a:solidFill>
              <a:latin typeface="Arial"/>
              <a:ea typeface="Arial"/>
              <a:cs typeface="Arial"/>
              <a:sym typeface="Arial"/>
            </a:endParaRPr>
          </a:p>
          <a:p>
            <a:pPr indent="0" lvl="0" marL="0" rtl="0" algn="l">
              <a:spcBef>
                <a:spcPts val="800"/>
              </a:spcBef>
              <a:spcAft>
                <a:spcPts val="0"/>
              </a:spcAft>
              <a:buNone/>
            </a:pPr>
            <a:r>
              <a:t/>
            </a:r>
            <a:endParaRPr sz="1200">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118"/>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Strong ion difference</a:t>
            </a:r>
            <a:endParaRPr/>
          </a:p>
        </p:txBody>
      </p:sp>
      <p:pic>
        <p:nvPicPr>
          <p:cNvPr id="763" name="Google Shape;763;p118"/>
          <p:cNvPicPr preferRelativeResize="0"/>
          <p:nvPr/>
        </p:nvPicPr>
        <p:blipFill>
          <a:blip r:embed="rId3">
            <a:alphaModFix/>
          </a:blip>
          <a:stretch>
            <a:fillRect/>
          </a:stretch>
        </p:blipFill>
        <p:spPr>
          <a:xfrm>
            <a:off x="1384800" y="1054840"/>
            <a:ext cx="6044700" cy="3878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1525494" y="65132"/>
            <a:ext cx="6683700" cy="9606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sz="1000">
                <a:latin typeface="Arial"/>
                <a:ea typeface="Arial"/>
                <a:cs typeface="Arial"/>
                <a:sym typeface="Arial"/>
              </a:rPr>
              <a:t>Causes of hypernatremia</a:t>
            </a:r>
            <a:endParaRPr sz="1000">
              <a:latin typeface="Arial"/>
              <a:ea typeface="Arial"/>
              <a:cs typeface="Arial"/>
              <a:sym typeface="Arial"/>
            </a:endParaRPr>
          </a:p>
        </p:txBody>
      </p:sp>
      <p:sp>
        <p:nvSpPr>
          <p:cNvPr id="263" name="Google Shape;263;p38"/>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264" name="Google Shape;264;p38"/>
          <p:cNvGraphicFramePr/>
          <p:nvPr/>
        </p:nvGraphicFramePr>
        <p:xfrm>
          <a:off x="1145825" y="325863"/>
          <a:ext cx="3000000" cy="3000000"/>
        </p:xfrm>
        <a:graphic>
          <a:graphicData uri="http://schemas.openxmlformats.org/drawingml/2006/table">
            <a:tbl>
              <a:tblPr>
                <a:noFill/>
                <a:tableStyleId>{E7A40644-0E3E-4874-AAA0-30230A77D6B8}</a:tableStyleId>
              </a:tblPr>
              <a:tblGrid>
                <a:gridCol w="3619500"/>
                <a:gridCol w="3619500"/>
              </a:tblGrid>
              <a:tr h="4817625">
                <a:tc>
                  <a:txBody>
                    <a:bodyPr/>
                    <a:lstStyle/>
                    <a:p>
                      <a:pPr indent="0" lvl="0" marL="0" rtl="0" algn="l">
                        <a:spcBef>
                          <a:spcPts val="0"/>
                        </a:spcBef>
                        <a:spcAft>
                          <a:spcPts val="0"/>
                        </a:spcAft>
                        <a:buNone/>
                      </a:pPr>
                      <a:r>
                        <a:rPr b="1" lang="en" sz="1000"/>
                        <a:t>Renal free water loss</a:t>
                      </a:r>
                      <a:endParaRPr b="1" sz="1000"/>
                    </a:p>
                    <a:p>
                      <a:pPr indent="0" lvl="0" marL="0" rtl="0" algn="l">
                        <a:spcBef>
                          <a:spcPts val="0"/>
                        </a:spcBef>
                        <a:spcAft>
                          <a:spcPts val="0"/>
                        </a:spcAft>
                        <a:buNone/>
                      </a:pPr>
                      <a:r>
                        <a:rPr lang="en" sz="1000"/>
                        <a:t>Diuretics (Loop and thiazide diuretics)</a:t>
                      </a:r>
                      <a:endParaRPr sz="1000"/>
                    </a:p>
                    <a:p>
                      <a:pPr indent="0" lvl="0" marL="0" rtl="0" algn="l">
                        <a:spcBef>
                          <a:spcPts val="0"/>
                        </a:spcBef>
                        <a:spcAft>
                          <a:spcPts val="0"/>
                        </a:spcAft>
                        <a:buNone/>
                      </a:pPr>
                      <a:r>
                        <a:rPr lang="en" sz="1000"/>
                        <a:t>Osmotic diuresis (Hyperglycemia, mannitol, urea, High protein tube feeding)</a:t>
                      </a:r>
                      <a:endParaRPr sz="1000"/>
                    </a:p>
                    <a:p>
                      <a:pPr indent="0" lvl="0" marL="0" rtl="0" algn="l">
                        <a:spcBef>
                          <a:spcPts val="0"/>
                        </a:spcBef>
                        <a:spcAft>
                          <a:spcPts val="0"/>
                        </a:spcAft>
                        <a:buNone/>
                      </a:pPr>
                      <a:r>
                        <a:rPr lang="en" sz="1000"/>
                        <a:t>Post obstructive diuresis</a:t>
                      </a:r>
                      <a:endParaRPr sz="1000"/>
                    </a:p>
                    <a:p>
                      <a:pPr indent="0" lvl="0" marL="0" rtl="0" algn="l">
                        <a:spcBef>
                          <a:spcPts val="0"/>
                        </a:spcBef>
                        <a:spcAft>
                          <a:spcPts val="0"/>
                        </a:spcAft>
                        <a:buNone/>
                      </a:pPr>
                      <a:r>
                        <a:rPr lang="en" sz="1000"/>
                        <a:t>Diuretic phase of acute tubular necrosis</a:t>
                      </a:r>
                      <a:endParaRPr sz="1000"/>
                    </a:p>
                    <a:p>
                      <a:pPr indent="0" lvl="0" marL="0" rtl="0" algn="l">
                        <a:spcBef>
                          <a:spcPts val="0"/>
                        </a:spcBef>
                        <a:spcAft>
                          <a:spcPts val="0"/>
                        </a:spcAft>
                        <a:buNone/>
                      </a:pPr>
                      <a:r>
                        <a:rPr b="1" lang="en" sz="1000"/>
                        <a:t>Extrarenal water loss</a:t>
                      </a:r>
                      <a:endParaRPr b="1" sz="1000"/>
                    </a:p>
                    <a:p>
                      <a:pPr indent="0" lvl="0" marL="0" rtl="0" algn="l">
                        <a:spcBef>
                          <a:spcPts val="0"/>
                        </a:spcBef>
                        <a:spcAft>
                          <a:spcPts val="0"/>
                        </a:spcAft>
                        <a:buNone/>
                      </a:pPr>
                      <a:r>
                        <a:rPr lang="en" sz="1000"/>
                        <a:t>GI → Vomiting, diarrhea, lactulose, cathartics, nasogastric suction, gastrointestinal fluid drains, fistulas</a:t>
                      </a:r>
                      <a:endParaRPr sz="1000"/>
                    </a:p>
                    <a:p>
                      <a:pPr indent="0" lvl="0" marL="0" rtl="0" algn="l">
                        <a:spcBef>
                          <a:spcPts val="0"/>
                        </a:spcBef>
                        <a:spcAft>
                          <a:spcPts val="0"/>
                        </a:spcAft>
                        <a:buNone/>
                      </a:pPr>
                      <a:r>
                        <a:rPr lang="en" sz="1000"/>
                        <a:t>Cutaneous → sweating, burn injuries</a:t>
                      </a:r>
                      <a:endParaRPr sz="1000"/>
                    </a:p>
                    <a:p>
                      <a:pPr indent="0" lvl="0" marL="0" rtl="0" algn="l">
                        <a:spcBef>
                          <a:spcPts val="0"/>
                        </a:spcBef>
                        <a:spcAft>
                          <a:spcPts val="0"/>
                        </a:spcAft>
                        <a:buNone/>
                      </a:pPr>
                      <a:r>
                        <a:rPr b="1" lang="en" sz="1000"/>
                        <a:t>Pure water deficits</a:t>
                      </a:r>
                      <a:endParaRPr b="1" sz="1000"/>
                    </a:p>
                    <a:p>
                      <a:pPr indent="0" lvl="0" marL="0" rtl="0" algn="l">
                        <a:lnSpc>
                          <a:spcPct val="115000"/>
                        </a:lnSpc>
                        <a:spcBef>
                          <a:spcPts val="0"/>
                        </a:spcBef>
                        <a:spcAft>
                          <a:spcPts val="0"/>
                        </a:spcAft>
                        <a:buClr>
                          <a:schemeClr val="dk1"/>
                        </a:buClr>
                        <a:buSzPts val="1100"/>
                        <a:buFont typeface="Arial"/>
                        <a:buNone/>
                      </a:pPr>
                      <a:r>
                        <a:rPr lang="en" sz="1000">
                          <a:solidFill>
                            <a:srgbClr val="2A2A2A"/>
                          </a:solidFill>
                        </a:rPr>
                        <a:t>Water intake less than insensible losses may result from any of the following:</a:t>
                      </a:r>
                      <a:endParaRPr sz="1000">
                        <a:solidFill>
                          <a:srgbClr val="2A2A2A"/>
                        </a:solidFill>
                      </a:endParaRPr>
                    </a:p>
                    <a:p>
                      <a:pPr indent="0" lvl="0" marL="0" rtl="0" algn="l">
                        <a:lnSpc>
                          <a:spcPct val="115000"/>
                        </a:lnSpc>
                        <a:spcBef>
                          <a:spcPts val="0"/>
                        </a:spcBef>
                        <a:spcAft>
                          <a:spcPts val="0"/>
                        </a:spcAft>
                        <a:buNone/>
                      </a:pPr>
                      <a:r>
                        <a:rPr lang="en" sz="1000">
                          <a:solidFill>
                            <a:srgbClr val="2A2A2A"/>
                          </a:solidFill>
                        </a:rPr>
                        <a:t>Lack of access to water (through incarceration, restraints, intubation, immobilization)</a:t>
                      </a:r>
                      <a:endParaRPr sz="1000">
                        <a:solidFill>
                          <a:srgbClr val="2A2A2A"/>
                        </a:solidFill>
                      </a:endParaRPr>
                    </a:p>
                    <a:p>
                      <a:pPr indent="0" lvl="0" marL="0" rtl="0" algn="l">
                        <a:lnSpc>
                          <a:spcPct val="115000"/>
                        </a:lnSpc>
                        <a:spcBef>
                          <a:spcPts val="0"/>
                        </a:spcBef>
                        <a:spcAft>
                          <a:spcPts val="0"/>
                        </a:spcAft>
                        <a:buNone/>
                      </a:pPr>
                      <a:r>
                        <a:rPr lang="en" sz="1000">
                          <a:solidFill>
                            <a:srgbClr val="2A2A2A"/>
                          </a:solidFill>
                        </a:rPr>
                        <a:t>Altered mental status (through medications, disease)</a:t>
                      </a:r>
                      <a:endParaRPr sz="1000">
                        <a:solidFill>
                          <a:srgbClr val="2A2A2A"/>
                        </a:solidFill>
                      </a:endParaRPr>
                    </a:p>
                    <a:p>
                      <a:pPr indent="0" lvl="0" marL="0" rtl="0" algn="l">
                        <a:lnSpc>
                          <a:spcPct val="115000"/>
                        </a:lnSpc>
                        <a:spcBef>
                          <a:spcPts val="0"/>
                        </a:spcBef>
                        <a:spcAft>
                          <a:spcPts val="0"/>
                        </a:spcAft>
                        <a:buNone/>
                      </a:pPr>
                      <a:r>
                        <a:rPr lang="en" sz="1000">
                          <a:solidFill>
                            <a:srgbClr val="2A2A2A"/>
                          </a:solidFill>
                        </a:rPr>
                        <a:t>Neurologic disease (dementia, impaired motor function)</a:t>
                      </a:r>
                      <a:endParaRPr sz="1000">
                        <a:solidFill>
                          <a:srgbClr val="2A2A2A"/>
                        </a:solidFill>
                      </a:endParaRPr>
                    </a:p>
                    <a:p>
                      <a:pPr indent="0" lvl="0" marL="0" rtl="0" algn="l">
                        <a:lnSpc>
                          <a:spcPct val="115000"/>
                        </a:lnSpc>
                        <a:spcBef>
                          <a:spcPts val="0"/>
                        </a:spcBef>
                        <a:spcAft>
                          <a:spcPts val="0"/>
                        </a:spcAft>
                        <a:buNone/>
                      </a:pPr>
                      <a:r>
                        <a:rPr lang="en" sz="1000">
                          <a:solidFill>
                            <a:srgbClr val="2A2A2A"/>
                          </a:solidFill>
                        </a:rPr>
                        <a:t>Abnormal thirst (eg, geriatric hypodipsia; osmoreceptor dysfunction (reset of the osmotic threshold); injury to the thirst centers by any lesions to the hypothalamus, including from metastasis, granulomatous diseases, vascular abnormalities, and trauma; autoantibodies to the sodium-level sensor (Na </a:t>
                      </a:r>
                      <a:r>
                        <a:rPr baseline="-25000" lang="en" sz="1000">
                          <a:solidFill>
                            <a:srgbClr val="2A2A2A"/>
                          </a:solidFill>
                        </a:rPr>
                        <a:t>x</a:t>
                      </a:r>
                      <a:r>
                        <a:rPr lang="en" sz="1000">
                          <a:solidFill>
                            <a:srgbClr val="2A2A2A"/>
                          </a:solidFill>
                        </a:rPr>
                        <a:t>) in the brain </a:t>
                      </a:r>
                      <a:endParaRPr baseline="30000" sz="1000">
                        <a:solidFill>
                          <a:srgbClr val="2A2A2A"/>
                        </a:solidFill>
                      </a:endParaRPr>
                    </a:p>
                    <a:p>
                      <a:pPr indent="0" lvl="0" marL="0" rtl="0" algn="l">
                        <a:lnSpc>
                          <a:spcPct val="115000"/>
                        </a:lnSpc>
                        <a:spcBef>
                          <a:spcPts val="0"/>
                        </a:spcBef>
                        <a:spcAft>
                          <a:spcPts val="0"/>
                        </a:spcAft>
                        <a:buNone/>
                      </a:pPr>
                      <a:r>
                        <a:rPr lang="en" sz="1000">
                          <a:solidFill>
                            <a:srgbClr val="2A2A2A"/>
                          </a:solidFill>
                        </a:rPr>
                        <a:t>Loss of water through the respiratory tract</a:t>
                      </a:r>
                      <a:endParaRPr sz="1000">
                        <a:solidFill>
                          <a:srgbClr val="2A2A2A"/>
                        </a:solidFill>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rPr b="1" lang="en" sz="1000"/>
                        <a:t>Nephrogenic diabetes insipidus</a:t>
                      </a:r>
                      <a:endParaRPr b="1" sz="1000"/>
                    </a:p>
                    <a:p>
                      <a:pPr indent="0" lvl="0" marL="0" rtl="0" algn="l">
                        <a:spcBef>
                          <a:spcPts val="0"/>
                        </a:spcBef>
                        <a:spcAft>
                          <a:spcPts val="0"/>
                        </a:spcAft>
                        <a:buNone/>
                      </a:pPr>
                      <a:r>
                        <a:rPr lang="en" sz="1000"/>
                        <a:t>Hypercalcemia</a:t>
                      </a:r>
                      <a:endParaRPr sz="1000"/>
                    </a:p>
                    <a:p>
                      <a:pPr indent="0" lvl="0" marL="0" rtl="0" algn="l">
                        <a:spcBef>
                          <a:spcPts val="0"/>
                        </a:spcBef>
                        <a:spcAft>
                          <a:spcPts val="0"/>
                        </a:spcAft>
                        <a:buNone/>
                      </a:pPr>
                      <a:r>
                        <a:rPr lang="en" sz="1000"/>
                        <a:t>Hypokalemia</a:t>
                      </a:r>
                      <a:endParaRPr sz="1000"/>
                    </a:p>
                    <a:p>
                      <a:pPr indent="0" lvl="0" marL="0" rtl="0" algn="l">
                        <a:spcBef>
                          <a:spcPts val="0"/>
                        </a:spcBef>
                        <a:spcAft>
                          <a:spcPts val="0"/>
                        </a:spcAft>
                        <a:buNone/>
                      </a:pPr>
                      <a:r>
                        <a:rPr lang="en" sz="1000"/>
                        <a:t>Lithium</a:t>
                      </a:r>
                      <a:endParaRPr sz="1000"/>
                    </a:p>
                    <a:p>
                      <a:pPr indent="0" lvl="0" marL="0" rtl="0" algn="l">
                        <a:spcBef>
                          <a:spcPts val="0"/>
                        </a:spcBef>
                        <a:spcAft>
                          <a:spcPts val="0"/>
                        </a:spcAft>
                        <a:buNone/>
                      </a:pPr>
                      <a:r>
                        <a:rPr lang="en" sz="1000"/>
                        <a:t>Pyelonephritis</a:t>
                      </a:r>
                      <a:endParaRPr sz="1000"/>
                    </a:p>
                    <a:p>
                      <a:pPr indent="0" lvl="0" marL="0" rtl="0" algn="l">
                        <a:spcBef>
                          <a:spcPts val="0"/>
                        </a:spcBef>
                        <a:spcAft>
                          <a:spcPts val="0"/>
                        </a:spcAft>
                        <a:buNone/>
                      </a:pPr>
                      <a:r>
                        <a:rPr lang="en" sz="1000"/>
                        <a:t>Medullary sponge kidney</a:t>
                      </a:r>
                      <a:endParaRPr sz="1000"/>
                    </a:p>
                    <a:p>
                      <a:pPr indent="0" lvl="0" marL="0" rtl="0" algn="l">
                        <a:spcBef>
                          <a:spcPts val="0"/>
                        </a:spcBef>
                        <a:spcAft>
                          <a:spcPts val="0"/>
                        </a:spcAft>
                        <a:buNone/>
                      </a:pPr>
                      <a:r>
                        <a:rPr lang="en" sz="1000"/>
                        <a:t>Multiple myeloma</a:t>
                      </a:r>
                      <a:endParaRPr sz="1000"/>
                    </a:p>
                    <a:p>
                      <a:pPr indent="0" lvl="0" marL="0" rtl="0" algn="l">
                        <a:spcBef>
                          <a:spcPts val="0"/>
                        </a:spcBef>
                        <a:spcAft>
                          <a:spcPts val="0"/>
                        </a:spcAft>
                        <a:buNone/>
                      </a:pPr>
                      <a:r>
                        <a:rPr lang="en" sz="1000"/>
                        <a:t>Amyloid </a:t>
                      </a:r>
                      <a:endParaRPr sz="1000"/>
                    </a:p>
                    <a:p>
                      <a:pPr indent="0" lvl="0" marL="0" rtl="0" algn="l">
                        <a:spcBef>
                          <a:spcPts val="0"/>
                        </a:spcBef>
                        <a:spcAft>
                          <a:spcPts val="0"/>
                        </a:spcAft>
                        <a:buNone/>
                      </a:pPr>
                      <a:r>
                        <a:rPr lang="en" sz="1000"/>
                        <a:t>Sarcoid</a:t>
                      </a:r>
                      <a:endParaRPr sz="1000"/>
                    </a:p>
                    <a:p>
                      <a:pPr indent="0" lvl="0" marL="0" rtl="0" algn="l">
                        <a:spcBef>
                          <a:spcPts val="0"/>
                        </a:spcBef>
                        <a:spcAft>
                          <a:spcPts val="0"/>
                        </a:spcAft>
                        <a:buNone/>
                      </a:pPr>
                      <a:r>
                        <a:rPr b="1" lang="en" sz="1000"/>
                        <a:t>Central Diabetes Insipidus</a:t>
                      </a:r>
                      <a:endParaRPr b="1" sz="1000"/>
                    </a:p>
                    <a:p>
                      <a:pPr indent="0" lvl="0" marL="0" rtl="0" algn="l">
                        <a:spcBef>
                          <a:spcPts val="0"/>
                        </a:spcBef>
                        <a:spcAft>
                          <a:spcPts val="0"/>
                        </a:spcAft>
                        <a:buNone/>
                      </a:pPr>
                      <a:r>
                        <a:rPr lang="en" sz="1000"/>
                        <a:t>Traumatic brain injury</a:t>
                      </a:r>
                      <a:endParaRPr sz="1000"/>
                    </a:p>
                    <a:p>
                      <a:pPr indent="0" lvl="0" marL="0" rtl="0" algn="l">
                        <a:spcBef>
                          <a:spcPts val="0"/>
                        </a:spcBef>
                        <a:spcAft>
                          <a:spcPts val="0"/>
                        </a:spcAft>
                        <a:buNone/>
                      </a:pPr>
                      <a:r>
                        <a:rPr lang="en" sz="1000"/>
                        <a:t>Pituitary tumour</a:t>
                      </a:r>
                      <a:endParaRPr sz="1000"/>
                    </a:p>
                    <a:p>
                      <a:pPr indent="0" lvl="0" marL="0" rtl="0" algn="l">
                        <a:spcBef>
                          <a:spcPts val="0"/>
                        </a:spcBef>
                        <a:spcAft>
                          <a:spcPts val="0"/>
                        </a:spcAft>
                        <a:buNone/>
                      </a:pPr>
                      <a:r>
                        <a:rPr lang="en" sz="1000"/>
                        <a:t>Meningitis</a:t>
                      </a:r>
                      <a:endParaRPr sz="1000"/>
                    </a:p>
                    <a:p>
                      <a:pPr indent="0" lvl="0" marL="0" rtl="0" algn="l">
                        <a:spcBef>
                          <a:spcPts val="0"/>
                        </a:spcBef>
                        <a:spcAft>
                          <a:spcPts val="0"/>
                        </a:spcAft>
                        <a:buNone/>
                      </a:pPr>
                      <a:r>
                        <a:rPr lang="en" sz="1000"/>
                        <a:t>Encephalitis</a:t>
                      </a:r>
                      <a:endParaRPr sz="1000"/>
                    </a:p>
                    <a:p>
                      <a:pPr indent="0" lvl="0" marL="0" rtl="0" algn="l">
                        <a:spcBef>
                          <a:spcPts val="0"/>
                        </a:spcBef>
                        <a:spcAft>
                          <a:spcPts val="0"/>
                        </a:spcAft>
                        <a:buNone/>
                      </a:pPr>
                      <a:r>
                        <a:rPr lang="en" sz="1000"/>
                        <a:t>Tuberculosis</a:t>
                      </a:r>
                      <a:endParaRPr sz="1000"/>
                    </a:p>
                    <a:p>
                      <a:pPr indent="0" lvl="0" marL="0" rtl="0" algn="l">
                        <a:spcBef>
                          <a:spcPts val="0"/>
                        </a:spcBef>
                        <a:spcAft>
                          <a:spcPts val="0"/>
                        </a:spcAft>
                        <a:buNone/>
                      </a:pPr>
                      <a:r>
                        <a:rPr lang="en" sz="1000"/>
                        <a:t>Sarcoidosis</a:t>
                      </a:r>
                      <a:endParaRPr sz="1000"/>
                    </a:p>
                    <a:p>
                      <a:pPr indent="0" lvl="0" marL="0" rtl="0" algn="l">
                        <a:spcBef>
                          <a:spcPts val="0"/>
                        </a:spcBef>
                        <a:spcAft>
                          <a:spcPts val="0"/>
                        </a:spcAft>
                        <a:buNone/>
                      </a:pPr>
                      <a:r>
                        <a:rPr lang="en" sz="1000"/>
                        <a:t>Idiopathic</a:t>
                      </a:r>
                      <a:endParaRPr sz="1000"/>
                    </a:p>
                    <a:p>
                      <a:pPr indent="0" lvl="0" marL="0" rtl="0" algn="l">
                        <a:spcBef>
                          <a:spcPts val="0"/>
                        </a:spcBef>
                        <a:spcAft>
                          <a:spcPts val="0"/>
                        </a:spcAft>
                        <a:buNone/>
                      </a:pPr>
                      <a:r>
                        <a:rPr b="1" lang="en" sz="1000"/>
                        <a:t>Hypertonic sodium gain</a:t>
                      </a:r>
                      <a:endParaRPr b="1" sz="1000"/>
                    </a:p>
                    <a:p>
                      <a:pPr indent="0" lvl="0" marL="0" rtl="0" algn="l">
                        <a:lnSpc>
                          <a:spcPct val="115000"/>
                        </a:lnSpc>
                        <a:spcBef>
                          <a:spcPts val="0"/>
                        </a:spcBef>
                        <a:spcAft>
                          <a:spcPts val="0"/>
                        </a:spcAft>
                        <a:buNone/>
                      </a:pPr>
                      <a:r>
                        <a:rPr lang="en" sz="1000">
                          <a:solidFill>
                            <a:srgbClr val="2A2A2A"/>
                          </a:solidFill>
                        </a:rPr>
                        <a:t>Administration of hypertonic electrolyte solutions - Eg, sodium bicarbonate solutions, hypertonic alimentation solutions, normal saline with or without potassium supplements</a:t>
                      </a:r>
                      <a:endParaRPr sz="1000">
                        <a:solidFill>
                          <a:srgbClr val="2A2A2A"/>
                        </a:solidFill>
                      </a:endParaRPr>
                    </a:p>
                    <a:p>
                      <a:pPr indent="0" lvl="0" marL="0" rtl="0" algn="l">
                        <a:lnSpc>
                          <a:spcPct val="115000"/>
                        </a:lnSpc>
                        <a:spcBef>
                          <a:spcPts val="0"/>
                        </a:spcBef>
                        <a:spcAft>
                          <a:spcPts val="0"/>
                        </a:spcAft>
                        <a:buNone/>
                      </a:pPr>
                      <a:r>
                        <a:rPr lang="en" sz="1000">
                          <a:solidFill>
                            <a:srgbClr val="2A2A2A"/>
                          </a:solidFill>
                        </a:rPr>
                        <a:t>Sodium ingestion - NaCl tablets, seawater ingestion</a:t>
                      </a:r>
                      <a:endParaRPr sz="1000">
                        <a:solidFill>
                          <a:srgbClr val="2A2A2A"/>
                        </a:solidFill>
                      </a:endParaRPr>
                    </a:p>
                    <a:p>
                      <a:pPr indent="0" lvl="0" marL="0" rtl="0" algn="l">
                        <a:lnSpc>
                          <a:spcPct val="115000"/>
                        </a:lnSpc>
                        <a:spcBef>
                          <a:spcPts val="0"/>
                        </a:spcBef>
                        <a:spcAft>
                          <a:spcPts val="0"/>
                        </a:spcAft>
                        <a:buNone/>
                      </a:pPr>
                      <a:r>
                        <a:rPr lang="en" sz="1000">
                          <a:solidFill>
                            <a:srgbClr val="2A2A2A"/>
                          </a:solidFill>
                        </a:rPr>
                        <a:t>Sodium modeling in hemodialysis</a:t>
                      </a:r>
                      <a:endParaRPr sz="1000">
                        <a:solidFill>
                          <a:srgbClr val="2A2A2A"/>
                        </a:solidFill>
                      </a:endParaRPr>
                    </a:p>
                    <a:p>
                      <a:pPr indent="0" lvl="0" marL="0" rtl="0" algn="l">
                        <a:spcBef>
                          <a:spcPts val="0"/>
                        </a:spcBef>
                        <a:spcAft>
                          <a:spcPts val="0"/>
                        </a:spcAft>
                        <a:buNone/>
                      </a:pPr>
                      <a:r>
                        <a:t/>
                      </a:r>
                      <a:endParaRPr sz="1000"/>
                    </a:p>
                  </a:txBody>
                  <a:tcPr marT="91425" marB="91425" marR="91425" marL="91425"/>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119"/>
          <p:cNvSpPr txBox="1"/>
          <p:nvPr/>
        </p:nvSpPr>
        <p:spPr>
          <a:xfrm>
            <a:off x="1736475" y="329700"/>
            <a:ext cx="5297400" cy="8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Normal anion gap metabolic acidosis</a:t>
            </a:r>
            <a:endParaRPr>
              <a:latin typeface="Century Gothic"/>
              <a:ea typeface="Century Gothic"/>
              <a:cs typeface="Century Gothic"/>
              <a:sym typeface="Century Gothic"/>
            </a:endParaRPr>
          </a:p>
        </p:txBody>
      </p:sp>
      <p:pic>
        <p:nvPicPr>
          <p:cNvPr id="769" name="Google Shape;769;p119"/>
          <p:cNvPicPr preferRelativeResize="0"/>
          <p:nvPr/>
        </p:nvPicPr>
        <p:blipFill>
          <a:blip r:embed="rId3">
            <a:alphaModFix/>
          </a:blip>
          <a:stretch>
            <a:fillRect/>
          </a:stretch>
        </p:blipFill>
        <p:spPr>
          <a:xfrm>
            <a:off x="1132000" y="1000125"/>
            <a:ext cx="6704151" cy="3838574"/>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20"/>
          <p:cNvSpPr txBox="1"/>
          <p:nvPr>
            <p:ph type="title"/>
          </p:nvPr>
        </p:nvSpPr>
        <p:spPr>
          <a:xfrm>
            <a:off x="1812819" y="149382"/>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Normal saline intoxication</a:t>
            </a:r>
            <a:endParaRPr/>
          </a:p>
        </p:txBody>
      </p:sp>
      <p:pic>
        <p:nvPicPr>
          <p:cNvPr id="775" name="Google Shape;775;p120"/>
          <p:cNvPicPr preferRelativeResize="0"/>
          <p:nvPr/>
        </p:nvPicPr>
        <p:blipFill>
          <a:blip r:embed="rId3">
            <a:alphaModFix/>
          </a:blip>
          <a:stretch>
            <a:fillRect/>
          </a:stretch>
        </p:blipFill>
        <p:spPr>
          <a:xfrm>
            <a:off x="987675" y="736349"/>
            <a:ext cx="6342926" cy="3176225"/>
          </a:xfrm>
          <a:prstGeom prst="rect">
            <a:avLst/>
          </a:prstGeom>
          <a:noFill/>
          <a:ln>
            <a:noFill/>
          </a:ln>
        </p:spPr>
      </p:pic>
      <p:sp>
        <p:nvSpPr>
          <p:cNvPr id="776" name="Google Shape;776;p120"/>
          <p:cNvSpPr txBox="1"/>
          <p:nvPr/>
        </p:nvSpPr>
        <p:spPr>
          <a:xfrm>
            <a:off x="2670850" y="4462100"/>
            <a:ext cx="52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777" name="Google Shape;777;p120"/>
          <p:cNvSpPr txBox="1"/>
          <p:nvPr/>
        </p:nvSpPr>
        <p:spPr>
          <a:xfrm>
            <a:off x="219800" y="3912575"/>
            <a:ext cx="8143800" cy="10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Every bag of saline increases the serum </a:t>
            </a:r>
            <a:r>
              <a:rPr lang="en">
                <a:latin typeface="Century Gothic"/>
                <a:ea typeface="Century Gothic"/>
                <a:cs typeface="Century Gothic"/>
                <a:sym typeface="Century Gothic"/>
              </a:rPr>
              <a:t>chloride</a:t>
            </a:r>
            <a:r>
              <a:rPr lang="en">
                <a:latin typeface="Century Gothic"/>
                <a:ea typeface="Century Gothic"/>
                <a:cs typeface="Century Gothic"/>
                <a:sym typeface="Century Gothic"/>
              </a:rPr>
              <a:t> by 3mmol/ l. In stewarts’ terms, normal saline has a SID of 0 mmol/ L, and thus adding it to a body fluid will decrease the strong ion difference. The SID of Hartmanns on the other hand is 28 mmol/ L, and hence it has a gentler acidifying effect</a:t>
            </a:r>
            <a:endParaRPr>
              <a:latin typeface="Century Gothic"/>
              <a:ea typeface="Century Gothic"/>
              <a:cs typeface="Century Gothic"/>
              <a:sym typeface="Century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21"/>
          <p:cNvSpPr txBox="1"/>
          <p:nvPr>
            <p:ph type="title"/>
          </p:nvPr>
        </p:nvSpPr>
        <p:spPr>
          <a:xfrm>
            <a:off x="1944694" y="468083"/>
            <a:ext cx="6683700" cy="960600"/>
          </a:xfrm>
          <a:prstGeom prst="rect">
            <a:avLst/>
          </a:prstGeom>
        </p:spPr>
        <p:txBody>
          <a:bodyPr anchorCtr="0" anchor="t" bIns="34275" lIns="68575" spcFirstLastPara="1" rIns="68575" wrap="square" tIns="34275">
            <a:normAutofit fontScale="90000"/>
          </a:bodyPr>
          <a:lstStyle/>
          <a:p>
            <a:pPr indent="0" lvl="0" marL="0" marR="863600" rtl="0" algn="l">
              <a:lnSpc>
                <a:spcPct val="115000"/>
              </a:lnSpc>
              <a:spcBef>
                <a:spcPts val="2600"/>
              </a:spcBef>
              <a:spcAft>
                <a:spcPts val="0"/>
              </a:spcAft>
              <a:buClr>
                <a:schemeClr val="dk1"/>
              </a:buClr>
              <a:buSzPct val="64705"/>
              <a:buFont typeface="Arial"/>
              <a:buNone/>
            </a:pPr>
            <a:r>
              <a:rPr lang="en" sz="1700">
                <a:solidFill>
                  <a:schemeClr val="dk1"/>
                </a:solidFill>
                <a:latin typeface="Times New Roman"/>
                <a:ea typeface="Times New Roman"/>
                <a:cs typeface="Times New Roman"/>
                <a:sym typeface="Times New Roman"/>
              </a:rPr>
              <a:t>Pancreaticoenteric fistula as a cause of normal anion gap metabolic acidosis</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pic>
        <p:nvPicPr>
          <p:cNvPr id="783" name="Google Shape;783;p121"/>
          <p:cNvPicPr preferRelativeResize="0"/>
          <p:nvPr/>
        </p:nvPicPr>
        <p:blipFill>
          <a:blip r:embed="rId3">
            <a:alphaModFix/>
          </a:blip>
          <a:stretch>
            <a:fillRect/>
          </a:stretch>
        </p:blipFill>
        <p:spPr>
          <a:xfrm>
            <a:off x="972400" y="1340825"/>
            <a:ext cx="7590049" cy="369280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22"/>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High output small bowel fistula </a:t>
            </a:r>
            <a:endParaRPr/>
          </a:p>
        </p:txBody>
      </p:sp>
      <p:pic>
        <p:nvPicPr>
          <p:cNvPr id="789" name="Google Shape;789;p122"/>
          <p:cNvPicPr preferRelativeResize="0"/>
          <p:nvPr/>
        </p:nvPicPr>
        <p:blipFill>
          <a:blip r:embed="rId3">
            <a:alphaModFix/>
          </a:blip>
          <a:stretch>
            <a:fillRect/>
          </a:stretch>
        </p:blipFill>
        <p:spPr>
          <a:xfrm>
            <a:off x="1636100" y="1537132"/>
            <a:ext cx="5014464" cy="3410018"/>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pic>
        <p:nvPicPr>
          <p:cNvPr id="794" name="Google Shape;794;p123"/>
          <p:cNvPicPr preferRelativeResize="0"/>
          <p:nvPr/>
        </p:nvPicPr>
        <p:blipFill>
          <a:blip r:embed="rId3">
            <a:alphaModFix/>
          </a:blip>
          <a:stretch>
            <a:fillRect/>
          </a:stretch>
        </p:blipFill>
        <p:spPr>
          <a:xfrm>
            <a:off x="1240450" y="1493157"/>
            <a:ext cx="5484981" cy="3410017"/>
          </a:xfrm>
          <a:prstGeom prst="rect">
            <a:avLst/>
          </a:prstGeom>
          <a:noFill/>
          <a:ln>
            <a:noFill/>
          </a:ln>
        </p:spPr>
      </p:pic>
      <p:sp>
        <p:nvSpPr>
          <p:cNvPr id="795" name="Google Shape;795;p123"/>
          <p:cNvSpPr txBox="1"/>
          <p:nvPr/>
        </p:nvSpPr>
        <p:spPr>
          <a:xfrm>
            <a:off x="1582625" y="263775"/>
            <a:ext cx="2121000" cy="6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Diarrhea</a:t>
            </a:r>
            <a:endParaRPr>
              <a:latin typeface="Century Gothic"/>
              <a:ea typeface="Century Gothic"/>
              <a:cs typeface="Century Gothic"/>
              <a:sym typeface="Century Gothic"/>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24"/>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Ureteric diversion</a:t>
            </a:r>
            <a:endParaRPr/>
          </a:p>
        </p:txBody>
      </p:sp>
      <p:pic>
        <p:nvPicPr>
          <p:cNvPr id="801" name="Google Shape;801;p124"/>
          <p:cNvPicPr preferRelativeResize="0"/>
          <p:nvPr/>
        </p:nvPicPr>
        <p:blipFill>
          <a:blip r:embed="rId3">
            <a:alphaModFix/>
          </a:blip>
          <a:stretch>
            <a:fillRect/>
          </a:stretch>
        </p:blipFill>
        <p:spPr>
          <a:xfrm>
            <a:off x="1231063" y="1240382"/>
            <a:ext cx="6681875" cy="3410017"/>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25"/>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Hyperalimentation acidosis due to TPN</a:t>
            </a:r>
            <a:endParaRPr/>
          </a:p>
        </p:txBody>
      </p:sp>
      <p:pic>
        <p:nvPicPr>
          <p:cNvPr id="807" name="Google Shape;807;p125"/>
          <p:cNvPicPr preferRelativeResize="0"/>
          <p:nvPr/>
        </p:nvPicPr>
        <p:blipFill>
          <a:blip r:embed="rId3">
            <a:alphaModFix/>
          </a:blip>
          <a:stretch>
            <a:fillRect/>
          </a:stretch>
        </p:blipFill>
        <p:spPr>
          <a:xfrm>
            <a:off x="1197950" y="1581075"/>
            <a:ext cx="7793650" cy="317222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126"/>
          <p:cNvSpPr txBox="1"/>
          <p:nvPr>
            <p:ph type="title"/>
          </p:nvPr>
        </p:nvSpPr>
        <p:spPr>
          <a:xfrm>
            <a:off x="1944694" y="468083"/>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Renal tubular acidosis</a:t>
            </a:r>
            <a:endParaRPr/>
          </a:p>
        </p:txBody>
      </p:sp>
      <p:pic>
        <p:nvPicPr>
          <p:cNvPr id="813" name="Google Shape;813;p126"/>
          <p:cNvPicPr preferRelativeResize="0"/>
          <p:nvPr/>
        </p:nvPicPr>
        <p:blipFill>
          <a:blip r:embed="rId3">
            <a:alphaModFix/>
          </a:blip>
          <a:stretch>
            <a:fillRect/>
          </a:stretch>
        </p:blipFill>
        <p:spPr>
          <a:xfrm>
            <a:off x="1055075" y="1186950"/>
            <a:ext cx="6978900" cy="3692774"/>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127"/>
          <p:cNvSpPr txBox="1"/>
          <p:nvPr>
            <p:ph type="title"/>
          </p:nvPr>
        </p:nvSpPr>
        <p:spPr>
          <a:xfrm>
            <a:off x="1823794" y="149357"/>
            <a:ext cx="6683700" cy="96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Metabolic alkalosis</a:t>
            </a:r>
            <a:endParaRPr/>
          </a:p>
        </p:txBody>
      </p:sp>
      <p:pic>
        <p:nvPicPr>
          <p:cNvPr id="819" name="Google Shape;819;p127"/>
          <p:cNvPicPr preferRelativeResize="0"/>
          <p:nvPr/>
        </p:nvPicPr>
        <p:blipFill>
          <a:blip r:embed="rId3">
            <a:alphaModFix/>
          </a:blip>
          <a:stretch>
            <a:fillRect/>
          </a:stretch>
        </p:blipFill>
        <p:spPr>
          <a:xfrm>
            <a:off x="1307850" y="1109950"/>
            <a:ext cx="7044851" cy="3890676"/>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pic>
        <p:nvPicPr>
          <p:cNvPr id="824" name="Google Shape;824;p128"/>
          <p:cNvPicPr preferRelativeResize="0"/>
          <p:nvPr/>
        </p:nvPicPr>
        <p:blipFill>
          <a:blip r:embed="rId3">
            <a:alphaModFix/>
          </a:blip>
          <a:stretch>
            <a:fillRect/>
          </a:stretch>
        </p:blipFill>
        <p:spPr>
          <a:xfrm>
            <a:off x="2000250" y="64500"/>
            <a:ext cx="4451100" cy="507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