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17" r:id="rId2"/>
    <p:sldId id="397" r:id="rId3"/>
    <p:sldId id="323" r:id="rId4"/>
    <p:sldId id="290" r:id="rId5"/>
    <p:sldId id="398" r:id="rId6"/>
    <p:sldId id="299" r:id="rId7"/>
    <p:sldId id="324" r:id="rId8"/>
    <p:sldId id="399" r:id="rId9"/>
    <p:sldId id="414" r:id="rId10"/>
    <p:sldId id="263" r:id="rId11"/>
    <p:sldId id="266" r:id="rId12"/>
    <p:sldId id="400" r:id="rId13"/>
    <p:sldId id="417" r:id="rId14"/>
    <p:sldId id="421" r:id="rId15"/>
    <p:sldId id="426" r:id="rId16"/>
    <p:sldId id="424" r:id="rId17"/>
    <p:sldId id="425" r:id="rId18"/>
    <p:sldId id="436" r:id="rId19"/>
    <p:sldId id="439" r:id="rId20"/>
    <p:sldId id="440" r:id="rId21"/>
    <p:sldId id="432" r:id="rId22"/>
    <p:sldId id="445" r:id="rId23"/>
    <p:sldId id="444" r:id="rId24"/>
    <p:sldId id="448" r:id="rId25"/>
    <p:sldId id="441" r:id="rId26"/>
    <p:sldId id="442" r:id="rId27"/>
    <p:sldId id="443" r:id="rId28"/>
    <p:sldId id="264" r:id="rId29"/>
    <p:sldId id="427" r:id="rId30"/>
    <p:sldId id="437" r:id="rId31"/>
    <p:sldId id="428" r:id="rId32"/>
    <p:sldId id="429" r:id="rId33"/>
    <p:sldId id="430" r:id="rId34"/>
    <p:sldId id="447" r:id="rId35"/>
    <p:sldId id="431" r:id="rId36"/>
    <p:sldId id="434" r:id="rId37"/>
    <p:sldId id="449" r:id="rId38"/>
    <p:sldId id="450" r:id="rId39"/>
    <p:sldId id="452" r:id="rId40"/>
    <p:sldId id="453" r:id="rId41"/>
    <p:sldId id="455" r:id="rId42"/>
    <p:sldId id="454" r:id="rId43"/>
    <p:sldId id="435" r:id="rId44"/>
    <p:sldId id="451" r:id="rId45"/>
    <p:sldId id="402" r:id="rId46"/>
    <p:sldId id="403" r:id="rId47"/>
    <p:sldId id="294" r:id="rId48"/>
    <p:sldId id="457" r:id="rId49"/>
    <p:sldId id="412" r:id="rId50"/>
    <p:sldId id="27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3FFEFF77-6D28-2B4C-8437-055BED85C709}">
          <p14:sldIdLst>
            <p14:sldId id="317"/>
            <p14:sldId id="397"/>
            <p14:sldId id="323"/>
            <p14:sldId id="290"/>
            <p14:sldId id="398"/>
            <p14:sldId id="299"/>
            <p14:sldId id="324"/>
            <p14:sldId id="399"/>
            <p14:sldId id="414"/>
            <p14:sldId id="263"/>
            <p14:sldId id="266"/>
            <p14:sldId id="400"/>
            <p14:sldId id="417"/>
            <p14:sldId id="421"/>
            <p14:sldId id="426"/>
            <p14:sldId id="424"/>
            <p14:sldId id="425"/>
            <p14:sldId id="436"/>
            <p14:sldId id="439"/>
            <p14:sldId id="440"/>
            <p14:sldId id="432"/>
            <p14:sldId id="445"/>
            <p14:sldId id="444"/>
            <p14:sldId id="448"/>
            <p14:sldId id="441"/>
            <p14:sldId id="442"/>
            <p14:sldId id="443"/>
            <p14:sldId id="264"/>
            <p14:sldId id="427"/>
            <p14:sldId id="437"/>
            <p14:sldId id="428"/>
            <p14:sldId id="429"/>
            <p14:sldId id="430"/>
            <p14:sldId id="447"/>
            <p14:sldId id="431"/>
            <p14:sldId id="434"/>
            <p14:sldId id="449"/>
            <p14:sldId id="450"/>
            <p14:sldId id="452"/>
            <p14:sldId id="453"/>
            <p14:sldId id="455"/>
            <p14:sldId id="454"/>
            <p14:sldId id="435"/>
            <p14:sldId id="451"/>
            <p14:sldId id="402"/>
            <p14:sldId id="403"/>
            <p14:sldId id="294"/>
            <p14:sldId id="457"/>
            <p14:sldId id="412"/>
            <p14:sldId id="276"/>
          </p14:sldIdLst>
        </p14:section>
        <p14:section name="Background &amp; Methods" id="{9EC02130-2A6D-2D44-8DB6-FF829A272E5A}">
          <p14:sldIdLst/>
        </p14:section>
        <p14:section name="Results &amp; Discussion" id="{25487EFC-C68C-1F4D-BBEE-C30A30294A2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Shepherd" initials="SS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CFD"/>
    <a:srgbClr val="0000FF"/>
    <a:srgbClr val="E8302A"/>
    <a:srgbClr val="0099CC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39" autoAdjust="0"/>
    <p:restoredTop sz="85300" autoAdjust="0"/>
  </p:normalViewPr>
  <p:slideViewPr>
    <p:cSldViewPr snapToGrid="0" snapToObjects="1">
      <p:cViewPr varScale="1">
        <p:scale>
          <a:sx n="104" d="100"/>
          <a:sy n="104" d="100"/>
        </p:scale>
        <p:origin x="212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9-22T11:39:59.714" idx="1">
    <p:pos x="1220" y="1572"/>
    <p:text>It's not an audit though, right?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3A340-93B8-444A-A153-CB3631923D19}" type="datetimeFigureOut">
              <a:rPr lang="en-US" smtClean="0"/>
              <a:pPr/>
              <a:t>2/19/23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9E3E-DA8E-7643-9365-C9148526EB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092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6F824-761B-BD41-B58C-FA49AE2D5736}" type="datetimeFigureOut">
              <a:rPr lang="en-US" smtClean="0"/>
              <a:pPr/>
              <a:t>2/19/23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6B1C6-A9A2-1947-A03F-B36964AEB5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90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Plasma osmolality 275-290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3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1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ANZIC, 32 ICUs 2009-2012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0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0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6,997 patients randomized to 4% albumin vs normal saline</a:t>
            </a:r>
          </a:p>
          <a:p>
            <a:r>
              <a:rPr lang="en-US" dirty="0"/>
              <a:t>28-day mortality- 1o</a:t>
            </a:r>
          </a:p>
          <a:p>
            <a:r>
              <a:rPr lang="en-US" dirty="0"/>
              <a:t>Defended short term safety profile of HAS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98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SHOT- 1996, hemovigilance, </a:t>
            </a:r>
            <a:r>
              <a:rPr lang="en-US" dirty="0" err="1"/>
              <a:t>analysing</a:t>
            </a:r>
            <a:r>
              <a:rPr lang="en-US" dirty="0"/>
              <a:t> reactions and adverse effects of transfusion from all blood components.  Recommendations to improve patient safety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7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2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6DE34-C205-8645-996A-FB4FC17D9A4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44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79026F5-3FA9-844B-9E5D-429EDC4E1A25}"/>
              </a:ext>
            </a:extLst>
          </p:cNvPr>
          <p:cNvSpPr/>
          <p:nvPr userDrawn="1"/>
        </p:nvSpPr>
        <p:spPr>
          <a:xfrm>
            <a:off x="1" y="-61992"/>
            <a:ext cx="9144000" cy="1009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293365"/>
            <a:ext cx="9153288" cy="6123780"/>
            <a:chOff x="2527707" y="446631"/>
            <a:chExt cx="9921240" cy="6411369"/>
          </a:xfrm>
        </p:grpSpPr>
        <p:pic>
          <p:nvPicPr>
            <p:cNvPr id="11" name="Picture 10"/>
            <p:cNvPicPr/>
            <p:nvPr userDrawn="1"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707" y="446631"/>
              <a:ext cx="9921240" cy="4571365"/>
            </a:xfrm>
            <a:prstGeom prst="rect">
              <a:avLst/>
            </a:prstGeom>
            <a:extLst>
              <a:ext uri="{FAA26D3D-D897-4be2-8F04-BA451C77F1D7}">
                <ma14:placeholderFlag xmlns="" xmlns:ma14="http://schemas.microsoft.com/office/mac/drawingml/2011/main"/>
              </a:ext>
            </a:extLst>
          </p:spPr>
        </p:pic>
        <p:pic>
          <p:nvPicPr>
            <p:cNvPr id="12" name="Picture 11"/>
            <p:cNvPicPr/>
            <p:nvPr userDrawn="1"/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2"/>
            <a:stretch/>
          </p:blipFill>
          <p:spPr bwMode="auto">
            <a:xfrm>
              <a:off x="8451622" y="3829050"/>
              <a:ext cx="3997325" cy="3028950"/>
            </a:xfrm>
            <a:prstGeom prst="rect">
              <a:avLst/>
            </a:prstGeom>
            <a:ln>
              <a:noFill/>
            </a:ln>
            <a:effectLst>
              <a:outerShdw blurRad="152400" dist="38100" dir="2700000" sx="102000" sy="102000" algn="tl" rotWithShape="0">
                <a:srgbClr val="000000">
                  <a:alpha val="43000"/>
                </a:srgbClr>
              </a:outerShdw>
            </a:effectLst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8" name="Freeform 7"/>
          <p:cNvSpPr/>
          <p:nvPr userDrawn="1"/>
        </p:nvSpPr>
        <p:spPr>
          <a:xfrm>
            <a:off x="5917550" y="6315911"/>
            <a:ext cx="3235738" cy="567419"/>
          </a:xfrm>
          <a:custGeom>
            <a:avLst/>
            <a:gdLst>
              <a:gd name="connsiteX0" fmla="*/ 0 w 3235738"/>
              <a:gd name="connsiteY0" fmla="*/ 553909 h 560664"/>
              <a:gd name="connsiteX1" fmla="*/ 790358 w 3235738"/>
              <a:gd name="connsiteY1" fmla="*/ 0 h 560664"/>
              <a:gd name="connsiteX2" fmla="*/ 3235738 w 3235738"/>
              <a:gd name="connsiteY2" fmla="*/ 0 h 560664"/>
              <a:gd name="connsiteX3" fmla="*/ 3222228 w 3235738"/>
              <a:gd name="connsiteY3" fmla="*/ 560664 h 560664"/>
              <a:gd name="connsiteX4" fmla="*/ 0 w 3235738"/>
              <a:gd name="connsiteY4" fmla="*/ 553909 h 560664"/>
              <a:gd name="connsiteX0" fmla="*/ 0 w 3235738"/>
              <a:gd name="connsiteY0" fmla="*/ 560664 h 567419"/>
              <a:gd name="connsiteX1" fmla="*/ 614723 w 3235738"/>
              <a:gd name="connsiteY1" fmla="*/ 0 h 567419"/>
              <a:gd name="connsiteX2" fmla="*/ 3235738 w 3235738"/>
              <a:gd name="connsiteY2" fmla="*/ 6755 h 567419"/>
              <a:gd name="connsiteX3" fmla="*/ 3222228 w 3235738"/>
              <a:gd name="connsiteY3" fmla="*/ 567419 h 567419"/>
              <a:gd name="connsiteX4" fmla="*/ 0 w 3235738"/>
              <a:gd name="connsiteY4" fmla="*/ 560664 h 567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5738" h="567419">
                <a:moveTo>
                  <a:pt x="0" y="560664"/>
                </a:moveTo>
                <a:lnTo>
                  <a:pt x="614723" y="0"/>
                </a:lnTo>
                <a:lnTo>
                  <a:pt x="3235738" y="6755"/>
                </a:lnTo>
                <a:lnTo>
                  <a:pt x="3222228" y="567419"/>
                </a:lnTo>
                <a:lnTo>
                  <a:pt x="0" y="560664"/>
                </a:lnTo>
                <a:close/>
              </a:path>
            </a:pathLst>
          </a:custGeom>
          <a:solidFill>
            <a:srgbClr val="E8302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368" y="1741507"/>
            <a:ext cx="8024790" cy="147002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368" y="3324533"/>
            <a:ext cx="6653190" cy="1752600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8005" y="6417145"/>
            <a:ext cx="2133600" cy="365125"/>
          </a:xfrm>
        </p:spPr>
        <p:txBody>
          <a:bodyPr/>
          <a:lstStyle/>
          <a:p>
            <a:fld id="{229EEFB6-B507-A24F-AAD3-8DACEDDDFB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917550" y="6255118"/>
            <a:ext cx="668765" cy="62821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86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490"/>
            <a:ext cx="8229600" cy="684364"/>
          </a:xfrm>
        </p:spPr>
        <p:txBody>
          <a:bodyPr/>
          <a:lstStyle>
            <a:lvl1pPr>
              <a:defRPr>
                <a:solidFill>
                  <a:srgbClr val="E8302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2339"/>
            <a:ext cx="8229600" cy="4653824"/>
          </a:xfrm>
        </p:spPr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 marL="1600200" indent="-228600">
              <a:buFont typeface="Arial"/>
              <a:buChar char="•"/>
              <a:defRPr>
                <a:solidFill>
                  <a:schemeClr val="tx1"/>
                </a:solidFill>
              </a:defRPr>
            </a:lvl4pPr>
            <a:lvl5pPr marL="2057400" indent="-228600">
              <a:buFont typeface="Arial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4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9499"/>
            <a:ext cx="8229600" cy="6843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6324"/>
            <a:ext cx="4038600" cy="45298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6324"/>
            <a:ext cx="4038600" cy="45298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4573266" y="1596324"/>
            <a:ext cx="1" cy="4529839"/>
          </a:xfrm>
          <a:prstGeom prst="line">
            <a:avLst/>
          </a:prstGeom>
          <a:ln>
            <a:solidFill>
              <a:srgbClr val="E830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07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764"/>
            <a:ext cx="8229600" cy="6843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0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85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25346" y="805912"/>
            <a:ext cx="6055998" cy="3921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41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B88F3-BD6A-D54F-AD8B-AFC1D49F3A1A}" type="datetimeFigureOut">
              <a:rPr lang="en-US" smtClean="0"/>
              <a:t>2/19/23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9AC0-567E-E241-A9AC-A1D5EC19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8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15497"/>
            <a:ext cx="9144000" cy="5610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2575"/>
            <a:ext cx="8229600" cy="684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7836"/>
            <a:ext cx="8229600" cy="4638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5917550" y="6314419"/>
            <a:ext cx="3242494" cy="568911"/>
          </a:xfrm>
          <a:custGeom>
            <a:avLst/>
            <a:gdLst>
              <a:gd name="connsiteX0" fmla="*/ 0 w 3235738"/>
              <a:gd name="connsiteY0" fmla="*/ 553909 h 560664"/>
              <a:gd name="connsiteX1" fmla="*/ 790358 w 3235738"/>
              <a:gd name="connsiteY1" fmla="*/ 0 h 560664"/>
              <a:gd name="connsiteX2" fmla="*/ 3235738 w 3235738"/>
              <a:gd name="connsiteY2" fmla="*/ 0 h 560664"/>
              <a:gd name="connsiteX3" fmla="*/ 3222228 w 3235738"/>
              <a:gd name="connsiteY3" fmla="*/ 560664 h 560664"/>
              <a:gd name="connsiteX4" fmla="*/ 0 w 3235738"/>
              <a:gd name="connsiteY4" fmla="*/ 553909 h 560664"/>
              <a:gd name="connsiteX0" fmla="*/ 0 w 3235738"/>
              <a:gd name="connsiteY0" fmla="*/ 560664 h 567419"/>
              <a:gd name="connsiteX1" fmla="*/ 614723 w 3235738"/>
              <a:gd name="connsiteY1" fmla="*/ 0 h 567419"/>
              <a:gd name="connsiteX2" fmla="*/ 3235738 w 3235738"/>
              <a:gd name="connsiteY2" fmla="*/ 6755 h 567419"/>
              <a:gd name="connsiteX3" fmla="*/ 3222228 w 3235738"/>
              <a:gd name="connsiteY3" fmla="*/ 567419 h 567419"/>
              <a:gd name="connsiteX4" fmla="*/ 0 w 3235738"/>
              <a:gd name="connsiteY4" fmla="*/ 560664 h 567419"/>
              <a:gd name="connsiteX0" fmla="*/ 0 w 3242494"/>
              <a:gd name="connsiteY0" fmla="*/ 560664 h 567419"/>
              <a:gd name="connsiteX1" fmla="*/ 614723 w 3242494"/>
              <a:gd name="connsiteY1" fmla="*/ 0 h 567419"/>
              <a:gd name="connsiteX2" fmla="*/ 3235738 w 3242494"/>
              <a:gd name="connsiteY2" fmla="*/ 6755 h 567419"/>
              <a:gd name="connsiteX3" fmla="*/ 3242494 w 3242494"/>
              <a:gd name="connsiteY3" fmla="*/ 567419 h 567419"/>
              <a:gd name="connsiteX4" fmla="*/ 0 w 3242494"/>
              <a:gd name="connsiteY4" fmla="*/ 560664 h 567419"/>
              <a:gd name="connsiteX0" fmla="*/ 0 w 3242494"/>
              <a:gd name="connsiteY0" fmla="*/ 560664 h 567419"/>
              <a:gd name="connsiteX1" fmla="*/ 614723 w 3242494"/>
              <a:gd name="connsiteY1" fmla="*/ 0 h 567419"/>
              <a:gd name="connsiteX2" fmla="*/ 3235738 w 3242494"/>
              <a:gd name="connsiteY2" fmla="*/ 6755 h 567419"/>
              <a:gd name="connsiteX3" fmla="*/ 3242494 w 3242494"/>
              <a:gd name="connsiteY3" fmla="*/ 567419 h 567419"/>
              <a:gd name="connsiteX4" fmla="*/ 0 w 3242494"/>
              <a:gd name="connsiteY4" fmla="*/ 560664 h 567419"/>
              <a:gd name="connsiteX0" fmla="*/ 0 w 3242494"/>
              <a:gd name="connsiteY0" fmla="*/ 562156 h 568911"/>
              <a:gd name="connsiteX1" fmla="*/ 614723 w 3242494"/>
              <a:gd name="connsiteY1" fmla="*/ 1492 h 568911"/>
              <a:gd name="connsiteX2" fmla="*/ 3235738 w 3242494"/>
              <a:gd name="connsiteY2" fmla="*/ 0 h 568911"/>
              <a:gd name="connsiteX3" fmla="*/ 3242494 w 3242494"/>
              <a:gd name="connsiteY3" fmla="*/ 568911 h 568911"/>
              <a:gd name="connsiteX4" fmla="*/ 0 w 3242494"/>
              <a:gd name="connsiteY4" fmla="*/ 562156 h 568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2494" h="568911">
                <a:moveTo>
                  <a:pt x="0" y="562156"/>
                </a:moveTo>
                <a:lnTo>
                  <a:pt x="614723" y="1492"/>
                </a:lnTo>
                <a:lnTo>
                  <a:pt x="3235738" y="0"/>
                </a:lnTo>
                <a:lnTo>
                  <a:pt x="3242494" y="568911"/>
                </a:lnTo>
                <a:lnTo>
                  <a:pt x="0" y="562156"/>
                </a:lnTo>
                <a:close/>
              </a:path>
            </a:pathLst>
          </a:custGeom>
          <a:solidFill>
            <a:srgbClr val="E8302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17550" y="6255118"/>
            <a:ext cx="668765" cy="628212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8005" y="64036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9EEFB6-B507-A24F-AAD3-8DACEDDDFB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 descr="I:\Cardiovascular CAG\CAG Governance\The Barts Heart Centre Programme\Cardiovascular Project\2015\Communications\Branding\BHC &amp; Trust logos\BartsHeartCentreLogo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2A2828"/>
              </a:clrFrom>
              <a:clrTo>
                <a:srgbClr val="2A28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0587" r="1919" b="9673"/>
          <a:stretch/>
        </p:blipFill>
        <p:spPr bwMode="auto">
          <a:xfrm>
            <a:off x="51834" y="6356350"/>
            <a:ext cx="2701895" cy="447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9AF4A1-1497-F848-9CC5-3AB0C1F2491B}"/>
              </a:ext>
            </a:extLst>
          </p:cNvPr>
          <p:cNvSpPr/>
          <p:nvPr/>
        </p:nvSpPr>
        <p:spPr>
          <a:xfrm>
            <a:off x="0" y="-58151"/>
            <a:ext cx="9144000" cy="591771"/>
          </a:xfrm>
          <a:prstGeom prst="rect">
            <a:avLst/>
          </a:prstGeom>
          <a:solidFill>
            <a:srgbClr val="C7DCF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708DD4-6536-384E-A978-64A60BD2C5E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888638" y="82125"/>
            <a:ext cx="1152760" cy="3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9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  <p:sldLayoutId id="214748365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E8302A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6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94CE-0491-534B-B24A-9404DA4A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368" y="1400544"/>
            <a:ext cx="8024790" cy="1470025"/>
          </a:xfrm>
        </p:spPr>
        <p:txBody>
          <a:bodyPr>
            <a:normAutofit/>
          </a:bodyPr>
          <a:lstStyle/>
          <a:p>
            <a:r>
              <a:rPr lang="en-GB" sz="3600" dirty="0"/>
              <a:t>Fluid Therapy in the Critically 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912EB-C470-E04A-AADF-6D97F3A182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b="0" dirty="0"/>
              <a:t>Segun </a:t>
            </a:r>
            <a:r>
              <a:rPr lang="en-GB" sz="2800" b="0" dirty="0" err="1"/>
              <a:t>Olusanya</a:t>
            </a:r>
            <a:endParaRPr lang="en-GB" sz="2800" b="0" dirty="0"/>
          </a:p>
          <a:p>
            <a:r>
              <a:rPr lang="en-GB" sz="2800" b="0" dirty="0"/>
              <a:t>Consultant in Intensive Care Medicine</a:t>
            </a:r>
          </a:p>
          <a:p>
            <a:r>
              <a:rPr lang="en-GB" sz="2400" b="0" i="1" dirty="0"/>
              <a:t>St. Bartholomew’s Hospital, London, 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FD2F3-6A06-6C43-9159-02DF5193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504" y="5663037"/>
            <a:ext cx="1653834" cy="488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49491-E177-D047-8131-29CDF4810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94" t="36865" r="23606" b="39330"/>
          <a:stretch/>
        </p:blipFill>
        <p:spPr>
          <a:xfrm>
            <a:off x="2138766" y="5565879"/>
            <a:ext cx="1925738" cy="594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352C32-FB83-7948-A38E-BA7E8B790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83" y="5596875"/>
            <a:ext cx="1983783" cy="6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9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3" descr="fluid_compartments.jpg">
            <a:extLst>
              <a:ext uri="{FF2B5EF4-FFF2-40B4-BE49-F238E27FC236}">
                <a16:creationId xmlns:a16="http://schemas.microsoft.com/office/drawing/2014/main" id="{936B3A94-1FE6-A64C-A507-716B61D94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89138"/>
            <a:ext cx="5559425" cy="3946525"/>
          </a:xfrm>
        </p:spPr>
      </p:pic>
      <p:pic>
        <p:nvPicPr>
          <p:cNvPr id="11268" name="Picture 2" descr="A02242-18-02">
            <a:extLst>
              <a:ext uri="{FF2B5EF4-FFF2-40B4-BE49-F238E27FC236}">
                <a16:creationId xmlns:a16="http://schemas.microsoft.com/office/drawing/2014/main" id="{BC75E243-4FCC-E147-AA5C-A9E0E0377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490"/>
            <a:ext cx="9144000" cy="558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D633DE-D0CB-0643-B90E-4CFF91C0E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98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07" name="Picture 4" descr="Picture 4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136" y="854065"/>
            <a:ext cx="9144146" cy="52254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54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D032-4216-434F-B667-5BEF6F31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FE094B-41D3-EC47-8E08-A37E1FE6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819" y="1471613"/>
            <a:ext cx="6956362" cy="4654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F4E8-A201-4B4B-9CE0-39AC8D0B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37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710036" y="1781643"/>
            <a:ext cx="3263745" cy="22897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1728" y="4755162"/>
            <a:ext cx="1887300" cy="13500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9193" y="4802415"/>
            <a:ext cx="1852276" cy="1323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3327" y="4322156"/>
            <a:ext cx="1975239" cy="1323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94151" y="3506144"/>
            <a:ext cx="2063445" cy="141176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5338864" y="3923291"/>
            <a:ext cx="353369" cy="8499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3278223" y="3923291"/>
            <a:ext cx="196497" cy="879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1097605" y="2969489"/>
            <a:ext cx="1633854" cy="13994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73781" y="2969489"/>
            <a:ext cx="1001593" cy="7665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38940" y="2583327"/>
            <a:ext cx="2199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SHOCK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14046" y="5142210"/>
            <a:ext cx="338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31459" y="5276572"/>
            <a:ext cx="192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OBSTRUCTIVE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327" y="4733244"/>
            <a:ext cx="182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CARDIOGENIC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40114" y="4028387"/>
            <a:ext cx="208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HYPOVOLAEMIC</a:t>
            </a:r>
          </a:p>
        </p:txBody>
      </p:sp>
    </p:spTree>
    <p:extLst>
      <p:ext uri="{BB962C8B-B14F-4D97-AF65-F5344CB8AC3E}">
        <p14:creationId xmlns:p14="http://schemas.microsoft.com/office/powerpoint/2010/main" val="210342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346F-F80C-A5BA-E1DB-92A5E21F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picture containing text, grass, outdoor, tree&#10;&#10;Description automatically generated">
            <a:extLst>
              <a:ext uri="{FF2B5EF4-FFF2-40B4-BE49-F238E27FC236}">
                <a16:creationId xmlns:a16="http://schemas.microsoft.com/office/drawing/2014/main" id="{9F93E8D7-273C-ECF5-9EB9-4F46A98D4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417" y="859603"/>
            <a:ext cx="9173512" cy="5191515"/>
          </a:xfrm>
        </p:spPr>
      </p:pic>
    </p:spTree>
    <p:extLst>
      <p:ext uri="{BB962C8B-B14F-4D97-AF65-F5344CB8AC3E}">
        <p14:creationId xmlns:p14="http://schemas.microsoft.com/office/powerpoint/2010/main" val="1334546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CDDB-E4AD-60FB-4C28-4E846718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E922BD1-4B15-42C7-EB61-6986F0876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538" y="2119655"/>
            <a:ext cx="8376925" cy="3055534"/>
          </a:xfrm>
        </p:spPr>
      </p:pic>
    </p:spTree>
    <p:extLst>
      <p:ext uri="{BB962C8B-B14F-4D97-AF65-F5344CB8AC3E}">
        <p14:creationId xmlns:p14="http://schemas.microsoft.com/office/powerpoint/2010/main" val="168446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A992B-A9F1-B1C4-D3E9-3D3EDA522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Management of Shock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46F9B-C24D-183E-9C73-D41A600FBB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Treat the cause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Treat the cause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Treat the cause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(Provide organ support to address the supply/demand imbalance while you treat the cause)</a:t>
            </a:r>
          </a:p>
        </p:txBody>
      </p:sp>
    </p:spTree>
    <p:extLst>
      <p:ext uri="{BB962C8B-B14F-4D97-AF65-F5344CB8AC3E}">
        <p14:creationId xmlns:p14="http://schemas.microsoft.com/office/powerpoint/2010/main" val="242379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48671-F09B-7E55-1C21-01817967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Organ Support in shock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0D797-0779-7704-61BE-081AF6713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Fluids (including blood)</a:t>
            </a:r>
            <a:endParaRPr lang="en-US" dirty="0"/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Vasoactive agents</a:t>
            </a:r>
          </a:p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Mechanical support</a:t>
            </a:r>
          </a:p>
        </p:txBody>
      </p:sp>
    </p:spTree>
    <p:extLst>
      <p:ext uri="{BB962C8B-B14F-4D97-AF65-F5344CB8AC3E}">
        <p14:creationId xmlns:p14="http://schemas.microsoft.com/office/powerpoint/2010/main" val="82967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1371-31FD-884F-B0CB-77787E4D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292F21-12F7-1941-9566-706E40D01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250" y="1332854"/>
            <a:ext cx="7683500" cy="3860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74F1D-EA55-C044-B818-DA4657CA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482B9-C1A8-7E42-B072-B7319F8A217F}"/>
              </a:ext>
            </a:extLst>
          </p:cNvPr>
          <p:cNvSpPr txBox="1"/>
          <p:nvPr/>
        </p:nvSpPr>
        <p:spPr>
          <a:xfrm>
            <a:off x="937260" y="5429312"/>
            <a:ext cx="774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(From https://</a:t>
            </a:r>
            <a:r>
              <a:rPr lang="en-US" dirty="0" err="1"/>
              <a:t>www.nejm.org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/story/10.1056/feature.2013.09.11.14 </a:t>
            </a:r>
          </a:p>
        </p:txBody>
      </p:sp>
    </p:spTree>
    <p:extLst>
      <p:ext uri="{BB962C8B-B14F-4D97-AF65-F5344CB8AC3E}">
        <p14:creationId xmlns:p14="http://schemas.microsoft.com/office/powerpoint/2010/main" val="413989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7B533-6E05-634D-9275-86A29F4A5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C825D1-18AC-D24F-A527-9570ADFFA3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2841859"/>
              </p:ext>
            </p:extLst>
          </p:nvPr>
        </p:nvGraphicFramePr>
        <p:xfrm>
          <a:off x="457200" y="1471613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722916756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8826368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Crystalloids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Colloids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968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0.9% Saline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Hydroxyethylated</a:t>
                      </a:r>
                      <a:r>
                        <a:rPr lang="en-US" dirty="0"/>
                        <a:t> starch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60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Ringer’s lactate/Hartmann’s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Gelatins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398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Other balanced solutions </a:t>
                      </a:r>
                      <a:r>
                        <a:rPr lang="en-US" dirty="0" err="1"/>
                        <a:t>e.g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Plasmalyte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Albumin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36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Bicarbonate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(Blood products)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583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Dextrose solutions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4729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Dextrose/saline mix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635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Hypertonic saline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416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919AA-D280-5B4E-9341-716508DB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9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DECLARATIONS OF INTEREST</a:t>
            </a:r>
          </a:p>
        </p:txBody>
      </p:sp>
      <p:pic>
        <p:nvPicPr>
          <p:cNvPr id="4" name="Content Placeholder 3" descr="INC_society1_logo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48" b="-26748"/>
          <a:stretch>
            <a:fillRect/>
          </a:stretch>
        </p:blipFill>
        <p:spPr>
          <a:xfrm>
            <a:off x="-13824" y="1700058"/>
            <a:ext cx="1834541" cy="1008928"/>
          </a:xfrm>
        </p:spPr>
      </p:pic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95422"/>
            <a:ext cx="1190625" cy="1200150"/>
          </a:xfrm>
          <a:prstGeom prst="rect">
            <a:avLst/>
          </a:prstGeom>
        </p:spPr>
      </p:pic>
      <p:pic>
        <p:nvPicPr>
          <p:cNvPr id="6" name="Picture 5" descr="Screen Shot 2018-06-21 at 15.41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12" y="2535392"/>
            <a:ext cx="1616744" cy="1260181"/>
          </a:xfrm>
          <a:prstGeom prst="rect">
            <a:avLst/>
          </a:prstGeom>
        </p:spPr>
      </p:pic>
      <p:pic>
        <p:nvPicPr>
          <p:cNvPr id="7" name="Picture 6" descr="Screen Shot 2018-06-21 at 15.40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02" y="3809844"/>
            <a:ext cx="4610603" cy="2176636"/>
          </a:xfrm>
          <a:prstGeom prst="rect">
            <a:avLst/>
          </a:prstGeom>
        </p:spPr>
      </p:pic>
      <p:pic>
        <p:nvPicPr>
          <p:cNvPr id="8" name="Picture 7" descr="Screen Shot 2018-06-21 at 15.39.3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16" y="1882019"/>
            <a:ext cx="2456684" cy="653373"/>
          </a:xfrm>
          <a:prstGeom prst="rect">
            <a:avLst/>
          </a:prstGeom>
        </p:spPr>
      </p:pic>
      <p:pic>
        <p:nvPicPr>
          <p:cNvPr id="9" name="Picture 8" descr="Screen Shot 2018-06-21 at 15.37.2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44" y="4497533"/>
            <a:ext cx="2566674" cy="1458664"/>
          </a:xfrm>
          <a:prstGeom prst="rect">
            <a:avLst/>
          </a:prstGeom>
        </p:spPr>
      </p:pic>
      <p:pic>
        <p:nvPicPr>
          <p:cNvPr id="10" name="Picture 9" descr="ifa-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01" y="1901759"/>
            <a:ext cx="1933575" cy="600075"/>
          </a:xfrm>
          <a:prstGeom prst="rect">
            <a:avLst/>
          </a:prstGeom>
        </p:spPr>
      </p:pic>
      <p:pic>
        <p:nvPicPr>
          <p:cNvPr id="11" name="Picture 10" descr="Screen Shot 2018-06-21 at 15.44.5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33" y="2559445"/>
            <a:ext cx="4034898" cy="819150"/>
          </a:xfrm>
          <a:prstGeom prst="rect">
            <a:avLst/>
          </a:prstGeom>
        </p:spPr>
      </p:pic>
      <p:pic>
        <p:nvPicPr>
          <p:cNvPr id="3" name="Picture 2" descr="Screenshot 2018-11-19 at 00.16.3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37" y="3410946"/>
            <a:ext cx="743510" cy="1091688"/>
          </a:xfrm>
          <a:prstGeom prst="rect">
            <a:avLst/>
          </a:prstGeom>
        </p:spPr>
      </p:pic>
      <p:pic>
        <p:nvPicPr>
          <p:cNvPr id="12" name="Picture 11" descr="Screenshot 2018-11-19 at 00.15.5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97" y="3312685"/>
            <a:ext cx="1483958" cy="433668"/>
          </a:xfrm>
          <a:prstGeom prst="rect">
            <a:avLst/>
          </a:prstGeom>
        </p:spPr>
      </p:pic>
      <p:pic>
        <p:nvPicPr>
          <p:cNvPr id="13" name="Picture 12" descr="Screenshot 2020-01-02 at 15.11.4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46" y="3192729"/>
            <a:ext cx="1659201" cy="13160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7D60BE-AB7A-9B41-B90B-14F524DD61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3971" y="4026336"/>
            <a:ext cx="2050030" cy="1974414"/>
          </a:xfrm>
          <a:prstGeom prst="rect">
            <a:avLst/>
          </a:prstGeom>
        </p:spPr>
      </p:pic>
      <p:pic>
        <p:nvPicPr>
          <p:cNvPr id="16" name="Picture 15" descr="FUSIC logo.jpeg">
            <a:extLst>
              <a:ext uri="{FF2B5EF4-FFF2-40B4-BE49-F238E27FC236}">
                <a16:creationId xmlns:a16="http://schemas.microsoft.com/office/drawing/2014/main" id="{2AF4D2C7-39D7-8746-834A-9D29648619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13" y="2750884"/>
            <a:ext cx="1889545" cy="12059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439E1A-9AD7-4147-B597-30AEFCE50B4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8112" y="2051774"/>
            <a:ext cx="2156589" cy="6546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14A601-54D0-5343-B383-EEDC086519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2801" y="1218095"/>
            <a:ext cx="2501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4D92-BC18-1A4B-9302-401EBA66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CRYSTALLOID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F4540-1837-AE40-9BB0-74B6F61C2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substance that, when dissolved, forms a true solution and is able to pass through a semipermeable membrane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10BBA-FE58-E643-BC1A-830881CA3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15A36588-BB37-A947-95E0-C58B46469B9C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136" y="2285999"/>
            <a:ext cx="9144146" cy="39796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4337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COMPARISON OF CRYSTALLOIDS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967B357-D39F-DD49-80D0-8498D912B924}"/>
              </a:ext>
            </a:extLst>
          </p:cNvPr>
          <p:cNvSpPr txBox="1">
            <a:spLocks noChangeArrowheads="1"/>
          </p:cNvSpPr>
          <p:nvPr/>
        </p:nvSpPr>
        <p:spPr>
          <a:xfrm>
            <a:off x="2826772" y="4338596"/>
            <a:ext cx="3829050" cy="14577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sz="1800" dirty="0">
              <a:latin typeface="+mj-lt"/>
            </a:endParaRPr>
          </a:p>
        </p:txBody>
      </p:sp>
      <p:graphicFrame>
        <p:nvGraphicFramePr>
          <p:cNvPr id="23" name="Content Placeholder 3">
            <a:extLst>
              <a:ext uri="{FF2B5EF4-FFF2-40B4-BE49-F238E27FC236}">
                <a16:creationId xmlns:a16="http://schemas.microsoft.com/office/drawing/2014/main" id="{F7AAEE87-81BA-6C4B-8FDF-E2FDCDA903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774070"/>
              </p:ext>
            </p:extLst>
          </p:nvPr>
        </p:nvGraphicFramePr>
        <p:xfrm>
          <a:off x="1393708" y="1864495"/>
          <a:ext cx="5753433" cy="3817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720">
                  <a:extLst>
                    <a:ext uri="{9D8B030D-6E8A-4147-A177-3AD203B41FA5}">
                      <a16:colId xmlns:a16="http://schemas.microsoft.com/office/drawing/2014/main" val="1972431515"/>
                    </a:ext>
                  </a:extLst>
                </a:gridCol>
                <a:gridCol w="856766">
                  <a:extLst>
                    <a:ext uri="{9D8B030D-6E8A-4147-A177-3AD203B41FA5}">
                      <a16:colId xmlns:a16="http://schemas.microsoft.com/office/drawing/2014/main" val="1325066328"/>
                    </a:ext>
                  </a:extLst>
                </a:gridCol>
                <a:gridCol w="805077">
                  <a:extLst>
                    <a:ext uri="{9D8B030D-6E8A-4147-A177-3AD203B41FA5}">
                      <a16:colId xmlns:a16="http://schemas.microsoft.com/office/drawing/2014/main" val="3515008317"/>
                    </a:ext>
                  </a:extLst>
                </a:gridCol>
                <a:gridCol w="951596">
                  <a:extLst>
                    <a:ext uri="{9D8B030D-6E8A-4147-A177-3AD203B41FA5}">
                      <a16:colId xmlns:a16="http://schemas.microsoft.com/office/drawing/2014/main" val="651248680"/>
                    </a:ext>
                  </a:extLst>
                </a:gridCol>
                <a:gridCol w="1063137">
                  <a:extLst>
                    <a:ext uri="{9D8B030D-6E8A-4147-A177-3AD203B41FA5}">
                      <a16:colId xmlns:a16="http://schemas.microsoft.com/office/drawing/2014/main" val="1869106224"/>
                    </a:ext>
                  </a:extLst>
                </a:gridCol>
                <a:gridCol w="1063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0.9% “normal” saline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Hartmann’s solution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/>
                        <a:t>Plasmalyte</a:t>
                      </a:r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Dextrose + 0.45% saline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1.26% sodium</a:t>
                      </a:r>
                      <a:r>
                        <a:rPr lang="en-US" sz="800" baseline="0" dirty="0"/>
                        <a:t> bicarbonate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870734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Sodium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930051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Potassium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833337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Calcium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75153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Magnesium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66792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Chloride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154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109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782586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Lactate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52290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Acetate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93812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Bicarbonate(</a:t>
                      </a:r>
                      <a:r>
                        <a:rPr lang="en-US" sz="900" dirty="0" err="1"/>
                        <a:t>mM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150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Gluconate (</a:t>
                      </a:r>
                      <a:r>
                        <a:rPr lang="en-US" sz="900" dirty="0" err="1"/>
                        <a:t>mM</a:t>
                      </a:r>
                      <a:r>
                        <a:rPr lang="en-US" sz="900" dirty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75199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Glucose (g/L)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38823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pH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5.5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6.5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7.4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??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22163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900" dirty="0"/>
                        <a:t>Osmolality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308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273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294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5110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437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73F5-E670-7A4D-83B5-A25EE715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61FF0-0749-0F42-9673-5ED429CA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D88FEA-30B5-C848-8EA6-3FB8966A1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805" y="3753589"/>
            <a:ext cx="8229600" cy="123794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455949-0255-2444-8EC1-C1DE89EB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95" y="1312370"/>
            <a:ext cx="9144000" cy="143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64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90773-A328-E846-A8FD-464B918E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21FBE3-4A22-7945-862C-5BE4CF857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9018"/>
            <a:ext cx="9111605" cy="16276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C6498-45A4-2B4B-BE9E-B7D42B9D2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138FCC-DF41-7648-917A-547BFFC99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76161"/>
            <a:ext cx="9111605" cy="412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53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CAACC-1E5C-C448-8F11-F1176AB7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402EDF-5831-344F-B549-4367AF7CC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79274"/>
            <a:ext cx="8229600" cy="31889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BE496-DCB6-B74E-9DA3-E992EADC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F8004-67E6-A449-8AC9-8A2F56750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4604"/>
            <a:ext cx="9144000" cy="16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9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5A57-EFAA-934E-AB9A-E05E882C6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COLLOIDS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41C35-4781-9742-8BC2-19510A62F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6078CF-E8DC-4043-B603-B184C64F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“A mixture in which one substance consisting of microscopically dispersed insoluble particles is suspended throughout another substance”</a:t>
            </a:r>
          </a:p>
        </p:txBody>
      </p:sp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052A27A3-E8C5-7849-AD68-362EF85FF5C5}"/>
              </a:ext>
            </a:extLst>
          </p:cNvPr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136" y="2446019"/>
            <a:ext cx="9144146" cy="38196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6754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D032-4216-434F-B667-5BEF6F31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FE094B-41D3-EC47-8E08-A37E1FE68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819" y="1471613"/>
            <a:ext cx="6956362" cy="46545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1F4E8-A201-4B4B-9CE0-39AC8D0BF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56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6BF41-420A-9947-B510-92E53618F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DF6802-FF9A-C64C-B648-F0ED5420E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572498"/>
            <a:ext cx="9111605" cy="55532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DDBB6-E767-E244-8E24-F92C5390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50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STARCHES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FD1578-BBC4-0B44-9C92-EA237AA6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57" y="2167548"/>
            <a:ext cx="3512702" cy="3512702"/>
          </a:xfrm>
          <a:prstGeom prst="rect">
            <a:avLst/>
          </a:prstGeom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738220AB-DF34-3D44-AE1B-C114EC6E7A77}"/>
              </a:ext>
            </a:extLst>
          </p:cNvPr>
          <p:cNvSpPr txBox="1">
            <a:spLocks noChangeArrowheads="1"/>
          </p:cNvSpPr>
          <p:nvPr/>
        </p:nvSpPr>
        <p:spPr>
          <a:xfrm>
            <a:off x="4281177" y="1597203"/>
            <a:ext cx="3829050" cy="388028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1800" dirty="0" err="1">
                <a:latin typeface="+mj-lt"/>
              </a:rPr>
              <a:t>Hetastarch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Pentastarch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Synthetic colloid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Excreted in urine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Taken up by reticuloendothelial system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Plasma half life 5 days (</a:t>
            </a:r>
            <a:r>
              <a:rPr lang="en-GB" altLang="en-US" sz="1800" dirty="0" err="1">
                <a:latin typeface="+mj-lt"/>
              </a:rPr>
              <a:t>hetastarch</a:t>
            </a:r>
            <a:r>
              <a:rPr lang="en-GB" altLang="en-US" sz="1800" dirty="0">
                <a:latin typeface="+mj-lt"/>
              </a:rPr>
              <a:t>) or 6 hours (pentastarch)</a:t>
            </a:r>
            <a:endParaRPr lang="en-GB" altLang="en-US" sz="1800" dirty="0">
              <a:latin typeface="+mj-lt"/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4355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B3B497B-A2BE-2445-A011-E3B5F343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17" y="1955100"/>
            <a:ext cx="5429256" cy="283128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A292D1F1-7611-9A47-9B50-1B1CA6B6EE86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4999980"/>
            <a:ext cx="6777990" cy="79431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GB" altLang="en-US" dirty="0" err="1">
                <a:latin typeface="+mj-lt"/>
              </a:rPr>
              <a:t>Hetastarch</a:t>
            </a:r>
            <a:r>
              <a:rPr lang="en-GB" altLang="en-US" dirty="0">
                <a:latin typeface="+mj-lt"/>
              </a:rPr>
              <a:t> associated with greater need for renal replacement therapy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altLang="en-US" dirty="0">
                <a:latin typeface="+mj-lt"/>
              </a:rPr>
              <a:t>No clinical benefit over 0.9% N. Saline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54B9D2-48B4-1944-9A45-C8053F9A4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5E04E1-F0FD-0A48-A2B4-04F61B2C9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5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7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49CCE-D9C3-C846-A8B9-D452C79EA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8540B-5B50-FA49-B86A-3565A9E2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Discuss the rationale for fluid therapy in the critically unwell</a:t>
            </a:r>
          </a:p>
          <a:p>
            <a:pPr marL="0" indent="0">
              <a:buNone/>
            </a:pPr>
            <a:r>
              <a:rPr lang="en-US" sz="2800" dirty="0"/>
              <a:t>To discuss the different fluids available and their pros and cons</a:t>
            </a:r>
          </a:p>
          <a:p>
            <a:pPr marL="0" indent="0">
              <a:buNone/>
            </a:pPr>
            <a:r>
              <a:rPr lang="en-US" sz="2800" dirty="0"/>
              <a:t>To discuss some of the evidence to support current practice with fluids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39271-E2D7-4B45-BC46-0F70E47B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80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94D5-E48D-F54B-A4A7-2FC784698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98349E-2D61-FA47-BAD7-6DA615D4A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24758"/>
            <a:ext cx="8229600" cy="374826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48929-8FE6-6E49-A3E7-05E257B5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08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GELATINS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FC8E5F-4066-AB46-B9E7-9AAAC4608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22" y="1945282"/>
            <a:ext cx="3238535" cy="3238535"/>
          </a:xfrm>
          <a:prstGeom prst="rect">
            <a:avLst/>
          </a:prstGeom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95AF7BF3-B428-5941-B8A7-58653C5630FB}"/>
              </a:ext>
            </a:extLst>
          </p:cNvPr>
          <p:cNvSpPr txBox="1">
            <a:spLocks noChangeArrowheads="1"/>
          </p:cNvSpPr>
          <p:nvPr/>
        </p:nvSpPr>
        <p:spPr>
          <a:xfrm>
            <a:off x="3639874" y="1671886"/>
            <a:ext cx="3829050" cy="3880283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1800" dirty="0">
                <a:latin typeface="+mj-lt"/>
              </a:rPr>
              <a:t>4% </a:t>
            </a:r>
            <a:r>
              <a:rPr lang="en-GB" altLang="en-US" sz="1800" dirty="0" err="1">
                <a:latin typeface="+mj-lt"/>
              </a:rPr>
              <a:t>succinylated</a:t>
            </a:r>
            <a:r>
              <a:rPr lang="en-GB" altLang="en-US" sz="1800" dirty="0">
                <a:latin typeface="+mj-lt"/>
              </a:rPr>
              <a:t> bovine </a:t>
            </a:r>
            <a:r>
              <a:rPr lang="en-GB" altLang="en-US" sz="1800" dirty="0" err="1">
                <a:latin typeface="+mj-lt"/>
              </a:rPr>
              <a:t>gelatin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 err="1">
                <a:latin typeface="+mj-lt"/>
              </a:rPr>
              <a:t>Gelofusine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 err="1">
                <a:latin typeface="+mj-lt"/>
              </a:rPr>
              <a:t>Isoplex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Synthetic colloid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Excreted by the kidney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Plasma half life 2.5 hours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Systematic reviews of previous studies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-increased risk of anaphylaxis</a:t>
            </a:r>
          </a:p>
          <a:p>
            <a:pPr algn="just"/>
            <a:r>
              <a:rPr lang="en-GB" altLang="en-US" sz="1800" dirty="0">
                <a:latin typeface="+mj-lt"/>
              </a:rPr>
              <a:t>-higher mortality, AKI, RRT</a:t>
            </a:r>
          </a:p>
          <a:p>
            <a:pPr algn="just"/>
            <a:r>
              <a:rPr lang="en-GB" altLang="en-US" sz="1800" dirty="0">
                <a:latin typeface="+mj-lt"/>
              </a:rPr>
              <a:t>-impaired coagulation</a:t>
            </a:r>
          </a:p>
          <a:p>
            <a:endParaRPr lang="en-GB" alt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4198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ALBUMIN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2260938-589B-DC4B-82A1-C940B32DB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2" t="3634" r="3276" b="1793"/>
          <a:stretch/>
        </p:blipFill>
        <p:spPr>
          <a:xfrm>
            <a:off x="664006" y="2329711"/>
            <a:ext cx="2628494" cy="2634916"/>
          </a:xfrm>
          <a:prstGeom prst="rect">
            <a:avLst/>
          </a:prstGeom>
          <a:ln>
            <a:noFill/>
          </a:ln>
        </p:spPr>
      </p:pic>
      <p:sp>
        <p:nvSpPr>
          <p:cNvPr id="25" name="Rectangle 3">
            <a:extLst>
              <a:ext uri="{FF2B5EF4-FFF2-40B4-BE49-F238E27FC236}">
                <a16:creationId xmlns:a16="http://schemas.microsoft.com/office/drawing/2014/main" id="{9967B357-D39F-DD49-80D0-8498D912B924}"/>
              </a:ext>
            </a:extLst>
          </p:cNvPr>
          <p:cNvSpPr txBox="1">
            <a:spLocks noChangeArrowheads="1"/>
          </p:cNvSpPr>
          <p:nvPr/>
        </p:nvSpPr>
        <p:spPr>
          <a:xfrm>
            <a:off x="3912288" y="1303534"/>
            <a:ext cx="3829050" cy="388028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1800" dirty="0">
                <a:latin typeface="+mj-lt"/>
              </a:rPr>
              <a:t>Natural protein (derived from plasma, serum or normal placentas)</a:t>
            </a:r>
            <a:endParaRPr lang="en-US" sz="1800"/>
          </a:p>
          <a:p>
            <a:pPr algn="just"/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4.5% and 20% solutions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pPr algn="just"/>
            <a:r>
              <a:rPr lang="en-GB" altLang="en-US" sz="1800" dirty="0">
                <a:latin typeface="+mj-lt"/>
              </a:rPr>
              <a:t>Half life 20 days in body, 1.6 hours in plasma</a:t>
            </a:r>
            <a:endParaRPr lang="en-GB" altLang="en-US" sz="1800" dirty="0">
              <a:latin typeface="+mj-lt"/>
              <a:cs typeface="Calibri Light" panose="020F0302020204030204"/>
            </a:endParaRPr>
          </a:p>
          <a:p>
            <a:endParaRPr lang="en-GB" alt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615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SAFE study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5AF7BF3-B428-5941-B8A7-58653C5630FB}"/>
              </a:ext>
            </a:extLst>
          </p:cNvPr>
          <p:cNvSpPr txBox="1">
            <a:spLocks noChangeArrowheads="1"/>
          </p:cNvSpPr>
          <p:nvPr/>
        </p:nvSpPr>
        <p:spPr>
          <a:xfrm>
            <a:off x="4571885" y="1637538"/>
            <a:ext cx="3829050" cy="38802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GB" altLang="en-US" sz="1800" dirty="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C54115-3A1F-7244-8B69-358F7EA05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19" y="1802133"/>
            <a:ext cx="4144566" cy="3651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07A262-A5AE-F44C-8B4D-195FCACE62EF}"/>
              </a:ext>
            </a:extLst>
          </p:cNvPr>
          <p:cNvSpPr/>
          <p:nvPr/>
        </p:nvSpPr>
        <p:spPr>
          <a:xfrm>
            <a:off x="4773705" y="2583180"/>
            <a:ext cx="4370295" cy="1915909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2000" dirty="0">
                <a:solidFill>
                  <a:srgbClr val="444444"/>
                </a:solidFill>
                <a:latin typeface="Lato" panose="020F0502020204030204" pitchFamily="34" charset="0"/>
              </a:rPr>
              <a:t>No difference when 4% albumin is used for fluid resuscitation when compared to 0.9% sodium chloride. </a:t>
            </a:r>
            <a:endParaRPr lang="en-US" sz="2000" dirty="0"/>
          </a:p>
          <a:p>
            <a:endParaRPr lang="en-GB" sz="2000" dirty="0">
              <a:solidFill>
                <a:srgbClr val="444444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  <a:p>
            <a:r>
              <a:rPr lang="en-GB" sz="2000" dirty="0">
                <a:solidFill>
                  <a:srgbClr val="444444"/>
                </a:solidFill>
                <a:latin typeface="Lato" panose="020F0502020204030204" pitchFamily="34" charset="0"/>
              </a:rPr>
              <a:t>4% albumin should be avoided in head injuries.</a:t>
            </a:r>
            <a:r>
              <a:rPr lang="en-GB" sz="1350" dirty="0">
                <a:solidFill>
                  <a:srgbClr val="444444"/>
                </a:solidFill>
                <a:latin typeface="Lato" panose="020F0502020204030204" pitchFamily="34" charset="0"/>
              </a:rPr>
              <a:t> </a:t>
            </a:r>
            <a:endParaRPr lang="en-US" sz="135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4528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1A02-BC3E-5849-8DB4-A8335E01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0DCCFA-9476-9544-BC26-D946EAC33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648490"/>
            <a:ext cx="8229600" cy="28690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79644-ABB0-F14C-BEE1-02FB8529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9B53BC-05D4-DA42-94D8-0CABC53E8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3986"/>
            <a:ext cx="9144000" cy="143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57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Blood and other blood components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967B357-D39F-DD49-80D0-8498D912B924}"/>
              </a:ext>
            </a:extLst>
          </p:cNvPr>
          <p:cNvSpPr txBox="1">
            <a:spLocks noChangeArrowheads="1"/>
          </p:cNvSpPr>
          <p:nvPr/>
        </p:nvSpPr>
        <p:spPr>
          <a:xfrm>
            <a:off x="2826772" y="4338596"/>
            <a:ext cx="3829050" cy="14577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sz="1800" dirty="0"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3ED3EB-3979-9249-847C-554891591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35" y="1986063"/>
            <a:ext cx="3932919" cy="21481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3E1E19-29F8-084B-80DF-D6A890F99289}"/>
              </a:ext>
            </a:extLst>
          </p:cNvPr>
          <p:cNvSpPr/>
          <p:nvPr/>
        </p:nvSpPr>
        <p:spPr>
          <a:xfrm>
            <a:off x="4459188" y="2020306"/>
            <a:ext cx="4572000" cy="1565044"/>
          </a:xfrm>
          <a:prstGeom prst="rect">
            <a:avLst/>
          </a:prstGeom>
        </p:spPr>
        <p:txBody>
          <a:bodyPr lIns="68580" tIns="34290" rIns="68580" bIns="3429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en-US" sz="1350" dirty="0"/>
              <a:t>According to specific component deficiencies- MH protocol, guidelines, </a:t>
            </a:r>
            <a:r>
              <a:rPr lang="en-GB" altLang="en-US" sz="1350" dirty="0" err="1"/>
              <a:t>hematology</a:t>
            </a:r>
            <a:endParaRPr lang="en-GB" altLang="en-US" sz="135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en-GB" altLang="en-US" sz="135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GB" altLang="en-US" sz="1350" dirty="0"/>
              <a:t>Thresholds highly debated</a:t>
            </a:r>
            <a:endParaRPr lang="en-GB" altLang="en-US" sz="135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en-GB" altLang="en-US" sz="135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GB" altLang="en-US" sz="1350" dirty="0"/>
              <a:t>TRALI vs TACO</a:t>
            </a:r>
            <a:endParaRPr lang="en-GB" altLang="en-US" sz="135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endParaRPr lang="en-GB" altLang="en-US" sz="1350" dirty="0">
              <a:cs typeface="Calibri" panose="020F0502020204030204"/>
            </a:endParaRPr>
          </a:p>
          <a:p>
            <a:pPr>
              <a:lnSpc>
                <a:spcPct val="90000"/>
              </a:lnSpc>
            </a:pPr>
            <a:r>
              <a:rPr lang="en-GB" altLang="en-US" sz="1350" dirty="0"/>
              <a:t>SHOT- publication led to 2/3</a:t>
            </a:r>
            <a:r>
              <a:rPr lang="en-GB" altLang="en-US" sz="1350" baseline="30000" dirty="0"/>
              <a:t>RD</a:t>
            </a:r>
            <a:r>
              <a:rPr lang="en-GB" altLang="en-US" sz="1350" dirty="0"/>
              <a:t>  reduction in TRALI</a:t>
            </a:r>
            <a:endParaRPr lang="en-GB" altLang="en-US" sz="135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0798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How much fluid?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967B357-D39F-DD49-80D0-8498D912B924}"/>
              </a:ext>
            </a:extLst>
          </p:cNvPr>
          <p:cNvSpPr txBox="1">
            <a:spLocks noChangeArrowheads="1"/>
          </p:cNvSpPr>
          <p:nvPr/>
        </p:nvSpPr>
        <p:spPr>
          <a:xfrm>
            <a:off x="2826772" y="4338596"/>
            <a:ext cx="3829050" cy="14577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sz="1800" dirty="0">
              <a:latin typeface="+mj-lt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4C8D484-137E-B54E-98CB-750EB8DE8C7F}"/>
              </a:ext>
            </a:extLst>
          </p:cNvPr>
          <p:cNvSpPr txBox="1">
            <a:spLocks noChangeArrowheads="1"/>
          </p:cNvSpPr>
          <p:nvPr/>
        </p:nvSpPr>
        <p:spPr>
          <a:xfrm>
            <a:off x="603504" y="2070589"/>
            <a:ext cx="5911596" cy="33812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0297" indent="-470297" algn="just"/>
            <a:endParaRPr lang="en-GB" altLang="en-US" sz="1800" dirty="0">
              <a:latin typeface="+mj-lt"/>
            </a:endParaRPr>
          </a:p>
          <a:p>
            <a:pPr marL="470297" indent="-470297"/>
            <a:endParaRPr lang="en-GB" altLang="en-US" sz="1800" u="sng" dirty="0">
              <a:latin typeface="+mj-lt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EF66A9-72CB-F943-BC6F-3933E32CEE5F}"/>
              </a:ext>
            </a:extLst>
          </p:cNvPr>
          <p:cNvSpPr txBox="1">
            <a:spLocks/>
          </p:cNvSpPr>
          <p:nvPr/>
        </p:nvSpPr>
        <p:spPr>
          <a:xfrm>
            <a:off x="342900" y="2176990"/>
            <a:ext cx="6172200" cy="3274883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Can run patients “full” with a high cardiac output and vasodilated</a:t>
            </a:r>
            <a:endParaRPr lang="en-US" sz="1800">
              <a:cs typeface="Calibri" panose="020F0502020204030204"/>
            </a:endParaRPr>
          </a:p>
          <a:p>
            <a:pPr algn="l"/>
            <a:endParaRPr lang="en-US" sz="1800" dirty="0">
              <a:cs typeface="Calibri" panose="020F0502020204030204"/>
            </a:endParaRPr>
          </a:p>
          <a:p>
            <a:pPr algn="l"/>
            <a:r>
              <a:rPr lang="en-US" sz="1800" dirty="0"/>
              <a:t>Can run patients “dry”  and need some </a:t>
            </a:r>
            <a:r>
              <a:rPr lang="en-US" sz="1800" dirty="0" err="1"/>
              <a:t>intoropy</a:t>
            </a:r>
            <a:r>
              <a:rPr lang="en-US" sz="1800" dirty="0"/>
              <a:t>/vasoconstriction</a:t>
            </a:r>
            <a:endParaRPr lang="en-US" sz="1800" dirty="0">
              <a:cs typeface="Calibri" panose="020F0502020204030204"/>
            </a:endParaRPr>
          </a:p>
          <a:p>
            <a:pPr algn="just"/>
            <a:endParaRPr lang="en-US" sz="1800" dirty="0">
              <a:cs typeface="Calibri" panose="020F0502020204030204"/>
            </a:endParaRPr>
          </a:p>
          <a:p>
            <a:pPr algn="just"/>
            <a:r>
              <a:rPr lang="en-US" sz="1800" dirty="0"/>
              <a:t>Risks vary, no method clearly superior</a:t>
            </a:r>
            <a:endParaRPr lang="en-US" sz="1800" dirty="0">
              <a:cs typeface="Calibri" panose="020F0502020204030204"/>
            </a:endParaRPr>
          </a:p>
          <a:p>
            <a:pPr lvl="1" algn="just"/>
            <a:endParaRPr lang="en-US" sz="1500" dirty="0"/>
          </a:p>
          <a:p>
            <a:pPr algn="just"/>
            <a:r>
              <a:rPr lang="en-US" sz="1800" dirty="0"/>
              <a:t>Be careful about your targets:</a:t>
            </a:r>
            <a:endParaRPr lang="en-US" sz="18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Blood pressure (Swing on arterial line)</a:t>
            </a:r>
            <a:endParaRPr lang="en-US" sz="15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CVP/RAP rise</a:t>
            </a:r>
            <a:endParaRPr lang="en-US" sz="15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4389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DF66-6E56-8849-8DF3-325EC8A0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252F51-617F-C442-93BA-4140AE657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560373"/>
            <a:ext cx="9111605" cy="15449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77BC1-A23C-344D-B154-78294CA9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BE8CC-F374-1947-A581-8BB24010D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335"/>
            <a:ext cx="9144000" cy="429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94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4E10-CE71-2B4F-9590-D83469D7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D2A06F-3723-C04B-B01C-B91C0FB39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11314"/>
            <a:ext cx="8229600" cy="1043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108F7-E2C4-604A-A188-36631997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CECE4C-401F-0348-861C-EFE35036D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1189"/>
            <a:ext cx="91440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0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EB89-99CB-E143-AA0B-C8046D357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EBFFCC-B0F6-F049-9010-46FBBE99E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7103"/>
            <a:ext cx="9077362" cy="45920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D9711-B1E2-2B4A-B378-57606C818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07639-3391-1949-9056-C3E0EE8274DA}"/>
              </a:ext>
            </a:extLst>
          </p:cNvPr>
          <p:cNvSpPr txBox="1"/>
          <p:nvPr/>
        </p:nvSpPr>
        <p:spPr>
          <a:xfrm>
            <a:off x="1440180" y="5394960"/>
            <a:ext cx="51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(Courtesy Prof Manu </a:t>
            </a:r>
            <a:r>
              <a:rPr lang="en-US" dirty="0" err="1"/>
              <a:t>Malbrain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357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8627165-3D56-AA49-BE61-E01D3A9E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BACKGROUND 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AF031306-7253-2542-9892-2B9FA948F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646" y="1600647"/>
            <a:ext cx="8063508" cy="142316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/>
              <a:t>IV fluids resuscitation is a basic part of all medicine, and especially intensive care</a:t>
            </a: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5124" name="Picture 6">
            <a:extLst>
              <a:ext uri="{FF2B5EF4-FFF2-40B4-BE49-F238E27FC236}">
                <a16:creationId xmlns:a16="http://schemas.microsoft.com/office/drawing/2014/main" id="{E4C0D6C2-B5C3-A74D-B035-349F28689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5" y="2872011"/>
            <a:ext cx="6474023" cy="3302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566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D1AF-8AC9-F34C-B433-CB8CD885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A8DC0-6098-984E-B640-36414485C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Designed to account for daily fluid losses</a:t>
            </a:r>
          </a:p>
          <a:p>
            <a:pPr marL="0" indent="0">
              <a:buNone/>
            </a:pPr>
            <a:r>
              <a:rPr lang="en-US" dirty="0"/>
              <a:t>In awake patients usually covered by enteral intake/thirst</a:t>
            </a:r>
          </a:p>
          <a:p>
            <a:pPr marL="0" indent="0">
              <a:buNone/>
            </a:pPr>
            <a:r>
              <a:rPr lang="en-US" dirty="0"/>
              <a:t>In other patients</a:t>
            </a:r>
          </a:p>
          <a:p>
            <a:r>
              <a:rPr lang="en-US" dirty="0"/>
              <a:t>Nutrition (enteral/parenteral)</a:t>
            </a:r>
          </a:p>
          <a:p>
            <a:r>
              <a:rPr lang="en-US" dirty="0"/>
              <a:t>Fluid therapy</a:t>
            </a:r>
          </a:p>
          <a:p>
            <a:r>
              <a:rPr lang="en-US" dirty="0"/>
              <a:t>(Drugs)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77034-B402-3446-92F7-8803DE105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14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A8BF-6C8D-CD47-812C-40EFC475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60BEB3-5AD4-D747-88B3-142EADE12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82842"/>
            <a:ext cx="8229600" cy="26320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B42CC-A1DE-AA46-B239-CFC0D0C55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75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5ABE-8539-0447-8F2A-B991CD8E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DE7E0F-DE9A-E64F-B4E9-77986CD1D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48490"/>
            <a:ext cx="9136251" cy="20947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6AF2D-8C24-534E-AF20-8FDF15B46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6A94C7-451A-6E43-B494-27214992A371}"/>
              </a:ext>
            </a:extLst>
          </p:cNvPr>
          <p:cNvSpPr txBox="1"/>
          <p:nvPr/>
        </p:nvSpPr>
        <p:spPr>
          <a:xfrm>
            <a:off x="457200" y="299466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altLang="en-US" sz="2400" dirty="0"/>
              <a:t>4ml/kg/hr (1</a:t>
            </a:r>
            <a:r>
              <a:rPr lang="en-GB" altLang="en-US" sz="2400" baseline="30000" dirty="0"/>
              <a:t>st</a:t>
            </a:r>
            <a:r>
              <a:rPr lang="en-GB" altLang="en-US" sz="2400" dirty="0"/>
              <a:t> 10kg)</a:t>
            </a:r>
          </a:p>
          <a:p>
            <a:pPr lvl="1"/>
            <a:r>
              <a:rPr lang="en-GB" altLang="en-US" sz="2400" dirty="0"/>
              <a:t>2ml/kg/hr (next 10kg)</a:t>
            </a:r>
          </a:p>
          <a:p>
            <a:pPr lvl="1"/>
            <a:r>
              <a:rPr lang="en-GB" altLang="en-US" sz="2400" dirty="0"/>
              <a:t>1ml/kg/hr (for every kg above 20</a:t>
            </a:r>
          </a:p>
          <a:p>
            <a:pPr lvl="1"/>
            <a:endParaRPr lang="en-GB" sz="2400" dirty="0"/>
          </a:p>
          <a:p>
            <a:pPr lvl="1"/>
            <a:endParaRPr lang="en-GB" sz="2400" dirty="0"/>
          </a:p>
          <a:p>
            <a:pPr lvl="1"/>
            <a:r>
              <a:rPr lang="en-GB" sz="2400" dirty="0"/>
              <a:t>About 1.5ml/kg/hr in an average adult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5509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1177751"/>
            <a:ext cx="7516085" cy="678740"/>
          </a:xfrm>
        </p:spPr>
        <p:txBody>
          <a:bodyPr anchor="b">
            <a:norm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</a:rPr>
              <a:t>Maintenance fluids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967B357-D39F-DD49-80D0-8498D912B924}"/>
              </a:ext>
            </a:extLst>
          </p:cNvPr>
          <p:cNvSpPr txBox="1">
            <a:spLocks noChangeArrowheads="1"/>
          </p:cNvSpPr>
          <p:nvPr/>
        </p:nvSpPr>
        <p:spPr>
          <a:xfrm>
            <a:off x="2826772" y="4338596"/>
            <a:ext cx="3829050" cy="145774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altLang="en-US" sz="1800" dirty="0">
              <a:latin typeface="+mj-lt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4C8D484-137E-B54E-98CB-750EB8DE8C7F}"/>
              </a:ext>
            </a:extLst>
          </p:cNvPr>
          <p:cNvSpPr txBox="1">
            <a:spLocks noChangeArrowheads="1"/>
          </p:cNvSpPr>
          <p:nvPr/>
        </p:nvSpPr>
        <p:spPr>
          <a:xfrm>
            <a:off x="603504" y="2070589"/>
            <a:ext cx="5911596" cy="338128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0297" indent="-470297" algn="just"/>
            <a:endParaRPr lang="en-GB" altLang="en-US" sz="1800" dirty="0">
              <a:latin typeface="+mj-lt"/>
            </a:endParaRPr>
          </a:p>
          <a:p>
            <a:pPr marL="470297" indent="-470297"/>
            <a:endParaRPr lang="en-GB" altLang="en-US" sz="1800" u="sng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0191B-C817-1948-A5B4-46D8AB283AAA}"/>
              </a:ext>
            </a:extLst>
          </p:cNvPr>
          <p:cNvSpPr txBox="1"/>
          <p:nvPr/>
        </p:nvSpPr>
        <p:spPr>
          <a:xfrm>
            <a:off x="1143001" y="283396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EF66A9-72CB-F943-BC6F-3933E32CEE5F}"/>
              </a:ext>
            </a:extLst>
          </p:cNvPr>
          <p:cNvSpPr txBox="1">
            <a:spLocks/>
          </p:cNvSpPr>
          <p:nvPr/>
        </p:nvSpPr>
        <p:spPr>
          <a:xfrm>
            <a:off x="342900" y="2176990"/>
            <a:ext cx="6172200" cy="327488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endParaRPr lang="en-US" sz="1500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51E2D6-150E-314E-9F75-C984049E6F0A}"/>
              </a:ext>
            </a:extLst>
          </p:cNvPr>
          <p:cNvSpPr txBox="1">
            <a:spLocks/>
          </p:cNvSpPr>
          <p:nvPr/>
        </p:nvSpPr>
        <p:spPr>
          <a:xfrm>
            <a:off x="342900" y="1745274"/>
            <a:ext cx="8458200" cy="3706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Maintenance fluids should prevent low cardiac output states but not be excessive</a:t>
            </a:r>
          </a:p>
          <a:p>
            <a:pPr algn="just"/>
            <a:endParaRPr lang="en-US" sz="1800" dirty="0">
              <a:cs typeface="Calibri" panose="020F0502020204030204"/>
            </a:endParaRPr>
          </a:p>
          <a:p>
            <a:pPr algn="just"/>
            <a:r>
              <a:rPr lang="en-US" sz="1800" dirty="0"/>
              <a:t>When you assess a patient think of:</a:t>
            </a:r>
            <a:endParaRPr lang="en-US" sz="18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Underlying cardiac function</a:t>
            </a:r>
            <a:endParaRPr lang="en-US" sz="15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Presence of pulmonary and peripheral oedema</a:t>
            </a:r>
            <a:endParaRPr lang="en-US" sz="15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Fluid losses</a:t>
            </a:r>
            <a:endParaRPr lang="en-US" sz="15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Other pathologies present that influence goals</a:t>
            </a:r>
            <a:endParaRPr lang="en-US" sz="1500" dirty="0">
              <a:cs typeface="Calibri" panose="020F0502020204030204"/>
            </a:endParaRPr>
          </a:p>
          <a:p>
            <a:pPr lvl="1" algn="just"/>
            <a:r>
              <a:rPr lang="en-US" sz="1500" dirty="0"/>
              <a:t>How you will assess response to fluid?</a:t>
            </a:r>
            <a:endParaRPr lang="en-US" sz="1500" dirty="0">
              <a:cs typeface="Calibri" panose="020F0502020204030204"/>
            </a:endParaRPr>
          </a:p>
          <a:p>
            <a:pPr lvl="2" algn="just"/>
            <a:r>
              <a:rPr lang="en-US" sz="1350" dirty="0"/>
              <a:t>Cardiac output monitor</a:t>
            </a:r>
            <a:endParaRPr lang="en-US" sz="1350" dirty="0">
              <a:cs typeface="Calibri" panose="020F0502020204030204"/>
            </a:endParaRPr>
          </a:p>
          <a:p>
            <a:pPr lvl="2" algn="just"/>
            <a:r>
              <a:rPr lang="en-US" sz="1350" dirty="0"/>
              <a:t>Vital signs (Heart rate, Blood pressure)</a:t>
            </a:r>
            <a:endParaRPr lang="en-US" sz="1350" dirty="0">
              <a:cs typeface="Calibri" panose="020F0502020204030204"/>
            </a:endParaRPr>
          </a:p>
          <a:p>
            <a:pPr lvl="2" algn="just"/>
            <a:r>
              <a:rPr lang="en-US" sz="1350" dirty="0"/>
              <a:t>Markers of cardiac output (Venous saturations, lactate, cerebration, capillary refill, peripheral temperature)</a:t>
            </a:r>
            <a:endParaRPr lang="en-US" sz="1350" dirty="0">
              <a:cs typeface="Calibri" panose="020F0502020204030204"/>
            </a:endParaRPr>
          </a:p>
          <a:p>
            <a:pPr lvl="2" algn="just"/>
            <a:r>
              <a:rPr lang="en-US" sz="1350" dirty="0"/>
              <a:t>Markers of organ function (e.g. urine)</a:t>
            </a:r>
            <a:endParaRPr lang="en-US" sz="135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5290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B616-B3DF-CD4E-A930-ED05C8888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6B52E55-C8A7-914E-B490-970EF6283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7" y="465609"/>
            <a:ext cx="9111605" cy="519581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3C179-A666-7A4A-AB4A-C24465AE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975C9-CBA8-AD48-AD01-45C48B0DD314}"/>
              </a:ext>
            </a:extLst>
          </p:cNvPr>
          <p:cNvSpPr txBox="1"/>
          <p:nvPr/>
        </p:nvSpPr>
        <p:spPr>
          <a:xfrm>
            <a:off x="2263140" y="5844307"/>
            <a:ext cx="51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(Courtesy Prof Manu </a:t>
            </a:r>
            <a:r>
              <a:rPr lang="en-US" dirty="0" err="1"/>
              <a:t>Malbrain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8177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4B14-BEB8-214F-A2E3-EF0EF435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80F0B75-1897-6C4C-9381-7C186C009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648490"/>
            <a:ext cx="9111605" cy="126735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7A7A0-EE1E-C34F-A73B-649F3192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1BC35D-7C3F-9044-ABDA-63E83412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146791"/>
            <a:ext cx="9144002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987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F404-64CD-2440-95A0-B6C6122F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D62435-15C9-AB47-8C46-C01BBFD96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69506"/>
            <a:ext cx="8229600" cy="36587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C6E36-E033-A34B-A0C5-F4F9018D2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0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OF CARE ULTRASOUND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20180625_001333_0018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1656" r="11656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20180604_184621_0001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11641" r="11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884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06" y="691802"/>
            <a:ext cx="4464414" cy="2511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04632" y="3361217"/>
            <a:ext cx="4715938" cy="2652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SegunVb4 (Converted)" descr="SegunVb4 (Converted)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4668272" y="3489518"/>
            <a:ext cx="4475728" cy="2511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11706" y="691802"/>
            <a:ext cx="4605772" cy="25955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090251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4A294-B61F-2F47-A7DA-5788A8C2A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497D4-A130-DE41-AC45-7B5FBC83C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Fluids are drugs</a:t>
            </a:r>
          </a:p>
          <a:p>
            <a:pPr marL="0" indent="0">
              <a:buNone/>
            </a:pPr>
            <a:r>
              <a:rPr lang="en-US" dirty="0"/>
              <a:t>Assess the need for fluids carefully</a:t>
            </a:r>
          </a:p>
          <a:p>
            <a:pPr marL="0" indent="0">
              <a:buNone/>
            </a:pPr>
            <a:r>
              <a:rPr lang="en-US" dirty="0"/>
              <a:t>Crystalloids and colloids are our main groups</a:t>
            </a:r>
          </a:p>
          <a:p>
            <a:pPr marL="0" indent="0">
              <a:buNone/>
            </a:pPr>
            <a:r>
              <a:rPr lang="en-US" dirty="0"/>
              <a:t>The type, rate, outcomes, and limits of each fluid therapy should be decided before prescribing</a:t>
            </a:r>
          </a:p>
          <a:p>
            <a:pPr marL="0" indent="0">
              <a:buNone/>
            </a:pPr>
            <a:r>
              <a:rPr lang="en-US" dirty="0"/>
              <a:t>Balanced crystalloids may be advantageous in most patients</a:t>
            </a:r>
          </a:p>
          <a:p>
            <a:pPr marL="0" indent="0">
              <a:buNone/>
            </a:pPr>
            <a:r>
              <a:rPr lang="en-US" dirty="0"/>
              <a:t>Fluid overload and fluid creep can cause as much harm as </a:t>
            </a:r>
            <a:r>
              <a:rPr lang="en-US" dirty="0" err="1"/>
              <a:t>hypovolaemia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017C8-4B4A-374B-A99E-E49890B0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3D8F-422C-E247-822B-07D5B6D0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C0D6EF-A79D-5B4D-BABE-2BD784CBF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950" y="1919288"/>
            <a:ext cx="7912100" cy="375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528AC-B91B-7843-880C-B6009DEF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6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224BDCA-781D-F641-94F4-C3A9D650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Conclusions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485613D4-5F70-7147-87A3-6830C77B8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sz="3600" dirty="0"/>
              <a:t>“ I don’t care if you use dog’s urine, as long as you use it carefully”</a:t>
            </a:r>
          </a:p>
          <a:p>
            <a:pPr marL="0" indent="0">
              <a:buNone/>
            </a:pPr>
            <a:endParaRPr lang="en-GB" altLang="en-US" sz="3600" dirty="0"/>
          </a:p>
          <a:p>
            <a:pPr marL="0" indent="0">
              <a:buNone/>
            </a:pPr>
            <a:endParaRPr lang="en-GB" altLang="en-US" sz="3600" dirty="0"/>
          </a:p>
          <a:p>
            <a:pPr marL="457200" lvl="1" indent="0">
              <a:buNone/>
            </a:pPr>
            <a:r>
              <a:rPr lang="en-GB" altLang="en-US" dirty="0"/>
              <a:t>	Professor Malcolm Fisher, Consultant Intensivist, Head of Intensive Care, Royal North Shore Hospital, Australia</a:t>
            </a:r>
          </a:p>
        </p:txBody>
      </p:sp>
    </p:spTree>
    <p:extLst>
      <p:ext uri="{BB962C8B-B14F-4D97-AF65-F5344CB8AC3E}">
        <p14:creationId xmlns:p14="http://schemas.microsoft.com/office/powerpoint/2010/main" val="213557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7B44D99-9986-6B4B-8F8C-416FCE66F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AD07BD73-348D-0940-ACD6-859CB4CF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606" y="290215"/>
            <a:ext cx="6602388" cy="6389191"/>
          </a:xfrm>
          <a:extLs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83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6906-840A-9F4F-99D9-9CA873BD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1AEC2-1B0D-7843-BB75-0D2487832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Balanced solution </a:t>
            </a:r>
          </a:p>
          <a:p>
            <a:pPr marL="0" indent="0">
              <a:buNone/>
            </a:pPr>
            <a:r>
              <a:rPr lang="en-US" sz="2800" dirty="0"/>
              <a:t>Slowly- “ounce after ounce”</a:t>
            </a:r>
          </a:p>
          <a:p>
            <a:pPr marL="0" indent="0">
              <a:buNone/>
            </a:pPr>
            <a:r>
              <a:rPr lang="en-US" sz="2800" dirty="0"/>
              <a:t>Looked for clinical improvement</a:t>
            </a:r>
          </a:p>
          <a:p>
            <a:pPr marL="0" indent="0">
              <a:buNone/>
            </a:pPr>
            <a:r>
              <a:rPr lang="en-US" sz="2800" dirty="0"/>
              <a:t>Stopped when she looked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1C459-FF46-7143-A28B-819AA6FD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1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A532-3278-3440-AA24-15699B09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FD5C0-30BD-A340-AA2D-D6CC47DC8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Type</a:t>
            </a:r>
          </a:p>
          <a:p>
            <a:pPr marL="0" indent="0">
              <a:buNone/>
            </a:pPr>
            <a:r>
              <a:rPr lang="en-US" sz="2800" dirty="0"/>
              <a:t>Rate</a:t>
            </a:r>
          </a:p>
          <a:p>
            <a:pPr marL="0" indent="0">
              <a:buNone/>
            </a:pPr>
            <a:r>
              <a:rPr lang="en-US" sz="2800" dirty="0"/>
              <a:t>Outcome</a:t>
            </a:r>
          </a:p>
          <a:p>
            <a:pPr marL="0" indent="0">
              <a:buNone/>
            </a:pPr>
            <a:r>
              <a:rPr lang="en-US" sz="2800" dirty="0"/>
              <a:t>Limitations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92CE7-1D43-2A4A-9EC1-AB1179930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415226-8886-6149-B5DC-2B10C5AA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95" y="4319825"/>
            <a:ext cx="9144000" cy="18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5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0C74-5A96-C44E-B817-DFECEF0D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Uses of IV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C8F3-0CAD-A64B-AE20-2CE9DEFD9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Resuscitation</a:t>
            </a:r>
          </a:p>
          <a:p>
            <a:pPr marL="0" indent="0">
              <a:buNone/>
            </a:pPr>
            <a:r>
              <a:rPr lang="en-US" sz="3200" dirty="0"/>
              <a:t>“Maintenance”</a:t>
            </a:r>
          </a:p>
          <a:p>
            <a:pPr marL="0" indent="0">
              <a:buNone/>
            </a:pPr>
            <a:r>
              <a:rPr lang="en-US" sz="3200" dirty="0"/>
              <a:t>Carrier for drugs/therapeutic agents</a:t>
            </a:r>
          </a:p>
          <a:p>
            <a:pPr marL="0" indent="0">
              <a:buNone/>
            </a:pPr>
            <a:r>
              <a:rPr lang="en-US" sz="3200" dirty="0"/>
              <a:t>Procedural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6F84E-8058-134A-8571-84A18C4C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EEFB6-B507-A24F-AAD3-8DACEDDDFB0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37652"/>
      </p:ext>
    </p:extLst>
  </p:cSld>
  <p:clrMapOvr>
    <a:masterClrMapping/>
  </p:clrMapOvr>
</p:sld>
</file>

<file path=ppt/theme/theme1.xml><?xml version="1.0" encoding="utf-8"?>
<a:theme xmlns:a="http://schemas.openxmlformats.org/drawingml/2006/main" name="ECMO cours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rts One Lung" id="{143D0802-ADF5-5546-BFEA-6AF7A41E76A9}" vid="{92BFA691-7A3E-414B-B38E-D9D0AC7297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ECMO course powerpoint template</Template>
  <TotalTime>870</TotalTime>
  <Words>913</Words>
  <Application>Microsoft Macintosh PowerPoint</Application>
  <PresentationFormat>On-screen Show (4:3)</PresentationFormat>
  <Paragraphs>239</Paragraphs>
  <Slides>50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Helvetica</vt:lpstr>
      <vt:lpstr>Lato</vt:lpstr>
      <vt:lpstr>ECMO course powerpoint template</vt:lpstr>
      <vt:lpstr>Fluid Therapy in the Critically Ill</vt:lpstr>
      <vt:lpstr>DECLARATIONS OF INTEREST</vt:lpstr>
      <vt:lpstr>Aims and Objectives</vt:lpstr>
      <vt:lpstr>BACKGROUND </vt:lpstr>
      <vt:lpstr>PowerPoint Presentation</vt:lpstr>
      <vt:lpstr>PowerPoint Presentation</vt:lpstr>
      <vt:lpstr>PowerPoint Presentation</vt:lpstr>
      <vt:lpstr>PowerPoint Presentation</vt:lpstr>
      <vt:lpstr>Uses of IV fluids</vt:lpstr>
      <vt:lpstr>PowerPoint Presentation</vt:lpstr>
      <vt:lpstr>PowerPoint Presentation</vt:lpstr>
      <vt:lpstr>PowerPoint Presentation</vt:lpstr>
      <vt:lpstr>WHY?</vt:lpstr>
      <vt:lpstr>PowerPoint Presentation</vt:lpstr>
      <vt:lpstr>PowerPoint Presentation</vt:lpstr>
      <vt:lpstr>Management of Shock</vt:lpstr>
      <vt:lpstr>Organ Support in shock</vt:lpstr>
      <vt:lpstr>PowerPoint Presentation</vt:lpstr>
      <vt:lpstr>PowerPoint Presentation</vt:lpstr>
      <vt:lpstr>CRYSTALLOID</vt:lpstr>
      <vt:lpstr>COMPARISON OF CRYSTALLOIDS</vt:lpstr>
      <vt:lpstr>PowerPoint Presentation</vt:lpstr>
      <vt:lpstr>PowerPoint Presentation</vt:lpstr>
      <vt:lpstr>PowerPoint Presentation</vt:lpstr>
      <vt:lpstr>COLLOIDS</vt:lpstr>
      <vt:lpstr>PowerPoint Presentation</vt:lpstr>
      <vt:lpstr>PowerPoint Presentation</vt:lpstr>
      <vt:lpstr>STARCHES</vt:lpstr>
      <vt:lpstr>PowerPoint Presentation</vt:lpstr>
      <vt:lpstr>PowerPoint Presentation</vt:lpstr>
      <vt:lpstr>GELATINS</vt:lpstr>
      <vt:lpstr>ALBUMIN</vt:lpstr>
      <vt:lpstr>SAFE study</vt:lpstr>
      <vt:lpstr>PowerPoint Presentation</vt:lpstr>
      <vt:lpstr>Blood and other blood components</vt:lpstr>
      <vt:lpstr>How much fluid?</vt:lpstr>
      <vt:lpstr>PowerPoint Presentation</vt:lpstr>
      <vt:lpstr>PowerPoint Presentation</vt:lpstr>
      <vt:lpstr>PowerPoint Presentation</vt:lpstr>
      <vt:lpstr>Maintenance fluids</vt:lpstr>
      <vt:lpstr>PowerPoint Presentation</vt:lpstr>
      <vt:lpstr>PowerPoint Presentation</vt:lpstr>
      <vt:lpstr>Maintenance fluids</vt:lpstr>
      <vt:lpstr>PowerPoint Presentation</vt:lpstr>
      <vt:lpstr>PowerPoint Presentation</vt:lpstr>
      <vt:lpstr>PowerPoint Presentation</vt:lpstr>
      <vt:lpstr>POINT OF CARE ULTRASOUND</vt:lpstr>
      <vt:lpstr>PowerPoint Presentation</vt:lpstr>
      <vt:lpstr>CONCLUSIONS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Routine vs. Triggered Echocardiography on the ICU An audit of clinical practice</dc:title>
  <dc:creator>Stephen Shepherd</dc:creator>
  <cp:lastModifiedBy>OLUSANYA, Olusegun (BARTS HEALTH NHS TRUST)</cp:lastModifiedBy>
  <cp:revision>24</cp:revision>
  <dcterms:created xsi:type="dcterms:W3CDTF">2018-09-22T10:29:11Z</dcterms:created>
  <dcterms:modified xsi:type="dcterms:W3CDTF">2023-02-19T23:15:19Z</dcterms:modified>
</cp:coreProperties>
</file>