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273" r:id="rId2"/>
    <p:sldId id="274" r:id="rId3"/>
    <p:sldId id="286" r:id="rId4"/>
    <p:sldId id="397" r:id="rId5"/>
    <p:sldId id="529" r:id="rId6"/>
    <p:sldId id="256" r:id="rId7"/>
    <p:sldId id="258" r:id="rId8"/>
    <p:sldId id="534" r:id="rId9"/>
    <p:sldId id="260" r:id="rId10"/>
    <p:sldId id="267" r:id="rId11"/>
    <p:sldId id="261" r:id="rId12"/>
    <p:sldId id="405" r:id="rId13"/>
    <p:sldId id="408" r:id="rId14"/>
    <p:sldId id="491" r:id="rId15"/>
    <p:sldId id="262" r:id="rId16"/>
    <p:sldId id="409" r:id="rId17"/>
    <p:sldId id="264" r:id="rId18"/>
    <p:sldId id="418" r:id="rId19"/>
    <p:sldId id="424" r:id="rId20"/>
    <p:sldId id="419" r:id="rId21"/>
    <p:sldId id="421" r:id="rId22"/>
    <p:sldId id="422" r:id="rId23"/>
    <p:sldId id="423" r:id="rId24"/>
    <p:sldId id="411" r:id="rId25"/>
    <p:sldId id="287" r:id="rId26"/>
    <p:sldId id="538" r:id="rId27"/>
    <p:sldId id="414" r:id="rId28"/>
    <p:sldId id="445" r:id="rId29"/>
    <p:sldId id="535" r:id="rId30"/>
    <p:sldId id="539" r:id="rId31"/>
    <p:sldId id="540" r:id="rId32"/>
    <p:sldId id="541" r:id="rId33"/>
    <p:sldId id="542" r:id="rId34"/>
    <p:sldId id="543" r:id="rId35"/>
    <p:sldId id="536" r:id="rId36"/>
    <p:sldId id="537" r:id="rId37"/>
    <p:sldId id="453" r:id="rId38"/>
    <p:sldId id="454" r:id="rId39"/>
    <p:sldId id="455" r:id="rId40"/>
    <p:sldId id="456" r:id="rId41"/>
    <p:sldId id="457" r:id="rId42"/>
    <p:sldId id="476" r:id="rId43"/>
    <p:sldId id="555" r:id="rId44"/>
    <p:sldId id="458" r:id="rId45"/>
    <p:sldId id="459" r:id="rId46"/>
    <p:sldId id="460" r:id="rId47"/>
    <p:sldId id="461" r:id="rId48"/>
    <p:sldId id="462" r:id="rId49"/>
    <p:sldId id="478" r:id="rId50"/>
    <p:sldId id="463" r:id="rId51"/>
    <p:sldId id="395" r:id="rId52"/>
    <p:sldId id="544" r:id="rId53"/>
    <p:sldId id="426" r:id="rId54"/>
    <p:sldId id="436" r:id="rId55"/>
    <p:sldId id="437" r:id="rId56"/>
    <p:sldId id="427" r:id="rId57"/>
    <p:sldId id="428" r:id="rId58"/>
    <p:sldId id="430" r:id="rId59"/>
    <p:sldId id="396" r:id="rId60"/>
    <p:sldId id="383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391" r:id="rId69"/>
    <p:sldId id="392" r:id="rId70"/>
    <p:sldId id="393" r:id="rId71"/>
    <p:sldId id="394" r:id="rId72"/>
    <p:sldId id="335" r:id="rId73"/>
    <p:sldId id="370" r:id="rId74"/>
    <p:sldId id="351" r:id="rId75"/>
    <p:sldId id="492" r:id="rId76"/>
    <p:sldId id="493" r:id="rId77"/>
    <p:sldId id="494" r:id="rId78"/>
    <p:sldId id="495" r:id="rId79"/>
    <p:sldId id="496" r:id="rId80"/>
    <p:sldId id="498" r:id="rId81"/>
    <p:sldId id="479" r:id="rId82"/>
    <p:sldId id="560" r:id="rId83"/>
    <p:sldId id="487" r:id="rId84"/>
    <p:sldId id="488" r:id="rId85"/>
    <p:sldId id="489" r:id="rId86"/>
    <p:sldId id="490" r:id="rId87"/>
    <p:sldId id="502" r:id="rId88"/>
    <p:sldId id="545" r:id="rId89"/>
    <p:sldId id="504" r:id="rId90"/>
    <p:sldId id="505" r:id="rId91"/>
    <p:sldId id="506" r:id="rId92"/>
    <p:sldId id="507" r:id="rId93"/>
    <p:sldId id="508" r:id="rId94"/>
    <p:sldId id="509" r:id="rId95"/>
    <p:sldId id="510" r:id="rId96"/>
    <p:sldId id="511" r:id="rId97"/>
    <p:sldId id="512" r:id="rId98"/>
    <p:sldId id="513" r:id="rId99"/>
    <p:sldId id="514" r:id="rId100"/>
    <p:sldId id="515" r:id="rId101"/>
    <p:sldId id="516" r:id="rId102"/>
    <p:sldId id="517" r:id="rId103"/>
    <p:sldId id="518" r:id="rId104"/>
    <p:sldId id="519" r:id="rId105"/>
    <p:sldId id="520" r:id="rId106"/>
    <p:sldId id="521" r:id="rId107"/>
    <p:sldId id="523" r:id="rId108"/>
    <p:sldId id="524" r:id="rId109"/>
    <p:sldId id="552" r:id="rId110"/>
    <p:sldId id="553" r:id="rId111"/>
    <p:sldId id="525" r:id="rId112"/>
    <p:sldId id="557" r:id="rId113"/>
    <p:sldId id="526" r:id="rId114"/>
    <p:sldId id="550" r:id="rId115"/>
    <p:sldId id="530" r:id="rId116"/>
    <p:sldId id="558" r:id="rId117"/>
    <p:sldId id="532" r:id="rId118"/>
    <p:sldId id="528" r:id="rId1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8C13F-A5D1-423C-B44F-17FD1D39571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E8FDE-DBFE-4603-910D-EE34C19C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E8FDE-DBFE-4603-910D-EE34C19C57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F8B6-AA05-4DDA-9A78-C9C56029C4C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2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E8FDE-DBFE-4603-910D-EE34C19C57F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9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064-5EFD-4F42-8217-4EFE7DB5A9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131E-B7A1-47A2-8AFB-D06C8BEF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064-5EFD-4F42-8217-4EFE7DB5A9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131E-B7A1-47A2-8AFB-D06C8BEF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064-5EFD-4F42-8217-4EFE7DB5A9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131E-B7A1-47A2-8AFB-D06C8BEF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064-5EFD-4F42-8217-4EFE7DB5A9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131E-B7A1-47A2-8AFB-D06C8BEF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6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064-5EFD-4F42-8217-4EFE7DB5A9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131E-B7A1-47A2-8AFB-D06C8BEF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8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064-5EFD-4F42-8217-4EFE7DB5A9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131E-B7A1-47A2-8AFB-D06C8BEF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064-5EFD-4F42-8217-4EFE7DB5A9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131E-B7A1-47A2-8AFB-D06C8BEF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8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064-5EFD-4F42-8217-4EFE7DB5A9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131E-B7A1-47A2-8AFB-D06C8BEF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064-5EFD-4F42-8217-4EFE7DB5A9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131E-B7A1-47A2-8AFB-D06C8BEF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064-5EFD-4F42-8217-4EFE7DB5A9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131E-B7A1-47A2-8AFB-D06C8BEF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6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064-5EFD-4F42-8217-4EFE7DB5A9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131E-B7A1-47A2-8AFB-D06C8BEF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A064-5EFD-4F42-8217-4EFE7DB5A9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3131E-B7A1-47A2-8AFB-D06C8BEF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6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7/fm9.0000000000000058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7/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1863754" cy="2387600"/>
          </a:xfrm>
        </p:spPr>
        <p:txBody>
          <a:bodyPr/>
          <a:lstStyle/>
          <a:p>
            <a:r>
              <a:rPr lang="en-US" b="1" dirty="0" smtClean="0"/>
              <a:t>SEPSIS: CURRENT MANAGEMENT STRATEGIES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830" y="4727454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3200" b="1" i="1" dirty="0" smtClean="0"/>
              <a:t>Dr. O.T </a:t>
            </a:r>
            <a:r>
              <a:rPr lang="en-US" sz="3200" b="1" i="1" dirty="0" err="1" smtClean="0"/>
              <a:t>Alagbe</a:t>
            </a:r>
            <a:r>
              <a:rPr lang="en-US" sz="3200" b="1" i="1" dirty="0" smtClean="0"/>
              <a:t>-Briggs</a:t>
            </a:r>
          </a:p>
          <a:p>
            <a:pPr algn="r"/>
            <a:r>
              <a:rPr lang="en-US" b="1" i="1" dirty="0" smtClean="0"/>
              <a:t>Consultant </a:t>
            </a:r>
            <a:r>
              <a:rPr lang="en-US" b="1" i="1" dirty="0" err="1" smtClean="0"/>
              <a:t>Anaesthesiologist</a:t>
            </a:r>
            <a:r>
              <a:rPr lang="en-US" b="1" i="1" dirty="0" smtClean="0"/>
              <a:t> and Intensivist</a:t>
            </a:r>
          </a:p>
          <a:p>
            <a:pPr algn="r"/>
            <a:r>
              <a:rPr lang="en-US" b="1" i="1" dirty="0" smtClean="0"/>
              <a:t>Department of </a:t>
            </a:r>
            <a:r>
              <a:rPr lang="en-US" b="1" i="1" dirty="0" err="1" smtClean="0"/>
              <a:t>Anaesthesiology</a:t>
            </a:r>
            <a:r>
              <a:rPr lang="en-US" b="1" i="1" dirty="0" smtClean="0"/>
              <a:t>, </a:t>
            </a:r>
          </a:p>
          <a:p>
            <a:pPr algn="r"/>
            <a:r>
              <a:rPr lang="en-US" b="1" i="1" dirty="0" smtClean="0"/>
              <a:t>University of Port Harcourt Teaching Hospital, Port Harcourt -Nigeria</a:t>
            </a:r>
          </a:p>
        </p:txBody>
      </p:sp>
    </p:spTree>
    <p:extLst>
      <p:ext uri="{BB962C8B-B14F-4D97-AF65-F5344CB8AC3E}">
        <p14:creationId xmlns:p14="http://schemas.microsoft.com/office/powerpoint/2010/main" val="22871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54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WORLD SEPSIS DAY (WSD) – PAST CLIPS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857251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Publicise</a:t>
            </a:r>
            <a:r>
              <a:rPr lang="en-US" dirty="0" smtClean="0"/>
              <a:t> on all media handles,</a:t>
            </a:r>
          </a:p>
          <a:p>
            <a:r>
              <a:rPr lang="en-US" dirty="0" smtClean="0"/>
              <a:t>Photo challenge. Conferences, Quiz,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57251"/>
            <a:ext cx="5183188" cy="823912"/>
          </a:xfrm>
        </p:spPr>
        <p:txBody>
          <a:bodyPr/>
          <a:lstStyle/>
          <a:p>
            <a:r>
              <a:rPr lang="en-US" dirty="0"/>
              <a:t> Family time out, Survivor pic, Leaflets, </a:t>
            </a:r>
            <a:r>
              <a:rPr lang="en-US" dirty="0" smtClean="0"/>
              <a:t>Pink picnics, Sporting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1026" name="Picture 2" descr="https://images.squarespace-cdn.com/content/v1/597f001fb3db2bde61e79d4a/1562161074205-O7VDQWDJCUYUNMW7Z257/people+sitting+on+twitter+facebook+and+instagram+icons+a+man+leaning+on+smartphone.jpg?format=750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17797"/>
            <a:ext cx="2278550" cy="24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squarespace-cdn.com/content/v1/597f001fb3db2bde61e79d4a/cc59e66a-f818-41b6-b013-bb42a2cd0dec/Zoom+Webinar+Sepsis.jpeg?format=500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199976"/>
            <a:ext cx="2446948" cy="24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.squarespace-cdn.com/content/v1/597f001fb3db2bde61e79d4a/c6f3739d-9c03-4bb5-bf51-4cae98d69541/stage+event.JPG?format=300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38" y="1754433"/>
            <a:ext cx="2879236" cy="23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s.squarespace-cdn.com/content/v1/597f001fb3db2bde61e79d4a/cd2080b5-6d24-479d-9242-bba7946803e4/photo+challenge+collage+5.jpg?format=500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23" y="4134075"/>
            <a:ext cx="2620411" cy="252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s.squarespace-cdn.com/content/v1/597f001fb3db2bde61e79d4a/4807efc0-eeea-4ff6-8e32-364fda47cf25/photo+challenge+boxer.jpg?format=500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2" y="1754433"/>
            <a:ext cx="2832224" cy="21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.squarespace-cdn.com/content/v1/597f001fb3db2bde61e79d4a/53b61ab8-5e26-4e37-91bb-70a77b45b2d6/group+event+balloons.jpg?format=500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174" y="1754433"/>
            <a:ext cx="2775194" cy="213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s.squarespace-cdn.com/content/v1/597f001fb3db2bde61e79d4a/337c05f4-a64d-4141-9ae1-0342e4d6f2d4/pink+picnic+1.jpg?format=300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21" y="3888816"/>
            <a:ext cx="3013138" cy="277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ages.squarespace-cdn.com/content/v1/597f001fb3db2bde61e79d4a/0d7d121c-8a46-446c-8550-d80cfb80d4c1/Sports+event+UK.jpg?format=750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46" y="3962085"/>
            <a:ext cx="2581522" cy="26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22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564"/>
            <a:ext cx="10515600" cy="4992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results obtained so far show that </a:t>
            </a:r>
            <a:r>
              <a:rPr lang="en-US" dirty="0" smtClean="0"/>
              <a:t>immunomodulation to </a:t>
            </a:r>
            <a:r>
              <a:rPr lang="en-US" dirty="0"/>
              <a:t>restore and reorganize adaptive immunity may become </a:t>
            </a:r>
            <a:r>
              <a:rPr lang="en-US" dirty="0" smtClean="0"/>
              <a:t>a powerful </a:t>
            </a:r>
            <a:r>
              <a:rPr lang="en-US" dirty="0"/>
              <a:t>tool for the future treatment of sepsis.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further immunological </a:t>
            </a:r>
            <a:r>
              <a:rPr lang="en-US" dirty="0"/>
              <a:t>phenotyping of critically ill patients with sepsis </a:t>
            </a:r>
            <a:r>
              <a:rPr lang="en-US" dirty="0" smtClean="0"/>
              <a:t>is needed </a:t>
            </a:r>
            <a:r>
              <a:rPr lang="en-US" dirty="0"/>
              <a:t>to identify target groups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this, robust diagnostic </a:t>
            </a:r>
            <a:r>
              <a:rPr lang="en-US" dirty="0" smtClean="0"/>
              <a:t>tools must </a:t>
            </a:r>
            <a:r>
              <a:rPr lang="en-US" dirty="0"/>
              <a:t>be developed to identify this group of patients quickly </a:t>
            </a:r>
            <a:r>
              <a:rPr lang="en-US" dirty="0" smtClean="0"/>
              <a:t>and reliably . </a:t>
            </a:r>
          </a:p>
          <a:p>
            <a:r>
              <a:rPr lang="en-US" dirty="0" smtClean="0"/>
              <a:t>Also</a:t>
            </a:r>
            <a:r>
              <a:rPr lang="en-US" dirty="0"/>
              <a:t>, meaningful prospective studies to </a:t>
            </a:r>
            <a:r>
              <a:rPr lang="en-US" dirty="0" smtClean="0"/>
              <a:t>validate biologically </a:t>
            </a:r>
            <a:r>
              <a:rPr lang="en-US" dirty="0"/>
              <a:t>plausible hypotheses are still pending, as well </a:t>
            </a:r>
            <a:r>
              <a:rPr lang="en-US" dirty="0" smtClean="0"/>
              <a:t>as randomized </a:t>
            </a:r>
            <a:r>
              <a:rPr lang="en-US" dirty="0"/>
              <a:t>controlled studies that show clinical benefit of </a:t>
            </a:r>
            <a:r>
              <a:rPr lang="en-US" dirty="0" smtClean="0"/>
              <a:t>these interventions.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195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768928"/>
            <a:ext cx="11596253" cy="5408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900" b="1" dirty="0"/>
              <a:t>Immunoglobulins</a:t>
            </a:r>
          </a:p>
          <a:p>
            <a:r>
              <a:rPr lang="en-US" dirty="0" smtClean="0"/>
              <a:t>With </a:t>
            </a:r>
            <a:r>
              <a:rPr lang="en-US" dirty="0"/>
              <a:t>immune dysregulation and </a:t>
            </a:r>
            <a:r>
              <a:rPr lang="en-US" dirty="0" smtClean="0"/>
              <a:t>acquired immunosuppression, options are:	-stimulation of </a:t>
            </a:r>
            <a:r>
              <a:rPr lang="en-US" dirty="0"/>
              <a:t>immune response and/or</a:t>
            </a:r>
          </a:p>
          <a:p>
            <a:pPr marL="0" indent="0">
              <a:buNone/>
            </a:pPr>
            <a:r>
              <a:rPr lang="en-US" dirty="0" smtClean="0"/>
              <a:t>	-substitution </a:t>
            </a:r>
            <a:r>
              <a:rPr lang="en-US" dirty="0"/>
              <a:t>of individual immune system </a:t>
            </a:r>
            <a:r>
              <a:rPr lang="en-US" dirty="0" smtClean="0"/>
              <a:t>components.</a:t>
            </a:r>
            <a:endParaRPr lang="en-US" dirty="0"/>
          </a:p>
          <a:p>
            <a:r>
              <a:rPr lang="en-US" dirty="0" smtClean="0"/>
              <a:t>Polyvalent IV IGs </a:t>
            </a:r>
            <a:r>
              <a:rPr lang="en-US" dirty="0"/>
              <a:t>(IVIG) </a:t>
            </a:r>
            <a:r>
              <a:rPr lang="en-US" dirty="0" smtClean="0"/>
              <a:t>may work in pro/anti-inflammatory processes. </a:t>
            </a:r>
          </a:p>
          <a:p>
            <a:r>
              <a:rPr lang="en-US" dirty="0" smtClean="0"/>
              <a:t>Experimental data show </a:t>
            </a:r>
            <a:r>
              <a:rPr lang="en-US" dirty="0"/>
              <a:t>polyvalent </a:t>
            </a:r>
            <a:r>
              <a:rPr lang="en-US" dirty="0" smtClean="0"/>
              <a:t>IG: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neutralises</a:t>
            </a:r>
            <a:r>
              <a:rPr lang="en-US" dirty="0" smtClean="0"/>
              <a:t> </a:t>
            </a:r>
            <a:r>
              <a:rPr lang="en-US" dirty="0" err="1" smtClean="0"/>
              <a:t>exo</a:t>
            </a:r>
            <a:r>
              <a:rPr lang="en-US" dirty="0" smtClean="0"/>
              <a:t>/endotoxin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-interacts </a:t>
            </a:r>
            <a:r>
              <a:rPr lang="en-US" dirty="0"/>
              <a:t>with complement </a:t>
            </a:r>
            <a:r>
              <a:rPr lang="en-US" dirty="0" smtClean="0"/>
              <a:t>factor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-improves </a:t>
            </a:r>
            <a:r>
              <a:rPr lang="en-US" dirty="0"/>
              <a:t>pathogen phagocytosis by </a:t>
            </a:r>
            <a:r>
              <a:rPr lang="en-US" dirty="0" err="1" smtClean="0"/>
              <a:t>opsonization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IVIG polyclonal </a:t>
            </a:r>
            <a:r>
              <a:rPr lang="en-US" dirty="0" smtClean="0"/>
              <a:t>preps already </a:t>
            </a:r>
            <a:r>
              <a:rPr lang="en-US" dirty="0"/>
              <a:t>in use </a:t>
            </a:r>
            <a:r>
              <a:rPr lang="en-US" dirty="0" smtClean="0"/>
              <a:t>in fulminant TSS (staphylococcal or streptococcal </a:t>
            </a:r>
            <a:r>
              <a:rPr lang="en-US" dirty="0" err="1" smtClean="0"/>
              <a:t>superantigens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smtClean="0"/>
              <a:t>Kawasaki disease with moderate evidence.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5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163782"/>
            <a:ext cx="11353801" cy="5013181"/>
          </a:xfrm>
        </p:spPr>
        <p:txBody>
          <a:bodyPr>
            <a:normAutofit/>
          </a:bodyPr>
          <a:lstStyle/>
          <a:p>
            <a:r>
              <a:rPr lang="en-US" dirty="0" err="1" smtClean="0"/>
              <a:t>IgGAM</a:t>
            </a:r>
            <a:r>
              <a:rPr lang="en-US" dirty="0" smtClean="0"/>
              <a:t> preparation (</a:t>
            </a:r>
            <a:r>
              <a:rPr lang="en-US" dirty="0" err="1" smtClean="0"/>
              <a:t>Pentaglobin</a:t>
            </a:r>
            <a:r>
              <a:rPr lang="en-US" dirty="0" smtClean="0"/>
              <a:t> R) - IgM </a:t>
            </a:r>
            <a:r>
              <a:rPr lang="en-US" dirty="0"/>
              <a:t>and IgA </a:t>
            </a:r>
            <a:r>
              <a:rPr lang="en-US" dirty="0" smtClean="0"/>
              <a:t>content is 12</a:t>
            </a:r>
            <a:r>
              <a:rPr lang="en-US" dirty="0"/>
              <a:t>% each.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Contains </a:t>
            </a:r>
            <a:r>
              <a:rPr lang="en-US" dirty="0"/>
              <a:t>neutralizing </a:t>
            </a:r>
            <a:r>
              <a:rPr lang="en-US" dirty="0" smtClean="0"/>
              <a:t>and toxin-binding </a:t>
            </a:r>
            <a:r>
              <a:rPr lang="en-US" dirty="0"/>
              <a:t>antibodies against numerous </a:t>
            </a:r>
            <a:r>
              <a:rPr lang="en-US" dirty="0" err="1" smtClean="0"/>
              <a:t>G+ve</a:t>
            </a:r>
            <a:r>
              <a:rPr lang="en-US" dirty="0" smtClean="0"/>
              <a:t>/G-</a:t>
            </a:r>
            <a:r>
              <a:rPr lang="en-US" dirty="0" err="1" smtClean="0"/>
              <a:t>ve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Modulates effect </a:t>
            </a:r>
            <a:r>
              <a:rPr lang="en-US" dirty="0"/>
              <a:t>of </a:t>
            </a:r>
            <a:r>
              <a:rPr lang="en-US" dirty="0" smtClean="0"/>
              <a:t>other pro-inflammatory </a:t>
            </a:r>
            <a:r>
              <a:rPr lang="en-US" dirty="0"/>
              <a:t>(IFN-y, IL-6</a:t>
            </a:r>
            <a:r>
              <a:rPr lang="en-US" dirty="0" smtClean="0"/>
              <a:t>) /anti-inflammatory </a:t>
            </a:r>
            <a:r>
              <a:rPr lang="en-US" dirty="0"/>
              <a:t>cytokines (IL-10) during lymphocyte </a:t>
            </a:r>
            <a:r>
              <a:rPr lang="en-US" dirty="0" smtClean="0"/>
              <a:t>response.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IVIG is </a:t>
            </a:r>
            <a:r>
              <a:rPr lang="en-US" dirty="0"/>
              <a:t>widely used in the treatment of </a:t>
            </a:r>
            <a:r>
              <a:rPr lang="en-US" dirty="0" smtClean="0"/>
              <a:t>neurological, immunological </a:t>
            </a:r>
            <a:r>
              <a:rPr lang="en-US" dirty="0"/>
              <a:t>and </a:t>
            </a:r>
            <a:r>
              <a:rPr lang="en-US" dirty="0" err="1" smtClean="0"/>
              <a:t>haematological</a:t>
            </a:r>
            <a:r>
              <a:rPr lang="en-US" dirty="0" smtClean="0"/>
              <a:t> diseases.</a:t>
            </a:r>
          </a:p>
        </p:txBody>
      </p:sp>
    </p:spTree>
    <p:extLst>
      <p:ext uri="{BB962C8B-B14F-4D97-AF65-F5344CB8AC3E}">
        <p14:creationId xmlns:p14="http://schemas.microsoft.com/office/powerpoint/2010/main" val="39391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73" y="5777345"/>
            <a:ext cx="10515600" cy="402216"/>
          </a:xfrm>
        </p:spPr>
        <p:txBody>
          <a:bodyPr>
            <a:noAutofit/>
          </a:bodyPr>
          <a:lstStyle/>
          <a:p>
            <a:r>
              <a:rPr lang="en-US" sz="2400" b="1" dirty="0"/>
              <a:t>The central role of </a:t>
            </a:r>
            <a:r>
              <a:rPr lang="en-US" sz="2400" b="1" dirty="0" err="1"/>
              <a:t>IgGAM</a:t>
            </a:r>
            <a:r>
              <a:rPr lang="en-US" sz="2400" b="1" dirty="0"/>
              <a:t> in the innate and adaptive immune response.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110" y="225424"/>
            <a:ext cx="8811490" cy="53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 well-tolerated, IVIG can cause </a:t>
            </a:r>
            <a:r>
              <a:rPr lang="en-US" dirty="0" err="1" smtClean="0"/>
              <a:t>hyperviscosity</a:t>
            </a:r>
            <a:r>
              <a:rPr lang="en-US" dirty="0" smtClean="0"/>
              <a:t> syndrome, ARF</a:t>
            </a:r>
          </a:p>
          <a:p>
            <a:endParaRPr lang="en-US" dirty="0" smtClean="0"/>
          </a:p>
          <a:p>
            <a:r>
              <a:rPr lang="en-US" dirty="0" smtClean="0"/>
              <a:t>IVIG use is controversial, little </a:t>
            </a:r>
            <a:r>
              <a:rPr lang="en-US" dirty="0"/>
              <a:t>reliable </a:t>
            </a:r>
            <a:r>
              <a:rPr lang="en-US" dirty="0" smtClean="0"/>
              <a:t>data, </a:t>
            </a:r>
            <a:r>
              <a:rPr lang="en-US" dirty="0"/>
              <a:t>highly variable study protocols, </a:t>
            </a:r>
            <a:r>
              <a:rPr lang="en-US" dirty="0" smtClean="0"/>
              <a:t>patient heterogeneity </a:t>
            </a:r>
            <a:r>
              <a:rPr lang="en-US" dirty="0"/>
              <a:t>and inconsistency in the spectrum of </a:t>
            </a:r>
            <a:r>
              <a:rPr lang="en-US" dirty="0" smtClean="0"/>
              <a:t>analyzed laboratory parameters.</a:t>
            </a:r>
          </a:p>
          <a:p>
            <a:endParaRPr lang="en-US" dirty="0"/>
          </a:p>
          <a:p>
            <a:r>
              <a:rPr lang="en-US" b="1" dirty="0"/>
              <a:t>SSC guidelines do not recommend the </a:t>
            </a:r>
            <a:r>
              <a:rPr lang="en-US" b="1" dirty="0" smtClean="0"/>
              <a:t>use.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21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82059"/>
            <a:ext cx="11023600" cy="8817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Use of Artificial Intelligence in Sepsis, </a:t>
            </a:r>
            <a:r>
              <a:rPr lang="en-US" b="1" dirty="0" smtClean="0"/>
              <a:t>Gene Expression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37854"/>
            <a:ext cx="10986655" cy="5133109"/>
          </a:xfrm>
        </p:spPr>
        <p:txBody>
          <a:bodyPr>
            <a:normAutofit/>
          </a:bodyPr>
          <a:lstStyle/>
          <a:p>
            <a:r>
              <a:rPr lang="en-US" dirty="0"/>
              <a:t>Early identification of prognostic indicators from </a:t>
            </a:r>
            <a:r>
              <a:rPr lang="en-US" dirty="0" smtClean="0"/>
              <a:t>clinical </a:t>
            </a:r>
            <a:r>
              <a:rPr lang="en-US" dirty="0"/>
              <a:t>and biochemical data is difficult </a:t>
            </a:r>
            <a:r>
              <a:rPr lang="en-US" dirty="0" smtClean="0"/>
              <a:t>and inconclusive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Biomarkers help identify </a:t>
            </a:r>
            <a:r>
              <a:rPr lang="en-US" dirty="0"/>
              <a:t>a possible severe clinical </a:t>
            </a:r>
            <a:r>
              <a:rPr lang="en-US" dirty="0" smtClean="0"/>
              <a:t>course early.</a:t>
            </a:r>
          </a:p>
          <a:p>
            <a:r>
              <a:rPr lang="en-US" dirty="0" smtClean="0"/>
              <a:t>Individualized therapy and improved outcome.</a:t>
            </a:r>
            <a:endParaRPr lang="en-US" dirty="0"/>
          </a:p>
          <a:p>
            <a:r>
              <a:rPr lang="en-US" b="1" dirty="0" smtClean="0"/>
              <a:t>A landmark paper by Davenport et al. demonstrated in 2016 substantial heterogeneity in the individual host response to sepsis when investigating the transcriptome. </a:t>
            </a:r>
          </a:p>
          <a:p>
            <a:r>
              <a:rPr lang="en-US" dirty="0" smtClean="0"/>
              <a:t>At </a:t>
            </a:r>
            <a:r>
              <a:rPr lang="en-US" dirty="0"/>
              <a:t>least 2</a:t>
            </a:r>
            <a:r>
              <a:rPr lang="en-US" dirty="0" smtClean="0"/>
              <a:t> distinct sepsis </a:t>
            </a:r>
            <a:r>
              <a:rPr lang="en-US" dirty="0"/>
              <a:t>response patterns (SRS1 and SRS2) </a:t>
            </a:r>
            <a:r>
              <a:rPr lang="en-US" dirty="0" smtClean="0"/>
              <a:t>known. </a:t>
            </a:r>
          </a:p>
          <a:p>
            <a:r>
              <a:rPr lang="en-US" dirty="0" smtClean="0"/>
              <a:t>SRS1 (relative immunosuppression, endotoxin </a:t>
            </a:r>
            <a:r>
              <a:rPr lang="en-US" dirty="0"/>
              <a:t>tolerance and metabolic </a:t>
            </a:r>
            <a:r>
              <a:rPr lang="en-US" dirty="0" smtClean="0"/>
              <a:t>derangement → ↑ short-term mortality.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53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0492"/>
            <a:ext cx="10515600" cy="53664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existing datasets of genetic expressions of </a:t>
            </a:r>
            <a:r>
              <a:rPr lang="en-US" dirty="0" smtClean="0"/>
              <a:t>septic patients</a:t>
            </a:r>
            <a:r>
              <a:rPr lang="en-US" dirty="0"/>
              <a:t>, artificial intelligence (AI) systems are trained </a:t>
            </a:r>
            <a:r>
              <a:rPr lang="en-US" dirty="0" smtClean="0"/>
              <a:t>to recognize </a:t>
            </a:r>
            <a:r>
              <a:rPr lang="en-US" dirty="0"/>
              <a:t>disease progression and clinical outcomes.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AI systems </a:t>
            </a:r>
            <a:r>
              <a:rPr lang="en-US" dirty="0"/>
              <a:t>trained by the use of machine </a:t>
            </a:r>
            <a:r>
              <a:rPr lang="en-US" dirty="0" smtClean="0"/>
              <a:t>learning for dataset of gene expression profiles </a:t>
            </a:r>
            <a:r>
              <a:rPr lang="en-US" dirty="0"/>
              <a:t>in multiple </a:t>
            </a:r>
            <a:r>
              <a:rPr lang="en-US" dirty="0" smtClean="0"/>
              <a:t>phases.</a:t>
            </a:r>
          </a:p>
          <a:p>
            <a:endParaRPr lang="en-US" dirty="0" smtClean="0"/>
          </a:p>
          <a:p>
            <a:r>
              <a:rPr lang="en-US" dirty="0" smtClean="0"/>
              <a:t>Differentiated </a:t>
            </a:r>
            <a:r>
              <a:rPr lang="en-US" dirty="0"/>
              <a:t>expressed genes </a:t>
            </a:r>
            <a:r>
              <a:rPr lang="en-US" dirty="0" smtClean="0"/>
              <a:t>(20) associated </a:t>
            </a:r>
            <a:r>
              <a:rPr lang="en-US" dirty="0"/>
              <a:t>with prediction of complicated course </a:t>
            </a:r>
            <a:r>
              <a:rPr lang="en-US" dirty="0" smtClean="0"/>
              <a:t>outcomes were </a:t>
            </a:r>
            <a:r>
              <a:rPr lang="en-US" dirty="0"/>
              <a:t>identified.</a:t>
            </a:r>
          </a:p>
          <a:p>
            <a:endParaRPr lang="en-US" dirty="0" smtClean="0"/>
          </a:p>
          <a:p>
            <a:r>
              <a:rPr lang="en-US" dirty="0" smtClean="0"/>
              <a:t>With further processing/ </a:t>
            </a:r>
            <a:r>
              <a:rPr lang="en-US" dirty="0"/>
              <a:t>training steps of this </a:t>
            </a:r>
            <a:r>
              <a:rPr lang="en-US" dirty="0" smtClean="0"/>
              <a:t>system - </a:t>
            </a:r>
            <a:r>
              <a:rPr lang="en-US" dirty="0"/>
              <a:t>8 </a:t>
            </a:r>
            <a:r>
              <a:rPr lang="en-US" dirty="0" smtClean="0"/>
              <a:t>biomarkers (overshooting </a:t>
            </a:r>
            <a:r>
              <a:rPr lang="en-US" dirty="0"/>
              <a:t>innate immune </a:t>
            </a:r>
            <a:r>
              <a:rPr lang="en-US" dirty="0" smtClean="0"/>
              <a:t>system).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91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76745"/>
            <a:ext cx="11353801" cy="520021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Biomarkers were previously associated with sepsis mortality. Show predictive association with disease severity even in surviving patients.</a:t>
            </a:r>
          </a:p>
          <a:p>
            <a:endParaRPr lang="en-US" dirty="0" smtClean="0"/>
          </a:p>
          <a:p>
            <a:r>
              <a:rPr lang="en-US" dirty="0" smtClean="0"/>
              <a:t>Lipocalin-2 </a:t>
            </a:r>
            <a:r>
              <a:rPr lang="en-US" dirty="0"/>
              <a:t>(LCN2</a:t>
            </a:r>
            <a:r>
              <a:rPr lang="en-US" dirty="0" smtClean="0"/>
              <a:t>), involved </a:t>
            </a:r>
            <a:r>
              <a:rPr lang="en-US" dirty="0"/>
              <a:t>in microbiome </a:t>
            </a:r>
            <a:r>
              <a:rPr lang="en-US" dirty="0" smtClean="0"/>
              <a:t>homeostasis in protection </a:t>
            </a:r>
            <a:r>
              <a:rPr lang="en-US" dirty="0"/>
              <a:t>of intestinal epithelia against oxidative </a:t>
            </a:r>
            <a:r>
              <a:rPr lang="en-US" dirty="0" smtClean="0"/>
              <a:t>stress </a:t>
            </a:r>
            <a:r>
              <a:rPr lang="en-US" dirty="0"/>
              <a:t>w</a:t>
            </a:r>
            <a:r>
              <a:rPr lang="en-US" dirty="0" smtClean="0"/>
              <a:t>as identified.</a:t>
            </a:r>
          </a:p>
          <a:p>
            <a:endParaRPr lang="en-US" dirty="0" smtClean="0"/>
          </a:p>
          <a:p>
            <a:r>
              <a:rPr lang="en-US" dirty="0" smtClean="0"/>
              <a:t>This immunosuppressive </a:t>
            </a:r>
            <a:r>
              <a:rPr lang="en-US" dirty="0"/>
              <a:t>protein is considered a “hot candidate” </a:t>
            </a:r>
            <a:r>
              <a:rPr lang="en-US" dirty="0" smtClean="0"/>
              <a:t>for therapeutic </a:t>
            </a:r>
            <a:r>
              <a:rPr lang="en-US" dirty="0"/>
              <a:t>use in abdominal </a:t>
            </a:r>
            <a:r>
              <a:rPr lang="en-US" dirty="0" smtClean="0"/>
              <a:t>sepsis.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164"/>
            <a:ext cx="10515600" cy="581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Machine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852054"/>
            <a:ext cx="11430000" cy="600594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Seymour </a:t>
            </a:r>
            <a:r>
              <a:rPr lang="en-US" dirty="0"/>
              <a:t>et al</a:t>
            </a:r>
            <a:r>
              <a:rPr lang="en-US" dirty="0" smtClean="0"/>
              <a:t>. (2019) </a:t>
            </a:r>
            <a:r>
              <a:rPr lang="en-US" dirty="0"/>
              <a:t>published a paper describing </a:t>
            </a:r>
            <a:r>
              <a:rPr lang="en-US" dirty="0" smtClean="0"/>
              <a:t>the application </a:t>
            </a:r>
            <a:r>
              <a:rPr lang="en-US" dirty="0"/>
              <a:t>of machine learning to readily available </a:t>
            </a:r>
            <a:r>
              <a:rPr lang="en-US" dirty="0" smtClean="0"/>
              <a:t>clinical data </a:t>
            </a:r>
            <a:r>
              <a:rPr lang="en-US" dirty="0"/>
              <a:t>(rather than the genome or transcriptome analysis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sets containing data from a total of 20,189 </a:t>
            </a:r>
            <a:r>
              <a:rPr lang="en-US" dirty="0" smtClean="0"/>
              <a:t>patients fulfilling </a:t>
            </a:r>
            <a:r>
              <a:rPr lang="en-US" dirty="0"/>
              <a:t>sepsis-3 definition within 6 h of hospital </a:t>
            </a:r>
            <a:r>
              <a:rPr lang="en-US" dirty="0" smtClean="0"/>
              <a:t>admission were </a:t>
            </a:r>
            <a:r>
              <a:rPr lang="en-US" dirty="0"/>
              <a:t>investigated.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/>
              <a:t>on the analysis of 29 </a:t>
            </a:r>
            <a:r>
              <a:rPr lang="en-US" dirty="0" smtClean="0"/>
              <a:t>sepsis-related variables  4 sepsis </a:t>
            </a:r>
            <a:r>
              <a:rPr lang="en-US" dirty="0"/>
              <a:t>phenotypes </a:t>
            </a:r>
            <a:r>
              <a:rPr lang="en-US" dirty="0" smtClean="0"/>
              <a:t>were identified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8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9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1436"/>
            <a:ext cx="10515600" cy="55071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α-phenotype </a:t>
            </a:r>
            <a:r>
              <a:rPr lang="en-US" dirty="0"/>
              <a:t>had less organ dysfunction with fewer abnormal lab results. </a:t>
            </a:r>
          </a:p>
          <a:p>
            <a:endParaRPr lang="en-US" dirty="0" smtClean="0"/>
          </a:p>
          <a:p>
            <a:r>
              <a:rPr lang="en-US" dirty="0" smtClean="0"/>
              <a:t>B-phenotype - chronical comorbidities/ </a:t>
            </a:r>
            <a:r>
              <a:rPr lang="en-US" dirty="0"/>
              <a:t>accumulation of chronic kidney </a:t>
            </a:r>
            <a:r>
              <a:rPr lang="en-US" dirty="0" smtClean="0"/>
              <a:t>disease.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Inflammatory </a:t>
            </a:r>
            <a:r>
              <a:rPr lang="en-US" dirty="0"/>
              <a:t>parameters were more elevated in the γ-phenotype.</a:t>
            </a:r>
          </a:p>
          <a:p>
            <a:endParaRPr lang="en-US" dirty="0" smtClean="0"/>
          </a:p>
          <a:p>
            <a:r>
              <a:rPr lang="en-US" dirty="0" smtClean="0"/>
              <a:t>δ group had severely </a:t>
            </a:r>
            <a:r>
              <a:rPr lang="en-US" dirty="0"/>
              <a:t>ill patients with an elevated lactate level and severe organ </a:t>
            </a:r>
            <a:r>
              <a:rPr lang="en-US" dirty="0" smtClean="0"/>
              <a:t>dysfunction. </a:t>
            </a:r>
            <a:endParaRPr lang="en-US" dirty="0"/>
          </a:p>
          <a:p>
            <a:endParaRPr lang="en-US" dirty="0"/>
          </a:p>
          <a:p>
            <a:r>
              <a:rPr lang="en-US" dirty="0"/>
              <a:t>Increase of inflammatory biomarkers, like interleukin-6 and interleukin-10, were found in the subgroups γ </a:t>
            </a:r>
            <a:r>
              <a:rPr lang="en-US" dirty="0" smtClean="0"/>
              <a:t>and </a:t>
            </a:r>
            <a:r>
              <a:rPr lang="en-US" dirty="0"/>
              <a:t>δ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85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773722"/>
            <a:ext cx="11189677" cy="6084277"/>
          </a:xfrm>
        </p:spPr>
        <p:txBody>
          <a:bodyPr>
            <a:normAutofit/>
          </a:bodyPr>
          <a:lstStyle/>
          <a:p>
            <a:r>
              <a:rPr lang="en-US" dirty="0" smtClean="0"/>
              <a:t>Sepsis -  </a:t>
            </a:r>
            <a:r>
              <a:rPr lang="en-US" dirty="0" err="1" smtClean="0"/>
              <a:t>heterogenous</a:t>
            </a:r>
            <a:r>
              <a:rPr lang="en-US" dirty="0" smtClean="0"/>
              <a:t> syndrome in </a:t>
            </a:r>
            <a:r>
              <a:rPr lang="en-US" dirty="0"/>
              <a:t>response to </a:t>
            </a:r>
            <a:r>
              <a:rPr lang="en-US" dirty="0" smtClean="0"/>
              <a:t>infection.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Final </a:t>
            </a:r>
            <a:r>
              <a:rPr lang="en-US" dirty="0"/>
              <a:t>common pathway to death from most infectious </a:t>
            </a:r>
            <a:r>
              <a:rPr lang="en-US" dirty="0" smtClean="0"/>
              <a:t>diseases.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clinical deterioration </a:t>
            </a:r>
            <a:r>
              <a:rPr lang="en-US" dirty="0"/>
              <a:t>of </a:t>
            </a:r>
            <a:r>
              <a:rPr lang="en-US" dirty="0" smtClean="0"/>
              <a:t>common preventable infections (</a:t>
            </a:r>
            <a:r>
              <a:rPr lang="en-US" dirty="0" err="1" smtClean="0"/>
              <a:t>inc.</a:t>
            </a:r>
            <a:r>
              <a:rPr lang="en-US" dirty="0" smtClean="0"/>
              <a:t> COVID 19).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develop in patients with chronic and non-communicable diseases.</a:t>
            </a:r>
          </a:p>
          <a:p>
            <a:endParaRPr lang="en-US" dirty="0" smtClean="0"/>
          </a:p>
          <a:p>
            <a:r>
              <a:rPr lang="en-US" dirty="0" smtClean="0"/>
              <a:t>Health threat linked with that from antimicrobial </a:t>
            </a:r>
            <a:r>
              <a:rPr lang="en-US" dirty="0"/>
              <a:t>resistance (</a:t>
            </a:r>
            <a:r>
              <a:rPr lang="en-US" dirty="0" smtClean="0"/>
              <a:t>AMR). </a:t>
            </a:r>
          </a:p>
          <a:p>
            <a:endParaRPr lang="en-US" dirty="0" smtClean="0"/>
          </a:p>
          <a:p>
            <a:r>
              <a:rPr lang="en-US" dirty="0" smtClean="0"/>
              <a:t>Infection prevention, clean </a:t>
            </a:r>
            <a:r>
              <a:rPr lang="en-US" dirty="0"/>
              <a:t>water, </a:t>
            </a:r>
            <a:r>
              <a:rPr lang="en-US" dirty="0" smtClean="0"/>
              <a:t>sanitation, </a:t>
            </a:r>
            <a:r>
              <a:rPr lang="en-US" dirty="0"/>
              <a:t>hygiene</a:t>
            </a:r>
            <a:r>
              <a:rPr lang="en-US" dirty="0" smtClean="0"/>
              <a:t>, vaccination programs and </a:t>
            </a:r>
            <a:r>
              <a:rPr lang="en-US" dirty="0"/>
              <a:t>approaches </a:t>
            </a:r>
            <a:r>
              <a:rPr lang="en-US" dirty="0" smtClean="0"/>
              <a:t>to sepsis recognition/</a:t>
            </a:r>
            <a:r>
              <a:rPr lang="en-US" dirty="0" err="1" smtClean="0"/>
              <a:t>Mx</a:t>
            </a:r>
            <a:r>
              <a:rPr lang="en-US" dirty="0"/>
              <a:t> </a:t>
            </a:r>
            <a:r>
              <a:rPr lang="en-US" dirty="0" smtClean="0"/>
              <a:t>are crucial.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14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09630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same was evident in terms of pro-coagulation parameters.</a:t>
            </a:r>
            <a:r>
              <a:rPr lang="en-US" dirty="0">
                <a:latin typeface="JoannaMT"/>
              </a:rPr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Significant </a:t>
            </a:r>
            <a:r>
              <a:rPr lang="en-US" dirty="0"/>
              <a:t>increased mortality was present in the δ-phenotype.</a:t>
            </a:r>
          </a:p>
          <a:p>
            <a:endParaRPr lang="en-US" dirty="0"/>
          </a:p>
          <a:p>
            <a:r>
              <a:rPr lang="en-US" dirty="0"/>
              <a:t>In comparison to traditional classification parameters like APACHE or SOFA score, an overlap between the phenotypes was evident.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differed multi-dimensionally in demographics, organ dysfunction, and laboratory values, but showed similarities of immune response, clinical outcome and response to therapy within the respective subclass.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9" y="893618"/>
            <a:ext cx="11554690" cy="5964382"/>
          </a:xfrm>
        </p:spPr>
        <p:txBody>
          <a:bodyPr>
            <a:normAutofit fontScale="92500" lnSpcReduction="10000"/>
          </a:bodyPr>
          <a:lstStyle/>
          <a:p>
            <a:endParaRPr lang="en-US" sz="3000" dirty="0" smtClean="0"/>
          </a:p>
          <a:p>
            <a:r>
              <a:rPr lang="en-US" sz="3000" dirty="0"/>
              <a:t>C</a:t>
            </a:r>
            <a:r>
              <a:rPr lang="en-US" sz="3000" dirty="0" smtClean="0"/>
              <a:t>annot </a:t>
            </a:r>
            <a:r>
              <a:rPr lang="en-US" sz="3000" dirty="0"/>
              <a:t>be captured with conventional analysis of sepsis subcategories such as site of infection, severity of illness, or organ dysfunction,</a:t>
            </a:r>
          </a:p>
          <a:p>
            <a:endParaRPr lang="en-US" sz="3000" dirty="0" smtClean="0"/>
          </a:p>
          <a:p>
            <a:r>
              <a:rPr lang="en-US" sz="3000" dirty="0" smtClean="0"/>
              <a:t>Early </a:t>
            </a:r>
            <a:r>
              <a:rPr lang="en-US" sz="3000" dirty="0"/>
              <a:t>identification </a:t>
            </a:r>
            <a:r>
              <a:rPr lang="en-US" sz="3000" dirty="0" smtClean="0"/>
              <a:t>of </a:t>
            </a:r>
            <a:r>
              <a:rPr lang="en-US" sz="3000" dirty="0"/>
              <a:t>respective </a:t>
            </a:r>
            <a:r>
              <a:rPr lang="en-US" sz="3000" dirty="0" smtClean="0"/>
              <a:t>phenotypes → individualized </a:t>
            </a:r>
            <a:r>
              <a:rPr lang="en-US" sz="3000" dirty="0"/>
              <a:t>therapy.</a:t>
            </a:r>
          </a:p>
          <a:p>
            <a:endParaRPr lang="en-US" sz="3000" dirty="0" smtClean="0"/>
          </a:p>
          <a:p>
            <a:r>
              <a:rPr lang="en-US" sz="3200" dirty="0"/>
              <a:t>Machine learning not only has potential in therapy </a:t>
            </a:r>
            <a:r>
              <a:rPr lang="en-US" sz="3200" dirty="0" err="1"/>
              <a:t>optimisation</a:t>
            </a:r>
            <a:r>
              <a:rPr lang="en-US" sz="3200" dirty="0"/>
              <a:t>, but can also provide interesting results through study design modelling or re-evaluation. </a:t>
            </a:r>
          </a:p>
          <a:p>
            <a:endParaRPr lang="en-US" sz="3000" dirty="0"/>
          </a:p>
          <a:p>
            <a:r>
              <a:rPr lang="en-US" sz="3000" dirty="0" smtClean="0"/>
              <a:t>I</a:t>
            </a:r>
            <a:r>
              <a:rPr lang="en-US" sz="3000" b="1" i="1" dirty="0" smtClean="0"/>
              <a:t>n </a:t>
            </a:r>
            <a:r>
              <a:rPr lang="en-US" sz="3000" b="1" i="1" dirty="0"/>
              <a:t>summary, the approach using genome-wide </a:t>
            </a:r>
            <a:r>
              <a:rPr lang="en-US" sz="3000" b="1" i="1" dirty="0" smtClean="0"/>
              <a:t>association studies </a:t>
            </a:r>
            <a:r>
              <a:rPr lang="en-US" sz="3000" b="1" i="1" dirty="0"/>
              <a:t>together with the application of AI using </a:t>
            </a:r>
            <a:r>
              <a:rPr lang="en-US" sz="3000" b="1" i="1" dirty="0" smtClean="0"/>
              <a:t>machine learning </a:t>
            </a:r>
            <a:r>
              <a:rPr lang="en-US" sz="3000" b="1" i="1" dirty="0"/>
              <a:t>methods to available clinical data most probably </a:t>
            </a:r>
            <a:r>
              <a:rPr lang="en-US" sz="3000" b="1" i="1" dirty="0" smtClean="0"/>
              <a:t>may help </a:t>
            </a:r>
            <a:r>
              <a:rPr lang="en-US" sz="3000" b="1" i="1" dirty="0"/>
              <a:t>to identify further markers and patient subclasses which </a:t>
            </a:r>
            <a:r>
              <a:rPr lang="en-US" sz="3000" b="1" i="1" dirty="0" smtClean="0"/>
              <a:t>are associated </a:t>
            </a:r>
            <a:r>
              <a:rPr lang="en-US" sz="3000" b="1" i="1" dirty="0"/>
              <a:t>with severity and outcome. </a:t>
            </a:r>
            <a:endParaRPr lang="en-US" sz="3000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5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6908"/>
            <a:ext cx="10515600" cy="5611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Red blood cell distribution width (RDW) as a sepsis prognostic biomarker.</a:t>
            </a:r>
          </a:p>
          <a:p>
            <a:r>
              <a:rPr lang="en-US" dirty="0"/>
              <a:t>Víctor Moreno-Torres </a:t>
            </a:r>
            <a:r>
              <a:rPr lang="en-US" dirty="0" smtClean="0"/>
              <a:t> et al - </a:t>
            </a:r>
            <a:r>
              <a:rPr lang="en-US" dirty="0" err="1" smtClean="0"/>
              <a:t>analysied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RDW dynamics in </a:t>
            </a:r>
            <a:r>
              <a:rPr lang="en-US" dirty="0"/>
              <a:t>203 septic patients admitted to the ICU.</a:t>
            </a:r>
            <a:r>
              <a:rPr lang="en-US" dirty="0" smtClean="0"/>
              <a:t>, </a:t>
            </a:r>
          </a:p>
          <a:p>
            <a:r>
              <a:rPr lang="en-US" dirty="0" smtClean="0"/>
              <a:t>Non-survivors </a:t>
            </a:r>
            <a:r>
              <a:rPr lang="en-US" dirty="0"/>
              <a:t>presented higher </a:t>
            </a:r>
            <a:r>
              <a:rPr lang="en-US" dirty="0" smtClean="0"/>
              <a:t>RDW values </a:t>
            </a:r>
            <a:r>
              <a:rPr lang="en-US" dirty="0"/>
              <a:t>during the </a:t>
            </a:r>
            <a:r>
              <a:rPr lang="en-US" dirty="0" smtClean="0"/>
              <a:t>first </a:t>
            </a:r>
            <a:r>
              <a:rPr lang="en-US" dirty="0" err="1" smtClean="0"/>
              <a:t>tweek</a:t>
            </a:r>
            <a:r>
              <a:rPr lang="en-US" dirty="0" smtClean="0"/>
              <a:t> </a:t>
            </a:r>
            <a:r>
              <a:rPr lang="en-US" dirty="0"/>
              <a:t>after ICU admission (p=0.048). </a:t>
            </a:r>
            <a:endParaRPr lang="en-US" dirty="0" smtClean="0"/>
          </a:p>
          <a:p>
            <a:r>
              <a:rPr lang="en-US" dirty="0"/>
              <a:t>RDW is an independent prognostic marker of death in septic patients admitted in the </a:t>
            </a:r>
            <a:r>
              <a:rPr lang="en-US" dirty="0" smtClean="0"/>
              <a:t>ICU - improves </a:t>
            </a:r>
            <a:r>
              <a:rPr lang="en-US" dirty="0"/>
              <a:t>SOFA, LODS, APACHE-II and SAPS-II discrimination ability.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parameter could be incorporated </a:t>
            </a:r>
            <a:r>
              <a:rPr lang="en-US" dirty="0" smtClean="0"/>
              <a:t>to the </a:t>
            </a:r>
            <a:r>
              <a:rPr lang="en-US" dirty="0"/>
              <a:t>prognostic scores as a marker of systemic dysfunction and dysregulated inflammatory response. </a:t>
            </a:r>
          </a:p>
        </p:txBody>
      </p:sp>
    </p:spTree>
    <p:extLst>
      <p:ext uri="{BB962C8B-B14F-4D97-AF65-F5344CB8AC3E}">
        <p14:creationId xmlns:p14="http://schemas.microsoft.com/office/powerpoint/2010/main" val="36437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291"/>
            <a:ext cx="11090564" cy="5361709"/>
          </a:xfrm>
        </p:spPr>
        <p:txBody>
          <a:bodyPr>
            <a:normAutofit/>
          </a:bodyPr>
          <a:lstStyle/>
          <a:p>
            <a:r>
              <a:rPr lang="en-US" dirty="0"/>
              <a:t>Sepsis is a very life threatening Emergency.</a:t>
            </a:r>
          </a:p>
          <a:p>
            <a:r>
              <a:rPr lang="en-US" dirty="0" smtClean="0"/>
              <a:t>Early </a:t>
            </a:r>
            <a:r>
              <a:rPr lang="en-US" dirty="0"/>
              <a:t>treatment gives good outcome.</a:t>
            </a:r>
          </a:p>
          <a:p>
            <a:r>
              <a:rPr lang="en-US" dirty="0" smtClean="0"/>
              <a:t>Paradigm </a:t>
            </a:r>
            <a:r>
              <a:rPr lang="en-US" dirty="0"/>
              <a:t>change o</a:t>
            </a:r>
            <a:r>
              <a:rPr lang="en-US" dirty="0" smtClean="0"/>
              <a:t>ver </a:t>
            </a:r>
            <a:r>
              <a:rPr lang="en-US" dirty="0"/>
              <a:t>the last </a:t>
            </a:r>
            <a:r>
              <a:rPr lang="en-US" dirty="0" smtClean="0"/>
              <a:t>decades is taking place.</a:t>
            </a:r>
          </a:p>
          <a:p>
            <a:r>
              <a:rPr lang="en-US" dirty="0" smtClean="0"/>
              <a:t>Focus beginning to be from the pathogen </a:t>
            </a:r>
            <a:r>
              <a:rPr lang="en-US" dirty="0"/>
              <a:t>to the host </a:t>
            </a:r>
            <a:r>
              <a:rPr lang="en-US" dirty="0" smtClean="0"/>
              <a:t>pathophysiology</a:t>
            </a:r>
            <a:r>
              <a:rPr lang="en-US" dirty="0"/>
              <a:t>.</a:t>
            </a:r>
          </a:p>
          <a:p>
            <a:r>
              <a:rPr lang="en-US" dirty="0" smtClean="0"/>
              <a:t>An </a:t>
            </a:r>
            <a:r>
              <a:rPr lang="en-US" dirty="0"/>
              <a:t>immunological perspective </a:t>
            </a:r>
            <a:r>
              <a:rPr lang="en-US" dirty="0" smtClean="0"/>
              <a:t>is enveloping clinical understanding.</a:t>
            </a:r>
            <a:endParaRPr lang="en-US" dirty="0"/>
          </a:p>
          <a:p>
            <a:r>
              <a:rPr lang="en-US" dirty="0" smtClean="0"/>
              <a:t>Complex </a:t>
            </a:r>
            <a:r>
              <a:rPr lang="en-US" dirty="0"/>
              <a:t>pro- and </a:t>
            </a:r>
            <a:r>
              <a:rPr lang="en-US" dirty="0" smtClean="0"/>
              <a:t>anti-inflammatory pathways, </a:t>
            </a:r>
            <a:r>
              <a:rPr lang="en-US" dirty="0"/>
              <a:t>disorders of </a:t>
            </a:r>
            <a:r>
              <a:rPr lang="en-US" dirty="0" smtClean="0"/>
              <a:t>complement and coagulation system revealing heterogeneity </a:t>
            </a:r>
            <a:r>
              <a:rPr lang="en-US" dirty="0"/>
              <a:t>and complexity of the syndrome.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/>
              <a:t>On going studies reveal evidence for new </a:t>
            </a:r>
            <a:r>
              <a:rPr lang="en-US" b="1" i="1" dirty="0"/>
              <a:t>therapies for sepsis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55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198871"/>
            <a:ext cx="10515600" cy="840220"/>
          </a:xfrm>
        </p:spPr>
        <p:txBody>
          <a:bodyPr/>
          <a:lstStyle/>
          <a:p>
            <a:r>
              <a:rPr lang="en-US" b="1" dirty="0" smtClean="0"/>
              <a:t>		QUESTIONS FOR FUTURE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1273"/>
            <a:ext cx="6019800" cy="60267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</a:t>
            </a:r>
            <a:r>
              <a:rPr lang="en-US" dirty="0" smtClean="0"/>
              <a:t>ptimal </a:t>
            </a:r>
            <a:r>
              <a:rPr lang="en-US" dirty="0"/>
              <a:t>fluid and vasopressor resuscitation strategy in the early phase of </a:t>
            </a:r>
            <a:r>
              <a:rPr lang="en-US" dirty="0" err="1" smtClean="0"/>
              <a:t>SShock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Lung </a:t>
            </a:r>
            <a:r>
              <a:rPr lang="en-US" dirty="0"/>
              <a:t>protective ventilation </a:t>
            </a:r>
            <a:r>
              <a:rPr lang="en-US" dirty="0" smtClean="0"/>
              <a:t>in sepsis and ARDS.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treatments </a:t>
            </a:r>
            <a:r>
              <a:rPr lang="en-US" dirty="0" smtClean="0"/>
              <a:t>reducing AKI.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Rapid</a:t>
            </a:r>
            <a:r>
              <a:rPr lang="en-US" dirty="0"/>
              <a:t>, </a:t>
            </a:r>
            <a:r>
              <a:rPr lang="en-US" dirty="0" smtClean="0"/>
              <a:t>inexpensive </a:t>
            </a:r>
            <a:r>
              <a:rPr lang="en-US" dirty="0"/>
              <a:t>and specific microbiologic tests for defining causative pathogens </a:t>
            </a:r>
            <a:r>
              <a:rPr lang="en-US" dirty="0" smtClean="0"/>
              <a:t>using </a:t>
            </a:r>
            <a:r>
              <a:rPr lang="en-US" dirty="0"/>
              <a:t>genetic and other </a:t>
            </a:r>
            <a:r>
              <a:rPr lang="en-US" dirty="0" smtClean="0"/>
              <a:t>approaches.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new effective and safe antibiotics in an era </a:t>
            </a:r>
            <a:r>
              <a:rPr lang="en-US" dirty="0" smtClean="0"/>
              <a:t>of AMR.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1274"/>
            <a:ext cx="6019800" cy="60267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Leveraging microbiome </a:t>
            </a:r>
            <a:r>
              <a:rPr lang="en-US" dirty="0"/>
              <a:t>change in </a:t>
            </a:r>
            <a:r>
              <a:rPr lang="en-US" dirty="0" smtClean="0"/>
              <a:t>sepsis </a:t>
            </a:r>
            <a:r>
              <a:rPr lang="en-US" dirty="0"/>
              <a:t>therapeutically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Developing </a:t>
            </a:r>
            <a:r>
              <a:rPr lang="en-US" dirty="0"/>
              <a:t>effective rehabilitative </a:t>
            </a:r>
            <a:r>
              <a:rPr lang="en-US" dirty="0" smtClean="0"/>
              <a:t>techniques.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Improving ability </a:t>
            </a:r>
            <a:r>
              <a:rPr lang="en-US" dirty="0"/>
              <a:t>of preclinical models of sepsis to predict therapeutic </a:t>
            </a:r>
            <a:r>
              <a:rPr lang="en-US" dirty="0" smtClean="0"/>
              <a:t>efficacy.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Point-of-care </a:t>
            </a:r>
            <a:r>
              <a:rPr lang="en-US" dirty="0"/>
              <a:t>biomarkers to group patients with sepsis into </a:t>
            </a:r>
            <a:r>
              <a:rPr lang="en-US" dirty="0" smtClean="0"/>
              <a:t>pathophysiologic categories.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0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7" y="893618"/>
            <a:ext cx="11132127" cy="584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Jarczak</a:t>
            </a:r>
            <a:r>
              <a:rPr lang="en-US" dirty="0" smtClean="0"/>
              <a:t> et al. Sepsis—Pathophysiology and Therapeutic Concepts. Frontiers in </a:t>
            </a:r>
            <a:r>
              <a:rPr lang="en-US" dirty="0" smtClean="0"/>
              <a:t>Medicine. doi.10.3389/fmed.2021.628302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 smtClean="0"/>
              <a:t>. American College of Chest Physicians/Society of Critical </a:t>
            </a:r>
            <a:r>
              <a:rPr lang="en-US" dirty="0"/>
              <a:t>C</a:t>
            </a:r>
            <a:r>
              <a:rPr lang="en-US" dirty="0" smtClean="0"/>
              <a:t>are </a:t>
            </a:r>
            <a:r>
              <a:rPr lang="en-US" dirty="0"/>
              <a:t>M</a:t>
            </a:r>
            <a:r>
              <a:rPr lang="en-US" dirty="0" smtClean="0"/>
              <a:t>edicine Consensus Conference: Definitions for sepsis and organ failure and guidelines for the use of innovative therapies in sepsis. Critical Care Medicine 1992; 20: </a:t>
            </a:r>
            <a:r>
              <a:rPr lang="en-US" dirty="0" smtClean="0"/>
              <a:t>864-74.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2030 World Sepsis Day Declaration: World Sepsis Day  Bulletin -Global Sepsis Alliance.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Fan, S R et al. “New Concept and Management for Sepsis in Pregnancy and the Puerperium.” (2020). DOI:</a:t>
            </a:r>
            <a:r>
              <a:rPr lang="en-US" dirty="0">
                <a:hlinkClick r:id="rId2"/>
              </a:rPr>
              <a:t>10.1097/fm9.0000000000000058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19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9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219268" cy="5791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Surviving Sepsis Campaign Management Guidelines Committee. Surviving Sepsis Campaign guidelines for management of severe sepsis and septic shock. Critical Care Medicine 2004; 32: 858-73.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dirty="0"/>
              <a:t>Surviving Sepsis Campaign guidelines for management of severe sepsis and septic shock 2021. Critical Care </a:t>
            </a:r>
            <a:r>
              <a:rPr lang="en-US" i="1" dirty="0"/>
              <a:t>Critical Care Medicine</a:t>
            </a:r>
            <a:r>
              <a:rPr lang="en-US" dirty="0"/>
              <a:t>(DOI: </a:t>
            </a:r>
            <a:r>
              <a:rPr lang="en-US" dirty="0">
                <a:hlinkClick r:id="rId2"/>
              </a:rPr>
              <a:t>https://doi.org/10.1097/</a:t>
            </a:r>
            <a:r>
              <a:rPr lang="en-US" dirty="0"/>
              <a:t> CCM.0000000000005337)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de-DE" dirty="0"/>
              <a:t>7</a:t>
            </a:r>
            <a:r>
              <a:rPr lang="de-DE" dirty="0" smtClean="0"/>
              <a:t>. </a:t>
            </a:r>
            <a:r>
              <a:rPr lang="de-DE" dirty="0"/>
              <a:t>Edel A, Schaller  SJ. </a:t>
            </a:r>
            <a:r>
              <a:rPr lang="en-US" dirty="0"/>
              <a:t>One Sepsis Fits All? Are There Different Phenotypes of Sepsis? Diagnostic Approaches and Therapies,</a:t>
            </a:r>
            <a:r>
              <a:rPr lang="de-DE" dirty="0"/>
              <a:t> </a:t>
            </a:r>
            <a:r>
              <a:rPr lang="pt-BR" dirty="0"/>
              <a:t>ICU Management and Practice. </a:t>
            </a:r>
            <a:r>
              <a:rPr lang="pt-BR" dirty="0" smtClean="0"/>
              <a:t>2: </a:t>
            </a:r>
            <a:r>
              <a:rPr lang="pt-BR" dirty="0" smtClean="0"/>
              <a:t>2022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8</a:t>
            </a:r>
            <a:r>
              <a:rPr lang="pt-BR" dirty="0" smtClean="0"/>
              <a:t>. </a:t>
            </a:r>
            <a:r>
              <a:rPr lang="pt-BR" dirty="0" smtClean="0"/>
              <a:t>O’Reilly </a:t>
            </a:r>
            <a:r>
              <a:rPr lang="pt-BR" dirty="0"/>
              <a:t>HD, Menon K. Sepsis in Paediatrics. BJA Education, 21(2): 51e58 (2021)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9782" cy="46998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9</a:t>
            </a:r>
            <a:r>
              <a:rPr lang="en-US" dirty="0" smtClean="0"/>
              <a:t>. </a:t>
            </a:r>
            <a:r>
              <a:rPr lang="en-US" dirty="0"/>
              <a:t>Mark E. </a:t>
            </a:r>
            <a:r>
              <a:rPr lang="en-US" dirty="0" err="1"/>
              <a:t>Nunnally</a:t>
            </a:r>
            <a:r>
              <a:rPr lang="en-US" dirty="0"/>
              <a:t> and </a:t>
            </a:r>
            <a:r>
              <a:rPr lang="en-US" dirty="0" err="1"/>
              <a:t>Arpit</a:t>
            </a:r>
            <a:r>
              <a:rPr lang="en-US" dirty="0"/>
              <a:t> Patel . Sepsis: </a:t>
            </a:r>
            <a:r>
              <a:rPr lang="en-US" dirty="0" err="1"/>
              <a:t>Whats</a:t>
            </a:r>
            <a:r>
              <a:rPr lang="en-US" dirty="0"/>
              <a:t> new in 2019?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Opin</a:t>
            </a:r>
            <a:r>
              <a:rPr lang="en-US" dirty="0"/>
              <a:t> </a:t>
            </a:r>
            <a:r>
              <a:rPr lang="en-US" dirty="0" err="1"/>
              <a:t>Anesthesiol</a:t>
            </a:r>
            <a:r>
              <a:rPr lang="en-US" dirty="0"/>
              <a:t> 2019, 32:163–168.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10. McCormick </a:t>
            </a:r>
            <a:r>
              <a:rPr lang="en-US" dirty="0"/>
              <a:t>B. Management of Sepsis- Part 1 and Part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11. </a:t>
            </a:r>
            <a:r>
              <a:rPr lang="en-US" dirty="0" err="1"/>
              <a:t>Nunnally</a:t>
            </a:r>
            <a:r>
              <a:rPr lang="en-US" dirty="0"/>
              <a:t> ME. Sepsis for the </a:t>
            </a:r>
            <a:r>
              <a:rPr lang="en-US" dirty="0" err="1"/>
              <a:t>anaesthetist</a:t>
            </a:r>
            <a:r>
              <a:rPr lang="en-US" dirty="0"/>
              <a:t>. British Journal of </a:t>
            </a:r>
            <a:r>
              <a:rPr lang="en-US" dirty="0" err="1"/>
              <a:t>Anaesthesia</a:t>
            </a:r>
            <a:r>
              <a:rPr lang="en-US" dirty="0"/>
              <a:t> 2016; 117(3): III44-III51.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12. </a:t>
            </a:r>
            <a:r>
              <a:rPr lang="en-US" dirty="0"/>
              <a:t>Moreno-Torres V et al. Red blood cell distribution width as prognostic factor in sepsis: A new use for a classical parameter. Journal of critical care. 71 (2022): 154069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/>
              <a:t> Thank 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340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442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2732"/>
            <a:ext cx="11002108" cy="58859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Constant </a:t>
            </a:r>
            <a:r>
              <a:rPr lang="en-US" dirty="0"/>
              <a:t>experimental and clinical research </a:t>
            </a:r>
            <a:r>
              <a:rPr lang="en-US" dirty="0" smtClean="0"/>
              <a:t>with development </a:t>
            </a:r>
            <a:r>
              <a:rPr lang="en-US" dirty="0"/>
              <a:t>and </a:t>
            </a:r>
            <a:r>
              <a:rPr lang="en-US" dirty="0" smtClean="0"/>
              <a:t>refinement over last </a:t>
            </a:r>
            <a:r>
              <a:rPr lang="en-US" dirty="0"/>
              <a:t>decades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Improved understanding of origin, pathophysiology, and immunology.</a:t>
            </a:r>
          </a:p>
          <a:p>
            <a:endParaRPr lang="en-US" dirty="0" smtClean="0"/>
          </a:p>
          <a:p>
            <a:r>
              <a:rPr lang="en-US" dirty="0" smtClean="0"/>
              <a:t>Limited translation of </a:t>
            </a:r>
            <a:r>
              <a:rPr lang="en-US" dirty="0"/>
              <a:t>findings into course and outcome of </a:t>
            </a:r>
            <a:r>
              <a:rPr lang="en-US" dirty="0" smtClean="0"/>
              <a:t>syndrome.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Specific therapeutic interventions are restricted to non-existent.</a:t>
            </a:r>
          </a:p>
          <a:p>
            <a:endParaRPr lang="en-US" dirty="0" smtClean="0"/>
          </a:p>
          <a:p>
            <a:r>
              <a:rPr lang="en-US" dirty="0" smtClean="0"/>
              <a:t>Evidence-based therapy remains at basic causal &amp; supportive measures.</a:t>
            </a:r>
          </a:p>
          <a:p>
            <a:endParaRPr lang="en-US" dirty="0" smtClean="0"/>
          </a:p>
          <a:p>
            <a:r>
              <a:rPr lang="en-US" dirty="0" smtClean="0"/>
              <a:t>Effectiveness of adjuvant </a:t>
            </a:r>
            <a:r>
              <a:rPr lang="en-US" dirty="0"/>
              <a:t>interventions </a:t>
            </a:r>
            <a:r>
              <a:rPr lang="en-US" dirty="0" smtClean="0"/>
              <a:t>still doubtful.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</a:p>
          <a:p>
            <a:r>
              <a:rPr lang="en-US" b="1" i="1" dirty="0" smtClean="0"/>
              <a:t> Paradigm shift from pathogen to host response appears promising!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16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008"/>
            <a:ext cx="10727028" cy="558299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Broadly speaking, improved </a:t>
            </a:r>
            <a:r>
              <a:rPr lang="en-US" b="1" dirty="0"/>
              <a:t>patient </a:t>
            </a:r>
            <a:r>
              <a:rPr lang="en-US" b="1" dirty="0" smtClean="0"/>
              <a:t>survival depends 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of correct </a:t>
            </a:r>
            <a:r>
              <a:rPr lang="en-US" dirty="0" smtClean="0"/>
              <a:t>diagnosis &amp; </a:t>
            </a:r>
            <a:r>
              <a:rPr lang="en-US" dirty="0"/>
              <a:t>initiation of causal, </a:t>
            </a:r>
            <a:r>
              <a:rPr lang="en-US" dirty="0" smtClean="0"/>
              <a:t>supportive</a:t>
            </a:r>
            <a:r>
              <a:rPr lang="en-US" dirty="0"/>
              <a:t> </a:t>
            </a:r>
            <a:r>
              <a:rPr lang="en-US" dirty="0" smtClean="0"/>
              <a:t>&amp; adjunctive </a:t>
            </a:r>
            <a:r>
              <a:rPr lang="en-US" dirty="0"/>
              <a:t>measures.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Increasing </a:t>
            </a:r>
            <a:r>
              <a:rPr lang="en-US" dirty="0"/>
              <a:t>awareness of sepsis &amp;</a:t>
            </a:r>
            <a:r>
              <a:rPr lang="en-US" dirty="0" smtClean="0"/>
              <a:t> promotion </a:t>
            </a:r>
            <a:r>
              <a:rPr lang="en-US" dirty="0"/>
              <a:t>of </a:t>
            </a:r>
            <a:r>
              <a:rPr lang="en-US" dirty="0" smtClean="0"/>
              <a:t>quality improvement initiatives.</a:t>
            </a:r>
          </a:p>
          <a:p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novel diagnostics and </a:t>
            </a:r>
            <a:r>
              <a:rPr lang="en-US" dirty="0" smtClean="0"/>
              <a:t>interventions.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SEPSIS 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0554"/>
            <a:ext cx="10971727" cy="5357446"/>
          </a:xfrm>
        </p:spPr>
        <p:txBody>
          <a:bodyPr/>
          <a:lstStyle/>
          <a:p>
            <a:r>
              <a:rPr lang="en-US" dirty="0"/>
              <a:t>Public awareness on impacts and estimated global burden.</a:t>
            </a:r>
          </a:p>
          <a:p>
            <a:endParaRPr lang="en-US" dirty="0" smtClean="0"/>
          </a:p>
          <a:p>
            <a:r>
              <a:rPr lang="en-US" dirty="0" smtClean="0"/>
              <a:t>Develop guidance </a:t>
            </a:r>
            <a:r>
              <a:rPr lang="en-US" dirty="0"/>
              <a:t>on </a:t>
            </a:r>
            <a:r>
              <a:rPr lang="en-US" dirty="0" smtClean="0"/>
              <a:t>prevention </a:t>
            </a:r>
            <a:r>
              <a:rPr lang="en-US" dirty="0"/>
              <a:t>and </a:t>
            </a:r>
            <a:r>
              <a:rPr lang="en-US" dirty="0" smtClean="0"/>
              <a:t>management.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/>
              <a:t>Member States to define and implement </a:t>
            </a:r>
            <a:r>
              <a:rPr lang="en-US" dirty="0" smtClean="0"/>
              <a:t>standards, </a:t>
            </a:r>
            <a:r>
              <a:rPr lang="en-US" dirty="0"/>
              <a:t>establish guidelines, infrastructure, laboratory capacity, </a:t>
            </a:r>
            <a:r>
              <a:rPr lang="en-US" dirty="0" smtClean="0"/>
              <a:t>strategies </a:t>
            </a:r>
            <a:r>
              <a:rPr lang="en-US" dirty="0"/>
              <a:t>and tools for identifying, reducing </a:t>
            </a:r>
            <a:r>
              <a:rPr lang="en-US" dirty="0" smtClean="0"/>
              <a:t>incidence, </a:t>
            </a:r>
            <a:r>
              <a:rPr lang="en-US" dirty="0"/>
              <a:t>morbidity and </a:t>
            </a:r>
            <a:r>
              <a:rPr lang="en-US" dirty="0" smtClean="0"/>
              <a:t>mortality.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Collaborate </a:t>
            </a:r>
            <a:r>
              <a:rPr lang="en-US" dirty="0"/>
              <a:t>with UN organizations, partners, international organizations, and stakeholders to </a:t>
            </a:r>
            <a:r>
              <a:rPr lang="en-US" dirty="0" smtClean="0"/>
              <a:t>enhance treatment, </a:t>
            </a:r>
            <a:r>
              <a:rPr lang="en-US" dirty="0"/>
              <a:t>infection prevention and control including </a:t>
            </a:r>
            <a:r>
              <a:rPr lang="en-US" dirty="0" smtClean="0"/>
              <a:t>vaccinations.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17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2708"/>
            <a:ext cx="11095892" cy="561425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Why high incidence of sepsis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In LMIC’s - malnutrition</a:t>
            </a:r>
            <a:r>
              <a:rPr lang="en-US" dirty="0"/>
              <a:t>, </a:t>
            </a:r>
            <a:r>
              <a:rPr lang="en-US" dirty="0" smtClean="0"/>
              <a:t>poverty, access </a:t>
            </a:r>
            <a:r>
              <a:rPr lang="en-US" dirty="0"/>
              <a:t>to vaccines and </a:t>
            </a:r>
            <a:r>
              <a:rPr lang="en-US" dirty="0" smtClean="0"/>
              <a:t>timely treatment.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HICs</a:t>
            </a:r>
            <a:r>
              <a:rPr lang="en-US" dirty="0"/>
              <a:t>, </a:t>
            </a:r>
            <a:r>
              <a:rPr lang="en-US" dirty="0" smtClean="0"/>
              <a:t>↑non-communicable </a:t>
            </a:r>
            <a:r>
              <a:rPr lang="en-US" dirty="0"/>
              <a:t>diseases </a:t>
            </a:r>
            <a:r>
              <a:rPr lang="en-US" dirty="0" smtClean="0"/>
              <a:t>and complexity </a:t>
            </a:r>
            <a:r>
              <a:rPr lang="en-US" dirty="0"/>
              <a:t>of care in all </a:t>
            </a:r>
            <a:r>
              <a:rPr lang="en-US" dirty="0" smtClean="0"/>
              <a:t>ages.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i="1" dirty="0" smtClean="0"/>
              <a:t>In all countries</a:t>
            </a:r>
            <a:r>
              <a:rPr lang="en-US" b="1" i="1" dirty="0"/>
              <a:t>, AMR and </a:t>
            </a:r>
            <a:r>
              <a:rPr lang="en-US" b="1" i="1" dirty="0" smtClean="0"/>
              <a:t>new </a:t>
            </a:r>
            <a:r>
              <a:rPr lang="en-US" b="1" i="1" dirty="0"/>
              <a:t>virulent </a:t>
            </a:r>
            <a:r>
              <a:rPr lang="en-US" b="1" i="1" dirty="0" smtClean="0"/>
              <a:t>microorganisms are key!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752"/>
          </a:xfrm>
        </p:spPr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9878"/>
            <a:ext cx="11119338" cy="57208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700" b="1" dirty="0"/>
              <a:t>Progression in definition </a:t>
            </a:r>
            <a:r>
              <a:rPr lang="en-US" sz="4700" b="1" dirty="0" smtClean="0"/>
              <a:t>of Sepsis</a:t>
            </a:r>
          </a:p>
          <a:p>
            <a:r>
              <a:rPr lang="en-US" sz="4200" dirty="0" smtClean="0"/>
              <a:t>Consensus statement by </a:t>
            </a:r>
            <a:r>
              <a:rPr lang="en-US" sz="4200" dirty="0"/>
              <a:t>American College of Chest </a:t>
            </a:r>
            <a:r>
              <a:rPr lang="en-US" sz="4200" dirty="0" smtClean="0"/>
              <a:t>Physicians/Society of </a:t>
            </a:r>
            <a:r>
              <a:rPr lang="en-US" sz="4200" dirty="0"/>
              <a:t>Critical Care Medicine (SCCM</a:t>
            </a:r>
            <a:r>
              <a:rPr lang="en-US" sz="4200" dirty="0" smtClean="0"/>
              <a:t>) derived -1990’s</a:t>
            </a:r>
          </a:p>
          <a:p>
            <a:endParaRPr lang="en-US" sz="4200" dirty="0" smtClean="0"/>
          </a:p>
          <a:p>
            <a:r>
              <a:rPr lang="en-US" sz="4200" dirty="0" smtClean="0"/>
              <a:t>Defining Systemic inflammatory </a:t>
            </a:r>
            <a:r>
              <a:rPr lang="en-US" sz="4200" dirty="0"/>
              <a:t>response syndrome (SIRS), </a:t>
            </a:r>
            <a:r>
              <a:rPr lang="en-US" sz="4200" dirty="0" smtClean="0"/>
              <a:t>Sepsis</a:t>
            </a:r>
            <a:r>
              <a:rPr lang="en-US" sz="4200" dirty="0"/>
              <a:t>, </a:t>
            </a:r>
            <a:r>
              <a:rPr lang="en-US" sz="4200" dirty="0" smtClean="0"/>
              <a:t>Severe sepsis </a:t>
            </a:r>
            <a:r>
              <a:rPr lang="en-US" sz="4200" dirty="0"/>
              <a:t>and </a:t>
            </a:r>
            <a:r>
              <a:rPr lang="en-US" sz="4200" dirty="0" smtClean="0"/>
              <a:t>Septic </a:t>
            </a:r>
            <a:r>
              <a:rPr lang="en-US" sz="4200" dirty="0"/>
              <a:t>shock </a:t>
            </a:r>
            <a:r>
              <a:rPr lang="en-US" sz="4200" dirty="0" smtClean="0"/>
              <a:t>(using clinical </a:t>
            </a:r>
            <a:r>
              <a:rPr lang="en-US" sz="4200" dirty="0"/>
              <a:t>and </a:t>
            </a:r>
            <a:r>
              <a:rPr lang="en-US" sz="4200" dirty="0" smtClean="0"/>
              <a:t>laboratory parameters).</a:t>
            </a:r>
            <a:endParaRPr lang="en-US" sz="4200" dirty="0"/>
          </a:p>
          <a:p>
            <a:endParaRPr lang="en-US" sz="4200" dirty="0" smtClean="0"/>
          </a:p>
          <a:p>
            <a:r>
              <a:rPr lang="en-US" sz="4200" dirty="0" smtClean="0"/>
              <a:t>Emphasizing continuum</a:t>
            </a:r>
            <a:r>
              <a:rPr lang="en-US" sz="4200" dirty="0"/>
              <a:t> </a:t>
            </a:r>
            <a:r>
              <a:rPr lang="en-US" sz="4200" dirty="0" smtClean="0"/>
              <a:t>of </a:t>
            </a:r>
            <a:r>
              <a:rPr lang="en-US" sz="4200" dirty="0"/>
              <a:t>acute </a:t>
            </a:r>
            <a:r>
              <a:rPr lang="en-US" sz="4200" dirty="0" smtClean="0"/>
              <a:t>inflammation </a:t>
            </a:r>
            <a:r>
              <a:rPr lang="en-US" sz="4200" dirty="0"/>
              <a:t>and organ </a:t>
            </a:r>
            <a:r>
              <a:rPr lang="en-US" sz="4200" dirty="0" smtClean="0"/>
              <a:t>dysfunction.</a:t>
            </a:r>
          </a:p>
          <a:p>
            <a:endParaRPr lang="en-US" sz="4200" dirty="0" smtClean="0"/>
          </a:p>
          <a:p>
            <a:r>
              <a:rPr lang="en-US" sz="4200" dirty="0" smtClean="0"/>
              <a:t>But SIRS sensitivity and specificity doubtful.</a:t>
            </a:r>
          </a:p>
          <a:p>
            <a:endParaRPr lang="en-US" sz="4200" dirty="0" smtClean="0"/>
          </a:p>
          <a:p>
            <a:r>
              <a:rPr lang="en-US" sz="4200" dirty="0" smtClean="0"/>
              <a:t>ESICM/SCCM </a:t>
            </a:r>
            <a:r>
              <a:rPr lang="en-US" sz="4200" dirty="0"/>
              <a:t>published new consensus </a:t>
            </a:r>
            <a:r>
              <a:rPr lang="en-US" sz="4200" dirty="0" smtClean="0"/>
              <a:t>definitions (2016):	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-SIRS </a:t>
            </a:r>
            <a:r>
              <a:rPr lang="en-US" sz="4200" dirty="0"/>
              <a:t>and severe sepsis were </a:t>
            </a:r>
            <a:r>
              <a:rPr lang="en-US" sz="4200" dirty="0" smtClean="0"/>
              <a:t>eliminated.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-New definition of Sepsis.</a:t>
            </a:r>
            <a:endParaRPr lang="en-US" sz="4200" dirty="0"/>
          </a:p>
          <a:p>
            <a:pPr marL="0" indent="0">
              <a:buNone/>
            </a:pPr>
            <a:r>
              <a:rPr lang="en-US" sz="4200" dirty="0" smtClean="0"/>
              <a:t>		-Organ dysfunction definition (change </a:t>
            </a:r>
            <a:r>
              <a:rPr lang="en-US" sz="4200" dirty="0"/>
              <a:t>in baseline SOFA </a:t>
            </a:r>
            <a:r>
              <a:rPr lang="en-US" sz="4200" dirty="0" smtClean="0"/>
              <a:t>score)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-Septic </a:t>
            </a:r>
            <a:r>
              <a:rPr lang="en-US" sz="4200" dirty="0"/>
              <a:t>shock </a:t>
            </a:r>
            <a:r>
              <a:rPr lang="en-US" sz="4200" dirty="0" smtClean="0"/>
              <a:t>a </a:t>
            </a:r>
            <a:r>
              <a:rPr lang="en-US" sz="4200" dirty="0"/>
              <a:t>subset of </a:t>
            </a:r>
            <a:r>
              <a:rPr lang="en-US" sz="4200" dirty="0" smtClean="0"/>
              <a:t>sepsis.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4482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11887200" cy="543950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Sepsis is a life-threatening </a:t>
            </a:r>
            <a:r>
              <a:rPr lang="en-US" b="1" dirty="0"/>
              <a:t>organ </a:t>
            </a:r>
            <a:r>
              <a:rPr lang="en-US" b="1" dirty="0" smtClean="0"/>
              <a:t>dysfunction caused </a:t>
            </a:r>
            <a:r>
              <a:rPr lang="en-US" b="1" dirty="0"/>
              <a:t>by a dysregulated host response to </a:t>
            </a:r>
            <a:r>
              <a:rPr lang="en-US" b="1" dirty="0" smtClean="0"/>
              <a:t>infection</a:t>
            </a:r>
            <a:r>
              <a:rPr lang="en-US" b="1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Organ dysfunction: </a:t>
            </a:r>
            <a:r>
              <a:rPr lang="en-US" sz="2600" dirty="0" smtClean="0"/>
              <a:t>Sequential </a:t>
            </a:r>
            <a:r>
              <a:rPr lang="en-US" sz="2600" dirty="0"/>
              <a:t>Organ </a:t>
            </a:r>
            <a:r>
              <a:rPr lang="en-US" sz="2600" dirty="0" smtClean="0"/>
              <a:t>Failure Assessment </a:t>
            </a:r>
            <a:r>
              <a:rPr lang="en-US" sz="2600" dirty="0"/>
              <a:t>(SOFA) </a:t>
            </a:r>
            <a:r>
              <a:rPr lang="en-US" sz="2600" dirty="0" smtClean="0"/>
              <a:t>score of ≥ 2  	→ </a:t>
            </a:r>
            <a:r>
              <a:rPr lang="en-US" sz="2600" b="1" dirty="0" smtClean="0"/>
              <a:t>(ICU).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  		        </a:t>
            </a:r>
            <a:r>
              <a:rPr lang="en-US" sz="2600" dirty="0" smtClean="0"/>
              <a:t>quick </a:t>
            </a:r>
            <a:r>
              <a:rPr lang="en-US" sz="2600" dirty="0"/>
              <a:t>SOFA (</a:t>
            </a:r>
            <a:r>
              <a:rPr lang="en-US" sz="2600" dirty="0" err="1" smtClean="0"/>
              <a:t>qSOFA</a:t>
            </a:r>
            <a:r>
              <a:rPr lang="en-US" sz="2600" dirty="0" smtClean="0"/>
              <a:t>) score </a:t>
            </a:r>
            <a:r>
              <a:rPr lang="en-US" sz="2600" dirty="0"/>
              <a:t>of </a:t>
            </a:r>
            <a:r>
              <a:rPr lang="en-US" sz="2600" dirty="0" smtClean="0"/>
              <a:t>≥ 2→ </a:t>
            </a:r>
            <a:r>
              <a:rPr lang="en-US" sz="2600" b="1" dirty="0" smtClean="0"/>
              <a:t>(outside ICU)</a:t>
            </a:r>
            <a:r>
              <a:rPr lang="en-US" sz="2600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SOFA, </a:t>
            </a:r>
            <a:r>
              <a:rPr lang="en-US" dirty="0" err="1"/>
              <a:t>qSOFA</a:t>
            </a:r>
            <a:r>
              <a:rPr lang="en-US" dirty="0"/>
              <a:t>, and </a:t>
            </a:r>
            <a:r>
              <a:rPr lang="en-US" dirty="0" smtClean="0"/>
              <a:t>Systemic Inflammatory </a:t>
            </a:r>
            <a:r>
              <a:rPr lang="en-US" dirty="0"/>
              <a:t>Response Syndrome (SIRS) criteria.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(Basis of clinical diagnosis -  Sepsis-1 criteria in 1992).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Subsequent revision supported </a:t>
            </a:r>
            <a:r>
              <a:rPr lang="en-US" dirty="0"/>
              <a:t>a SIRS </a:t>
            </a:r>
            <a:r>
              <a:rPr lang="en-US" dirty="0" smtClean="0"/>
              <a:t>response/restraint </a:t>
            </a:r>
            <a:r>
              <a:rPr lang="en-US" dirty="0"/>
              <a:t>from using laboratory </a:t>
            </a:r>
            <a:r>
              <a:rPr lang="en-US" dirty="0" smtClean="0"/>
              <a:t>measurement of various </a:t>
            </a:r>
            <a:r>
              <a:rPr lang="en-US" dirty="0"/>
              <a:t>inflammatory markers </a:t>
            </a:r>
            <a:r>
              <a:rPr lang="en-US" dirty="0" smtClean="0"/>
              <a:t>(except WBC).</a:t>
            </a:r>
          </a:p>
          <a:p>
            <a:endParaRPr lang="en-US" dirty="0" smtClean="0"/>
          </a:p>
          <a:p>
            <a:r>
              <a:rPr lang="en-US" dirty="0" smtClean="0"/>
              <a:t>Sepsis evaluation based </a:t>
            </a:r>
            <a:r>
              <a:rPr lang="en-US" dirty="0"/>
              <a:t>on predisposition, </a:t>
            </a:r>
            <a:r>
              <a:rPr lang="en-US" dirty="0" smtClean="0"/>
              <a:t>pathogen, host </a:t>
            </a:r>
            <a:r>
              <a:rPr lang="en-US" dirty="0"/>
              <a:t>response, </a:t>
            </a:r>
            <a:r>
              <a:rPr lang="en-US" dirty="0" smtClean="0"/>
              <a:t>organ dysfunction.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48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Systemic Inflammatory Response Syndrome (SIRS)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9569"/>
            <a:ext cx="11095892" cy="590843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Sepsis-3 </a:t>
            </a:r>
            <a:r>
              <a:rPr lang="en-US" dirty="0"/>
              <a:t>separates severe infection from </a:t>
            </a:r>
            <a:r>
              <a:rPr lang="en-US" dirty="0" smtClean="0"/>
              <a:t>sepsis based </a:t>
            </a:r>
            <a:r>
              <a:rPr lang="en-US" dirty="0"/>
              <a:t>on the presence of organ </a:t>
            </a:r>
            <a:r>
              <a:rPr lang="en-US" dirty="0" smtClean="0"/>
              <a:t>dysfunction</a:t>
            </a:r>
            <a:r>
              <a:rPr lang="en-US" dirty="0"/>
              <a:t> </a:t>
            </a:r>
            <a:r>
              <a:rPr lang="en-US" dirty="0" smtClean="0"/>
              <a:t>- previous criteria </a:t>
            </a:r>
            <a:r>
              <a:rPr lang="en-US" dirty="0"/>
              <a:t>for ‘severe sepsis</a:t>
            </a:r>
            <a:r>
              <a:rPr lang="en-US" dirty="0" smtClean="0"/>
              <a:t>.’</a:t>
            </a:r>
          </a:p>
          <a:p>
            <a:endParaRPr lang="en-US" dirty="0" smtClean="0"/>
          </a:p>
          <a:p>
            <a:r>
              <a:rPr lang="en-US" dirty="0" smtClean="0"/>
              <a:t>Differentiating sepsis </a:t>
            </a:r>
            <a:r>
              <a:rPr lang="en-US" dirty="0"/>
              <a:t>from SIRS excludes patients with </a:t>
            </a:r>
            <a:r>
              <a:rPr lang="en-US" dirty="0" smtClean="0"/>
              <a:t>nonspecific changes </a:t>
            </a:r>
            <a:r>
              <a:rPr lang="en-US" dirty="0"/>
              <a:t>in inflammatory </a:t>
            </a:r>
            <a:r>
              <a:rPr lang="en-US" dirty="0" smtClean="0"/>
              <a:t>criteria (trauma, pancreatitis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SIRS inflammation </a:t>
            </a:r>
            <a:r>
              <a:rPr lang="en-US" dirty="0"/>
              <a:t>-</a:t>
            </a:r>
            <a:r>
              <a:rPr lang="en-US" dirty="0" smtClean="0"/>
              <a:t> adaptive </a:t>
            </a:r>
            <a:r>
              <a:rPr lang="en-US" dirty="0"/>
              <a:t>response </a:t>
            </a:r>
            <a:r>
              <a:rPr lang="en-US" dirty="0" smtClean="0"/>
              <a:t>to variety </a:t>
            </a:r>
            <a:r>
              <a:rPr lang="en-US" dirty="0"/>
              <a:t>of severe clinical </a:t>
            </a:r>
            <a:r>
              <a:rPr lang="en-US" dirty="0" smtClean="0"/>
              <a:t>insults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Describes pathophysiology </a:t>
            </a:r>
            <a:r>
              <a:rPr lang="en-US" dirty="0"/>
              <a:t>that may lead to sepsis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SIRS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SIRS is characterized </a:t>
            </a:r>
            <a:r>
              <a:rPr lang="en-US" b="1" dirty="0"/>
              <a:t>by the presence of 2 or more of the following: 	-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Temp</a:t>
            </a:r>
            <a:r>
              <a:rPr lang="en-US" dirty="0"/>
              <a:t>	&gt;</a:t>
            </a:r>
            <a:r>
              <a:rPr lang="en-US" dirty="0" smtClean="0"/>
              <a:t>38.1</a:t>
            </a:r>
            <a:r>
              <a:rPr lang="en-US" baseline="30000" dirty="0" smtClean="0"/>
              <a:t>0</a:t>
            </a:r>
            <a:r>
              <a:rPr lang="en-US" dirty="0" smtClean="0"/>
              <a:t>C </a:t>
            </a:r>
            <a:r>
              <a:rPr lang="en-US" dirty="0"/>
              <a:t>or &lt;</a:t>
            </a:r>
            <a:r>
              <a:rPr lang="en-US" dirty="0" smtClean="0"/>
              <a:t>36.0</a:t>
            </a:r>
            <a:r>
              <a:rPr lang="en-US" baseline="30000" dirty="0"/>
              <a:t>0</a:t>
            </a:r>
            <a:r>
              <a:rPr lang="en-US" dirty="0" smtClean="0"/>
              <a:t>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HR	 &gt;90b/m, </a:t>
            </a:r>
          </a:p>
          <a:p>
            <a:pPr marL="0" indent="0">
              <a:buNone/>
            </a:pPr>
            <a:r>
              <a:rPr lang="en-US" dirty="0"/>
              <a:t>RR	 &gt;20c/m or PaCo2 &lt;4.3kPa,/32mmHg </a:t>
            </a:r>
          </a:p>
          <a:p>
            <a:pPr marL="0" indent="0">
              <a:buNone/>
            </a:pPr>
            <a:r>
              <a:rPr lang="en-US" dirty="0" smtClean="0"/>
              <a:t>WBC</a:t>
            </a:r>
            <a:r>
              <a:rPr lang="en-US" dirty="0"/>
              <a:t>	 &gt;12 x 10</a:t>
            </a:r>
            <a:r>
              <a:rPr lang="en-US" baseline="30000" dirty="0"/>
              <a:t>9</a:t>
            </a:r>
            <a:r>
              <a:rPr lang="en-US" dirty="0"/>
              <a:t>/L or &lt;4x10</a:t>
            </a:r>
            <a:r>
              <a:rPr lang="en-US" baseline="30000" dirty="0"/>
              <a:t>9</a:t>
            </a:r>
            <a:r>
              <a:rPr lang="en-US" dirty="0"/>
              <a:t>/L or &gt;10% immature neutrophils.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204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49" y="1336430"/>
            <a:ext cx="9895451" cy="5074994"/>
          </a:xfrm>
        </p:spPr>
      </p:pic>
    </p:spTree>
    <p:extLst>
      <p:ext uri="{BB962C8B-B14F-4D97-AF65-F5344CB8AC3E}">
        <p14:creationId xmlns:p14="http://schemas.microsoft.com/office/powerpoint/2010/main" val="28460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23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SIRS </a:t>
            </a:r>
            <a:r>
              <a:rPr lang="en-US" b="1" dirty="0" smtClean="0"/>
              <a:t>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867508"/>
            <a:ext cx="11629292" cy="5580184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/>
              <a:t>SIRS has replaced the previous term “sepsis </a:t>
            </a:r>
            <a:r>
              <a:rPr lang="en-US" dirty="0" smtClean="0"/>
              <a:t>syndrome”. </a:t>
            </a:r>
          </a:p>
          <a:p>
            <a:endParaRPr lang="en-US" dirty="0" smtClean="0"/>
          </a:p>
          <a:p>
            <a:r>
              <a:rPr lang="en-US" dirty="0" smtClean="0"/>
              <a:t>Relevant </a:t>
            </a:r>
            <a:r>
              <a:rPr lang="en-US" dirty="0"/>
              <a:t>to </a:t>
            </a:r>
            <a:r>
              <a:rPr lang="en-US" dirty="0" smtClean="0"/>
              <a:t>understand </a:t>
            </a:r>
            <a:r>
              <a:rPr lang="en-US" dirty="0"/>
              <a:t>responses to tissue damage from </a:t>
            </a:r>
            <a:r>
              <a:rPr lang="en-US" dirty="0" smtClean="0"/>
              <a:t>noninfectious </a:t>
            </a:r>
            <a:r>
              <a:rPr lang="en-US" dirty="0"/>
              <a:t>sources.</a:t>
            </a:r>
          </a:p>
          <a:p>
            <a:endParaRPr lang="en-US" dirty="0" smtClean="0"/>
          </a:p>
          <a:p>
            <a:r>
              <a:rPr lang="en-US" dirty="0" smtClean="0"/>
              <a:t>SIRS </a:t>
            </a:r>
            <a:r>
              <a:rPr lang="en-US" dirty="0"/>
              <a:t>proves insensitive and nonspecific for clinically important outcomes.</a:t>
            </a:r>
          </a:p>
          <a:p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/>
              <a:t>emphasizes the dysregulated response to </a:t>
            </a:r>
            <a:r>
              <a:rPr lang="en-US" dirty="0" smtClean="0"/>
              <a:t>infection, and </a:t>
            </a:r>
            <a:r>
              <a:rPr lang="en-US" dirty="0"/>
              <a:t>establishes organ dysfunction.</a:t>
            </a:r>
          </a:p>
          <a:p>
            <a:endParaRPr lang="en-US" dirty="0" smtClean="0"/>
          </a:p>
          <a:p>
            <a:r>
              <a:rPr lang="en-US" dirty="0" smtClean="0"/>
              <a:t>Sepsis-3 </a:t>
            </a:r>
            <a:r>
              <a:rPr lang="en-US" dirty="0"/>
              <a:t>considers criteria to mortality and length of stay in the ICU using large databases.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72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422"/>
            <a:ext cx="11095892" cy="509193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 err="1" smtClean="0"/>
              <a:t>qSOFA</a:t>
            </a:r>
            <a:r>
              <a:rPr lang="en-US" b="1" dirty="0" smtClean="0"/>
              <a:t> </a:t>
            </a:r>
            <a:r>
              <a:rPr lang="en-US" b="1" dirty="0"/>
              <a:t>score </a:t>
            </a:r>
            <a:endParaRPr lang="en-US" b="1" dirty="0" smtClean="0"/>
          </a:p>
          <a:p>
            <a:pPr fontAlgn="base"/>
            <a:r>
              <a:rPr lang="en-US" dirty="0" smtClean="0"/>
              <a:t>The ICD’s </a:t>
            </a:r>
            <a:r>
              <a:rPr lang="en-US" dirty="0"/>
              <a:t>for Sepsis and Septic Shock (</a:t>
            </a:r>
            <a:r>
              <a:rPr lang="en-US" dirty="0" smtClean="0"/>
              <a:t>Sepsis-Singer et al. 2016) </a:t>
            </a:r>
            <a:r>
              <a:rPr lang="en-US" dirty="0"/>
              <a:t>updated previous definitions for </a:t>
            </a:r>
            <a:r>
              <a:rPr lang="en-US" dirty="0" smtClean="0"/>
              <a:t>sepsis following retrospective study of </a:t>
            </a:r>
            <a:r>
              <a:rPr lang="en-US" dirty="0"/>
              <a:t>mortality </a:t>
            </a:r>
            <a:r>
              <a:rPr lang="en-US" dirty="0" smtClean="0"/>
              <a:t>traits in patients </a:t>
            </a:r>
            <a:r>
              <a:rPr lang="en-US" dirty="0"/>
              <a:t>with </a:t>
            </a:r>
            <a:r>
              <a:rPr lang="en-US" dirty="0" smtClean="0"/>
              <a:t>presumed infection.</a:t>
            </a:r>
          </a:p>
          <a:p>
            <a:pPr fontAlgn="base"/>
            <a:r>
              <a:rPr lang="en-US" dirty="0"/>
              <a:t>More understanding of pathophysiology of Sepsis. </a:t>
            </a:r>
            <a:endParaRPr lang="en-US" dirty="0" smtClean="0"/>
          </a:p>
          <a:p>
            <a:pPr fontAlgn="base"/>
            <a:r>
              <a:rPr lang="en-US" dirty="0" err="1" smtClean="0"/>
              <a:t>qSOFA</a:t>
            </a:r>
            <a:r>
              <a:rPr lang="en-US" dirty="0" smtClean="0"/>
              <a:t> score is a bedside screening </a:t>
            </a:r>
            <a:r>
              <a:rPr lang="en-US" dirty="0"/>
              <a:t>tool </a:t>
            </a:r>
            <a:r>
              <a:rPr lang="en-US" dirty="0" smtClean="0"/>
              <a:t>arising </a:t>
            </a:r>
            <a:r>
              <a:rPr lang="en-US" dirty="0"/>
              <a:t>from this </a:t>
            </a:r>
            <a:r>
              <a:rPr lang="en-US" dirty="0" smtClean="0"/>
              <a:t>study for </a:t>
            </a:r>
            <a:r>
              <a:rPr lang="en-US" dirty="0"/>
              <a:t>patients with infection who are not </a:t>
            </a:r>
            <a:r>
              <a:rPr lang="en-US" dirty="0" smtClean="0"/>
              <a:t>in ICU.</a:t>
            </a:r>
          </a:p>
          <a:p>
            <a:pPr fontAlgn="base"/>
            <a:r>
              <a:rPr lang="en-US" dirty="0" smtClean="0"/>
              <a:t>Validated by Seymour et al (2017</a:t>
            </a:r>
            <a:r>
              <a:rPr lang="en-US" dirty="0"/>
              <a:t>). </a:t>
            </a:r>
            <a:endParaRPr lang="en-US" dirty="0" smtClean="0"/>
          </a:p>
          <a:p>
            <a:pPr fontAlgn="base"/>
            <a:r>
              <a:rPr lang="en-US" dirty="0"/>
              <a:t>C</a:t>
            </a:r>
            <a:r>
              <a:rPr lang="en-US" dirty="0" smtClean="0"/>
              <a:t>linical </a:t>
            </a:r>
            <a:r>
              <a:rPr lang="en-US" dirty="0"/>
              <a:t>suspicion for infection is derived separately.</a:t>
            </a:r>
            <a:endParaRPr lang="en-US" dirty="0" smtClean="0"/>
          </a:p>
          <a:p>
            <a:pPr fontAlgn="base"/>
            <a:r>
              <a:rPr lang="en-US" b="1" dirty="0" smtClean="0"/>
              <a:t>Not </a:t>
            </a:r>
            <a:r>
              <a:rPr lang="en-US" b="1" dirty="0"/>
              <a:t>a diagnostic tool for </a:t>
            </a:r>
            <a:r>
              <a:rPr lang="en-US" b="1" dirty="0" smtClean="0"/>
              <a:t>sepsis but Sepsis-3 </a:t>
            </a:r>
            <a:r>
              <a:rPr lang="en-US" b="1" dirty="0"/>
              <a:t>recommends </a:t>
            </a:r>
            <a:r>
              <a:rPr lang="en-US" b="1" dirty="0" smtClean="0"/>
              <a:t>if </a:t>
            </a:r>
            <a:r>
              <a:rPr lang="en-US" b="1" dirty="0" err="1"/>
              <a:t>qSOFA</a:t>
            </a:r>
            <a:r>
              <a:rPr lang="en-US" b="1" dirty="0"/>
              <a:t> score &gt;</a:t>
            </a:r>
            <a:r>
              <a:rPr lang="en-US" b="1" dirty="0" smtClean="0"/>
              <a:t>2</a:t>
            </a:r>
            <a:r>
              <a:rPr lang="en-US" b="1" dirty="0"/>
              <a:t>, the full SOFA score including laboratory results should be used.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17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5414"/>
            <a:ext cx="10515600" cy="5732585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b="1" dirty="0" smtClean="0"/>
              <a:t>Variable </a:t>
            </a:r>
            <a:r>
              <a:rPr lang="en-US" b="1" dirty="0"/>
              <a:t>&amp; Associated Points</a:t>
            </a:r>
            <a:endParaRPr lang="en-US" dirty="0"/>
          </a:p>
          <a:p>
            <a:pPr lvl="0" fontAlgn="base"/>
            <a:r>
              <a:rPr lang="en-US" dirty="0"/>
              <a:t>0 points = Not high risk</a:t>
            </a:r>
          </a:p>
          <a:p>
            <a:pPr lvl="0" fontAlgn="base"/>
            <a:r>
              <a:rPr lang="en-US" dirty="0"/>
              <a:t>1 point = Not high risk</a:t>
            </a:r>
          </a:p>
          <a:p>
            <a:pPr lvl="0" fontAlgn="base"/>
            <a:r>
              <a:rPr lang="en-US" dirty="0"/>
              <a:t>2 points = High risk</a:t>
            </a:r>
          </a:p>
          <a:p>
            <a:pPr lvl="0" fontAlgn="base"/>
            <a:r>
              <a:rPr lang="en-US" dirty="0"/>
              <a:t>3 points = High risk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b="1" dirty="0"/>
              <a:t>Not high risk</a:t>
            </a:r>
            <a:r>
              <a:rPr lang="en-US" dirty="0"/>
              <a:t> In patients with suspected </a:t>
            </a:r>
            <a:r>
              <a:rPr lang="en-US" dirty="0" smtClean="0"/>
              <a:t>infection</a:t>
            </a:r>
          </a:p>
          <a:p>
            <a:pPr marL="0" indent="0" fontAlgn="base">
              <a:buNone/>
            </a:pPr>
            <a:r>
              <a:rPr lang="en-US" dirty="0" smtClean="0"/>
              <a:t>    	-lower </a:t>
            </a:r>
            <a:r>
              <a:rPr lang="en-US" dirty="0"/>
              <a:t>risk for in-hospital mortality. 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	-does not </a:t>
            </a:r>
            <a:r>
              <a:rPr lang="en-US" dirty="0"/>
              <a:t>diagnose nor rule out sepsis.</a:t>
            </a:r>
          </a:p>
          <a:p>
            <a:pPr fontAlgn="base"/>
            <a:r>
              <a:rPr lang="en-US" b="1" dirty="0"/>
              <a:t>High risk</a:t>
            </a:r>
            <a:r>
              <a:rPr lang="en-US" dirty="0"/>
              <a:t> In patients with suspected </a:t>
            </a:r>
            <a:r>
              <a:rPr lang="en-US" dirty="0" smtClean="0"/>
              <a:t>infection</a:t>
            </a:r>
          </a:p>
          <a:p>
            <a:pPr marL="0" indent="0" fontAlgn="base">
              <a:buNone/>
            </a:pPr>
            <a:r>
              <a:rPr lang="en-US" dirty="0" smtClean="0"/>
              <a:t>	-3-14 </a:t>
            </a:r>
            <a:r>
              <a:rPr lang="en-US" dirty="0"/>
              <a:t>times higher rates of in-hospital mortality 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/>
              <a:t>	</a:t>
            </a:r>
            <a:r>
              <a:rPr lang="en-US" dirty="0" smtClean="0"/>
              <a:t>-does </a:t>
            </a:r>
            <a:r>
              <a:rPr lang="en-US" dirty="0"/>
              <a:t>not diagnose nor rule out sepsis.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549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qSOFA</a:t>
            </a:r>
            <a:r>
              <a:rPr lang="en-US" b="1" dirty="0" smtClean="0"/>
              <a:t> CHART</a:t>
            </a:r>
            <a:endParaRPr lang="en-US" b="1" dirty="0"/>
          </a:p>
        </p:txBody>
      </p:sp>
      <p:pic>
        <p:nvPicPr>
          <p:cNvPr id="2052" name="Picture 4" descr="New Developments for the Management of Sepsis - Anesthesia Patient Safety  Found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1631"/>
            <a:ext cx="9947031" cy="56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41563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SOFA  </a:t>
            </a:r>
            <a:r>
              <a:rPr lang="en-US" sz="3200" b="1" dirty="0"/>
              <a:t>- </a:t>
            </a:r>
            <a:r>
              <a:rPr lang="en-US" sz="3200" b="1" dirty="0" smtClean="0"/>
              <a:t> Acute </a:t>
            </a:r>
            <a:r>
              <a:rPr lang="en-US" sz="3200" b="1" dirty="0"/>
              <a:t>Organ Failure Parameters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145" y="1059874"/>
            <a:ext cx="10695709" cy="53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600" b="1" dirty="0" smtClean="0"/>
              <a:t>SEPTIC SHOCK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0215"/>
            <a:ext cx="11119339" cy="47467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Third International consensus </a:t>
            </a:r>
            <a:r>
              <a:rPr lang="en-US" dirty="0" smtClean="0"/>
              <a:t>definition (“</a:t>
            </a:r>
            <a:r>
              <a:rPr lang="en-US" dirty="0"/>
              <a:t>S</a:t>
            </a:r>
            <a:r>
              <a:rPr lang="en-US" dirty="0" smtClean="0"/>
              <a:t>epsis-3”) redefined septic </a:t>
            </a:r>
            <a:r>
              <a:rPr lang="en-US" dirty="0"/>
              <a:t>shock as “hypotension not responsive to fluid resuscitation”, with the added requirement for vasopressors to maintain a MABP </a:t>
            </a:r>
            <a:r>
              <a:rPr lang="en-US" dirty="0" smtClean="0"/>
              <a:t>&gt;/=</a:t>
            </a:r>
            <a:r>
              <a:rPr lang="en-US" dirty="0"/>
              <a:t>65mmHg and serum lactate &gt;2mmol/l.</a:t>
            </a:r>
          </a:p>
          <a:p>
            <a:endParaRPr lang="en-US" dirty="0" smtClean="0"/>
          </a:p>
          <a:p>
            <a:r>
              <a:rPr lang="en-US" dirty="0" smtClean="0"/>
              <a:t>These new definitions were adopted by the 2016 Surviving Sepsis Campaign: International Guidelines for the Management of Sepsis and Septic Shock.</a:t>
            </a:r>
          </a:p>
          <a:p>
            <a:endParaRPr lang="en-US" dirty="0" smtClean="0"/>
          </a:p>
          <a:p>
            <a:r>
              <a:rPr lang="en-US" dirty="0"/>
              <a:t>A subset of sepsis with </a:t>
            </a:r>
            <a:r>
              <a:rPr lang="en-US" dirty="0" smtClean="0"/>
              <a:t>profound circulatory </a:t>
            </a:r>
            <a:r>
              <a:rPr lang="en-US" dirty="0"/>
              <a:t>and cellular </a:t>
            </a:r>
            <a:r>
              <a:rPr lang="en-US" dirty="0" smtClean="0"/>
              <a:t>metabolism abnormalities &amp; mortality.↑.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6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90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SUMMARY</a:t>
            </a:r>
          </a:p>
          <a:p>
            <a:r>
              <a:rPr lang="en-US" b="1" dirty="0" smtClean="0"/>
              <a:t>Sepsis-1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Two or more SIRS criteria in response to the presence of infection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Sepsis-2:</a:t>
            </a:r>
            <a:r>
              <a:rPr lang="en-US" dirty="0" smtClean="0"/>
              <a:t> </a:t>
            </a:r>
            <a:r>
              <a:rPr lang="en-US" dirty="0"/>
              <a:t>Two or more SIRS criteria, along with the presence or suspicion of infection. Additionally, general, inflammatory, hemodynamic, organ dysfunction, and tissue perfusion variables establish criteria </a:t>
            </a:r>
            <a:r>
              <a:rPr lang="en-US" dirty="0" smtClean="0"/>
              <a:t>to support </a:t>
            </a:r>
            <a:r>
              <a:rPr lang="en-US" dirty="0"/>
              <a:t>a diagnosis.</a:t>
            </a:r>
          </a:p>
          <a:p>
            <a:endParaRPr lang="en-US" b="1" dirty="0" smtClean="0"/>
          </a:p>
          <a:p>
            <a:r>
              <a:rPr lang="en-US" b="1" dirty="0" smtClean="0"/>
              <a:t>Sepsis-3:</a:t>
            </a:r>
            <a:r>
              <a:rPr lang="en-US" dirty="0" smtClean="0"/>
              <a:t> </a:t>
            </a:r>
            <a:r>
              <a:rPr lang="en-US" dirty="0"/>
              <a:t>Presumed or suspected infection along with a change in SOFA score of 2 or more points (or a score  2 if baseline is unknown) in the ICU, or </a:t>
            </a:r>
            <a:r>
              <a:rPr lang="en-US" dirty="0" err="1"/>
              <a:t>qSOFA</a:t>
            </a:r>
            <a:r>
              <a:rPr lang="en-US" dirty="0"/>
              <a:t> score of 2 or more outside the ICU.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63"/>
            <a:ext cx="10515600" cy="3985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Definitions of Sepsis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633046"/>
          <a:ext cx="10515600" cy="601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6335749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5954456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94136052"/>
                    </a:ext>
                  </a:extLst>
                </a:gridCol>
              </a:tblGrid>
              <a:tr h="458699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Category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Definition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370053"/>
                  </a:ext>
                </a:extLst>
              </a:tr>
              <a:tr h="458699">
                <a:tc gridSpan="3">
                  <a:txBody>
                    <a:bodyPr/>
                    <a:lstStyle/>
                    <a:p>
                      <a:r>
                        <a:rPr lang="en-US" b="1" dirty="0" smtClean="0"/>
                        <a:t>Previous definitions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272092"/>
                  </a:ext>
                </a:extLst>
              </a:tr>
              <a:tr h="130709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SIRS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="1" dirty="0" smtClean="0"/>
                        <a:t>Temp	&gt;38.1 or &lt;36.0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dirty="0" smtClean="0"/>
                        <a:t>HR	 &gt;90b/m,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dirty="0" smtClean="0"/>
                        <a:t>RR	 &gt;20c/m or PaCo2 &lt;4.3kPa,/32mmHg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dirty="0" smtClean="0"/>
                        <a:t>WBC’	 &gt;12 x 10</a:t>
                      </a:r>
                      <a:r>
                        <a:rPr lang="en-US" b="1" baseline="30000" dirty="0" smtClean="0"/>
                        <a:t>9</a:t>
                      </a:r>
                      <a:r>
                        <a:rPr lang="en-US" b="1" dirty="0" smtClean="0"/>
                        <a:t>/L or &lt;4x10</a:t>
                      </a:r>
                      <a:r>
                        <a:rPr lang="en-US" b="1" baseline="30000" dirty="0" smtClean="0"/>
                        <a:t>9</a:t>
                      </a:r>
                      <a:r>
                        <a:rPr lang="en-US" b="1" dirty="0" smtClean="0"/>
                        <a:t>/L or &gt;10% immature neutrophils.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16475"/>
                  </a:ext>
                </a:extLst>
              </a:tr>
              <a:tr h="45869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Sepsis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SIRS +infection (presumed or proven)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227646"/>
                  </a:ext>
                </a:extLst>
              </a:tr>
              <a:tr h="100545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Severe Sepsis(SS)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Sepsis with evidence of acute organ dysfunction (hypotension, lactic acidosis, ↓u/output,↓PaO</a:t>
                      </a:r>
                      <a:r>
                        <a:rPr lang="en-US" b="1" baseline="-25000" dirty="0" smtClean="0"/>
                        <a:t>2 </a:t>
                      </a:r>
                      <a:r>
                        <a:rPr lang="en-US" b="1" dirty="0" smtClean="0"/>
                        <a:t>/FiO</a:t>
                      </a:r>
                      <a:r>
                        <a:rPr lang="en-US" b="1" baseline="-25000" dirty="0" smtClean="0"/>
                        <a:t>2 </a:t>
                      </a:r>
                      <a:r>
                        <a:rPr lang="en-US" b="1" dirty="0" smtClean="0"/>
                        <a:t>ratio, ↑creatinine or bilirubin, </a:t>
                      </a:r>
                      <a:r>
                        <a:rPr lang="en-US" b="1" dirty="0" err="1" smtClean="0"/>
                        <a:t>thrombocytopaenia</a:t>
                      </a:r>
                      <a:r>
                        <a:rPr lang="en-US" b="1" dirty="0" smtClean="0"/>
                        <a:t>,↑INR)</a:t>
                      </a:r>
                      <a:endParaRPr lang="en-US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654768"/>
                  </a:ext>
                </a:extLst>
              </a:tr>
              <a:tr h="45869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Septic Shock (</a:t>
                      </a:r>
                      <a:r>
                        <a:rPr lang="en-US" b="1" dirty="0" err="1" smtClean="0"/>
                        <a:t>Sshock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Sepsis with persistent hypotension after fluid resuscitation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937284"/>
                  </a:ext>
                </a:extLst>
              </a:tr>
              <a:tr h="45869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Revised</a:t>
                      </a:r>
                      <a:r>
                        <a:rPr lang="en-US" b="1" baseline="0" dirty="0" smtClean="0"/>
                        <a:t> Definitions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544982"/>
                  </a:ext>
                </a:extLst>
              </a:tr>
              <a:tr h="70381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Sepsis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life-threatening organ dysfunction caused by a dysregulated host response to infection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586069"/>
                  </a:ext>
                </a:extLst>
              </a:tr>
              <a:tr h="70381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Septic Shock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Sepsis + vasopressors to maintain MABP &gt;/=65mmHg and serum lactate &gt;2mmol/l</a:t>
                      </a:r>
                      <a:r>
                        <a:rPr lang="en-US" b="1" baseline="0" dirty="0" smtClean="0"/>
                        <a:t> despite adequate fluid resuscitation.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4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3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b="1" dirty="0" smtClean="0"/>
              <a:t>EPIDEMIOLOGY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1119338" cy="49577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Global Burden of Disease Sepsis Report (2020)</a:t>
            </a:r>
          </a:p>
          <a:p>
            <a:pPr marL="0" indent="0">
              <a:buNone/>
            </a:pPr>
            <a:r>
              <a:rPr lang="en-US" dirty="0"/>
              <a:t>	~49 million/year with 11 million deaths </a:t>
            </a:r>
            <a:r>
              <a:rPr lang="en-US" b="1" dirty="0"/>
              <a:t>&gt;</a:t>
            </a:r>
            <a:r>
              <a:rPr lang="en-US" dirty="0"/>
              <a:t> Cancer /ACS deaths</a:t>
            </a:r>
            <a:r>
              <a:rPr lang="en-US" dirty="0" smtClean="0"/>
              <a:t>.</a:t>
            </a:r>
          </a:p>
          <a:p>
            <a:r>
              <a:rPr lang="en-US" dirty="0"/>
              <a:t>Worldwide, death occurs every 2.8 seconds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Half of all global sepsis cases occurred among children in a 2017 report.</a:t>
            </a:r>
          </a:p>
          <a:p>
            <a:r>
              <a:rPr lang="en-US" dirty="0" smtClean="0"/>
              <a:t>Estimates </a:t>
            </a:r>
            <a:r>
              <a:rPr lang="en-US" dirty="0"/>
              <a:t>in </a:t>
            </a:r>
            <a:r>
              <a:rPr lang="en-US" dirty="0" smtClean="0"/>
              <a:t>USA, UK – 0.4 -1/1000 of population.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egional </a:t>
            </a:r>
            <a:r>
              <a:rPr lang="en-US" dirty="0"/>
              <a:t>disparities in sepsis </a:t>
            </a:r>
            <a:r>
              <a:rPr lang="en-US" dirty="0" smtClean="0"/>
              <a:t>incidence/mortality -  </a:t>
            </a:r>
            <a:r>
              <a:rPr lang="en-US" dirty="0"/>
              <a:t>85.0% </a:t>
            </a:r>
            <a:r>
              <a:rPr lang="en-US" dirty="0" smtClean="0"/>
              <a:t>in LMIC</a:t>
            </a:r>
          </a:p>
          <a:p>
            <a:r>
              <a:rPr lang="en-US" dirty="0" smtClean="0"/>
              <a:t>Accounts for ~27</a:t>
            </a:r>
            <a:r>
              <a:rPr lang="en-US" dirty="0"/>
              <a:t>% of </a:t>
            </a:r>
            <a:r>
              <a:rPr lang="en-US" dirty="0" smtClean="0"/>
              <a:t>ICU </a:t>
            </a:r>
            <a:r>
              <a:rPr lang="en-US" dirty="0"/>
              <a:t>admissions in the </a:t>
            </a:r>
            <a:r>
              <a:rPr lang="en-US" dirty="0" smtClean="0"/>
              <a:t>UK </a:t>
            </a:r>
            <a:r>
              <a:rPr lang="en-US" dirty="0"/>
              <a:t>and &gt;30 </a:t>
            </a:r>
            <a:r>
              <a:rPr lang="en-US" dirty="0" smtClean="0"/>
              <a:t>million globally (mortality ~ 30 -50%).</a:t>
            </a:r>
          </a:p>
          <a:p>
            <a:r>
              <a:rPr lang="en-US" dirty="0" smtClean="0"/>
              <a:t>Isa et al - 66% mortality in medical admissions in a Nigerian Hospital.</a:t>
            </a:r>
          </a:p>
          <a:p>
            <a:r>
              <a:rPr lang="en-US" dirty="0" smtClean="0"/>
              <a:t>Incidence in F &lt; M but </a:t>
            </a:r>
            <a:r>
              <a:rPr lang="en-US" dirty="0"/>
              <a:t>mortality </a:t>
            </a:r>
            <a:r>
              <a:rPr lang="en-US" dirty="0" smtClean="0"/>
              <a:t>results </a:t>
            </a:r>
            <a:r>
              <a:rPr lang="en-US" dirty="0"/>
              <a:t>mixed (sex hormones on </a:t>
            </a:r>
            <a:r>
              <a:rPr lang="en-US" dirty="0" smtClean="0"/>
              <a:t>innate/adaptive </a:t>
            </a:r>
            <a:r>
              <a:rPr lang="en-US" dirty="0"/>
              <a:t>immunity).</a:t>
            </a:r>
          </a:p>
          <a:p>
            <a:r>
              <a:rPr lang="en-US" dirty="0"/>
              <a:t>Black Race incidence (African Americans) &gt; non-whites(relative risk 1.9)</a:t>
            </a:r>
          </a:p>
          <a:p>
            <a:endParaRPr lang="en-US" dirty="0" smtClean="0"/>
          </a:p>
          <a:p>
            <a:r>
              <a:rPr lang="en-US" b="1" dirty="0" smtClean="0"/>
              <a:t>Overall mortality has declined </a:t>
            </a:r>
            <a:r>
              <a:rPr lang="en-US" b="1" dirty="0"/>
              <a:t>from </a:t>
            </a:r>
            <a:r>
              <a:rPr lang="en-US" b="1" dirty="0" smtClean="0"/>
              <a:t>35% </a:t>
            </a:r>
            <a:r>
              <a:rPr lang="en-US" b="1" dirty="0"/>
              <a:t>to </a:t>
            </a:r>
            <a:r>
              <a:rPr lang="en-US" b="1" dirty="0" smtClean="0"/>
              <a:t>18%.</a:t>
            </a:r>
          </a:p>
          <a:p>
            <a:r>
              <a:rPr lang="en-US" b="1" dirty="0" smtClean="0"/>
              <a:t>Highest quality </a:t>
            </a:r>
            <a:r>
              <a:rPr lang="en-US" b="1" dirty="0"/>
              <a:t>studies indicate that </a:t>
            </a:r>
            <a:r>
              <a:rPr lang="en-US" b="1" dirty="0" smtClean="0"/>
              <a:t>sepsis </a:t>
            </a:r>
            <a:r>
              <a:rPr lang="en-US" b="1" dirty="0"/>
              <a:t>is </a:t>
            </a:r>
            <a:r>
              <a:rPr lang="en-US" b="1" dirty="0" smtClean="0"/>
              <a:t>becoming </a:t>
            </a:r>
            <a:r>
              <a:rPr lang="en-US" b="1" dirty="0"/>
              <a:t>more common </a:t>
            </a:r>
            <a:r>
              <a:rPr lang="en-US" b="1" dirty="0" smtClean="0"/>
              <a:t>but less deadly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85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AT RISK POPULATION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978662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Any infection</a:t>
            </a:r>
            <a:r>
              <a:rPr lang="en-US" b="1" dirty="0"/>
              <a:t>, severe injury, or serious non-communicable disease can progress to </a:t>
            </a:r>
            <a:r>
              <a:rPr lang="en-US" b="1" dirty="0" smtClean="0"/>
              <a:t>sepsis.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But higher </a:t>
            </a:r>
            <a:r>
              <a:rPr lang="en-US" b="1" dirty="0"/>
              <a:t>risk </a:t>
            </a:r>
            <a:r>
              <a:rPr lang="en-US" b="1" dirty="0" smtClean="0"/>
              <a:t>in:</a:t>
            </a:r>
            <a:endParaRPr lang="en-US" b="1" dirty="0"/>
          </a:p>
          <a:p>
            <a:r>
              <a:rPr lang="en-US" dirty="0"/>
              <a:t>older </a:t>
            </a:r>
            <a:r>
              <a:rPr lang="en-US" dirty="0" smtClean="0"/>
              <a:t>persons,</a:t>
            </a:r>
            <a:endParaRPr lang="en-US" dirty="0"/>
          </a:p>
          <a:p>
            <a:r>
              <a:rPr lang="en-US" dirty="0"/>
              <a:t>pregnant or recently pregnant women,</a:t>
            </a:r>
          </a:p>
          <a:p>
            <a:r>
              <a:rPr lang="en-US" dirty="0"/>
              <a:t>neonates,</a:t>
            </a:r>
          </a:p>
          <a:p>
            <a:r>
              <a:rPr lang="en-US" dirty="0"/>
              <a:t>hospitalized patients,</a:t>
            </a:r>
          </a:p>
          <a:p>
            <a:r>
              <a:rPr lang="en-US" dirty="0"/>
              <a:t>patients in intensive care units,</a:t>
            </a:r>
          </a:p>
          <a:p>
            <a:r>
              <a:rPr lang="en-US" dirty="0" smtClean="0"/>
              <a:t>HIV/AIDS, </a:t>
            </a:r>
            <a:r>
              <a:rPr lang="en-US" dirty="0"/>
              <a:t>liver </a:t>
            </a:r>
            <a:r>
              <a:rPr lang="en-US" dirty="0" smtClean="0"/>
              <a:t>cirrhosis, cancer, </a:t>
            </a:r>
            <a:r>
              <a:rPr lang="en-US" dirty="0"/>
              <a:t>kidney disease</a:t>
            </a:r>
            <a:r>
              <a:rPr lang="en-US" dirty="0" smtClean="0"/>
              <a:t>, </a:t>
            </a:r>
            <a:r>
              <a:rPr lang="en-US" dirty="0"/>
              <a:t>autoimmune </a:t>
            </a:r>
            <a:r>
              <a:rPr lang="en-US" dirty="0" smtClean="0"/>
              <a:t>diseases.</a:t>
            </a:r>
          </a:p>
          <a:p>
            <a:r>
              <a:rPr lang="en-US" dirty="0" smtClean="0"/>
              <a:t>Intense alcohol and smoking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i="1" dirty="0" smtClean="0"/>
              <a:t>NONE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9375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r>
              <a:rPr lang="en-US" b="1" dirty="0" smtClean="0"/>
              <a:t>Antimicrobial organisms in Sepsis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584"/>
            <a:ext cx="11090564" cy="506937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Bacterial Sepsis</a:t>
            </a:r>
          </a:p>
          <a:p>
            <a:r>
              <a:rPr lang="en-US" dirty="0" smtClean="0"/>
              <a:t>Gram </a:t>
            </a:r>
            <a:r>
              <a:rPr lang="en-US" dirty="0"/>
              <a:t>positive ( Staphylococcus </a:t>
            </a:r>
            <a:r>
              <a:rPr lang="en-US" dirty="0" smtClean="0"/>
              <a:t>aureus, </a:t>
            </a:r>
            <a:r>
              <a:rPr lang="en-US" dirty="0" err="1" smtClean="0"/>
              <a:t>epid</a:t>
            </a:r>
            <a:r>
              <a:rPr lang="en-US" dirty="0" smtClean="0"/>
              <a:t>, Streptococcus </a:t>
            </a:r>
            <a:r>
              <a:rPr lang="en-US" dirty="0" err="1"/>
              <a:t>pneumoniae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Gram </a:t>
            </a:r>
            <a:r>
              <a:rPr lang="en-US" dirty="0"/>
              <a:t>negative </a:t>
            </a:r>
            <a:r>
              <a:rPr lang="en-US" dirty="0" smtClean="0"/>
              <a:t>(Pseudomonas </a:t>
            </a:r>
            <a:r>
              <a:rPr lang="en-US" dirty="0" err="1" smtClean="0"/>
              <a:t>spp</a:t>
            </a:r>
            <a:r>
              <a:rPr lang="en-US" dirty="0" smtClean="0"/>
              <a:t>, Escherichia </a:t>
            </a:r>
            <a:r>
              <a:rPr lang="en-US" dirty="0"/>
              <a:t>coli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Methicillin resistant </a:t>
            </a:r>
            <a:r>
              <a:rPr lang="en-US" dirty="0" err="1" smtClean="0"/>
              <a:t>Staphlococcus</a:t>
            </a:r>
            <a:r>
              <a:rPr lang="en-US" dirty="0" smtClean="0"/>
              <a:t> aureus (MRSA)</a:t>
            </a:r>
          </a:p>
          <a:p>
            <a:endParaRPr lang="en-US" dirty="0" smtClean="0"/>
          </a:p>
          <a:p>
            <a:r>
              <a:rPr lang="en-US" dirty="0" err="1" smtClean="0"/>
              <a:t>Klebsiella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smtClean="0"/>
              <a:t>Pseudomonas, </a:t>
            </a:r>
            <a:r>
              <a:rPr lang="en-US" dirty="0"/>
              <a:t>and </a:t>
            </a:r>
            <a:r>
              <a:rPr lang="en-US" dirty="0" err="1" smtClean="0"/>
              <a:t>Acinetobacter</a:t>
            </a:r>
            <a:r>
              <a:rPr lang="en-US" dirty="0" smtClean="0"/>
              <a:t>, </a:t>
            </a:r>
            <a:r>
              <a:rPr lang="en-US" dirty="0" err="1" smtClean="0"/>
              <a:t>Enterobacter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11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1110"/>
            <a:ext cx="10515600" cy="6525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Viral sepsis</a:t>
            </a:r>
            <a:endParaRPr lang="en-US" b="1" dirty="0"/>
          </a:p>
          <a:p>
            <a:r>
              <a:rPr lang="en-US" dirty="0"/>
              <a:t>C</a:t>
            </a:r>
            <a:r>
              <a:rPr lang="en-US" dirty="0" smtClean="0"/>
              <a:t>linical </a:t>
            </a:r>
            <a:r>
              <a:rPr lang="en-US" dirty="0"/>
              <a:t>presentation </a:t>
            </a:r>
            <a:r>
              <a:rPr lang="en-US" dirty="0" smtClean="0"/>
              <a:t>similar to bacterial.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Underlining </a:t>
            </a:r>
            <a:r>
              <a:rPr lang="en-US" dirty="0"/>
              <a:t>immune reaction </a:t>
            </a:r>
            <a:r>
              <a:rPr lang="en-US" dirty="0" smtClean="0"/>
              <a:t>different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Macrophages (innate immune system) </a:t>
            </a:r>
            <a:r>
              <a:rPr lang="en-US" dirty="0"/>
              <a:t>stimulate </a:t>
            </a:r>
            <a:r>
              <a:rPr lang="en-US" dirty="0" smtClean="0"/>
              <a:t>type I &amp; </a:t>
            </a:r>
            <a:r>
              <a:rPr lang="en-US" dirty="0"/>
              <a:t>II </a:t>
            </a:r>
            <a:r>
              <a:rPr lang="en-US" dirty="0" smtClean="0"/>
              <a:t>interferon.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pro-inflammatory </a:t>
            </a:r>
            <a:r>
              <a:rPr lang="en-US" dirty="0" smtClean="0"/>
              <a:t>cytokines, these activate neutrophils and </a:t>
            </a:r>
            <a:r>
              <a:rPr lang="en-US" dirty="0"/>
              <a:t>lymphocytes as part of the </a:t>
            </a:r>
            <a:r>
              <a:rPr lang="en-US" dirty="0" smtClean="0"/>
              <a:t>adaptive immune </a:t>
            </a:r>
            <a:r>
              <a:rPr lang="en-US" dirty="0"/>
              <a:t>system.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process </a:t>
            </a:r>
            <a:r>
              <a:rPr lang="en-US" dirty="0" smtClean="0"/>
              <a:t>described </a:t>
            </a:r>
            <a:r>
              <a:rPr lang="en-US" dirty="0"/>
              <a:t>in COVID-19 </a:t>
            </a:r>
            <a:r>
              <a:rPr lang="en-US" dirty="0" smtClean="0"/>
              <a:t>disease.</a:t>
            </a:r>
          </a:p>
          <a:p>
            <a:endParaRPr lang="en-US" dirty="0" smtClean="0"/>
          </a:p>
          <a:p>
            <a:r>
              <a:rPr lang="en-US" dirty="0" smtClean="0"/>
              <a:t>Interferons </a:t>
            </a:r>
            <a:r>
              <a:rPr lang="en-US" dirty="0"/>
              <a:t>contribute </a:t>
            </a:r>
            <a:r>
              <a:rPr lang="en-US" dirty="0" smtClean="0"/>
              <a:t>to organ </a:t>
            </a:r>
            <a:r>
              <a:rPr lang="en-US" dirty="0"/>
              <a:t>failure </a:t>
            </a:r>
            <a:r>
              <a:rPr lang="en-US" dirty="0" smtClean="0"/>
              <a:t>via </a:t>
            </a:r>
            <a:r>
              <a:rPr lang="en-US" dirty="0"/>
              <a:t>same septic </a:t>
            </a:r>
            <a:r>
              <a:rPr lang="en-US" dirty="0" smtClean="0"/>
              <a:t>signaling pathway </a:t>
            </a:r>
            <a:r>
              <a:rPr lang="en-US" dirty="0"/>
              <a:t>that results in vascular leakage </a:t>
            </a:r>
            <a:r>
              <a:rPr lang="en-US" dirty="0" smtClean="0"/>
              <a:t>and hypotension.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53038"/>
            <a:ext cx="11139153" cy="5759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Viral sepsis</a:t>
            </a:r>
          </a:p>
          <a:p>
            <a:r>
              <a:rPr lang="en-US" dirty="0" smtClean="0"/>
              <a:t>Viruses also downregulate </a:t>
            </a:r>
            <a:r>
              <a:rPr lang="en-US" dirty="0"/>
              <a:t>immune response </a:t>
            </a:r>
            <a:r>
              <a:rPr lang="en-US" dirty="0" smtClean="0"/>
              <a:t>in early </a:t>
            </a:r>
            <a:r>
              <a:rPr lang="en-US" dirty="0"/>
              <a:t>phase of invasion resulting in an </a:t>
            </a:r>
            <a:r>
              <a:rPr lang="en-US" dirty="0" smtClean="0"/>
              <a:t>overreacting immune </a:t>
            </a:r>
            <a:r>
              <a:rPr lang="en-US" dirty="0"/>
              <a:t>system </a:t>
            </a:r>
            <a:r>
              <a:rPr lang="en-US" dirty="0" smtClean="0"/>
              <a:t>and maximal increased </a:t>
            </a:r>
            <a:r>
              <a:rPr lang="en-US" dirty="0"/>
              <a:t>pro-inflammatory cytokine </a:t>
            </a:r>
            <a:r>
              <a:rPr lang="en-US" dirty="0" smtClean="0"/>
              <a:t>level - </a:t>
            </a:r>
            <a:r>
              <a:rPr lang="en-US" dirty="0"/>
              <a:t>"cytokine storm</a:t>
            </a:r>
            <a:r>
              <a:rPr lang="en-US" dirty="0" smtClean="0"/>
              <a:t>".</a:t>
            </a:r>
          </a:p>
          <a:p>
            <a:endParaRPr lang="en-US" dirty="0" smtClean="0"/>
          </a:p>
          <a:p>
            <a:r>
              <a:rPr lang="en-US" dirty="0" smtClean="0"/>
              <a:t>Cytokine storm </a:t>
            </a:r>
            <a:r>
              <a:rPr lang="en-US" dirty="0"/>
              <a:t>is probably an expression of </a:t>
            </a:r>
            <a:r>
              <a:rPr lang="en-US" dirty="0" smtClean="0"/>
              <a:t>this </a:t>
            </a:r>
            <a:r>
              <a:rPr lang="fr-FR" dirty="0" err="1"/>
              <a:t>delayed</a:t>
            </a:r>
            <a:r>
              <a:rPr lang="fr-FR" dirty="0"/>
              <a:t> immune </a:t>
            </a:r>
            <a:r>
              <a:rPr lang="fr-FR" dirty="0" err="1" smtClean="0"/>
              <a:t>response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en-US" b="1" dirty="0" smtClean="0"/>
              <a:t>Before </a:t>
            </a:r>
            <a:r>
              <a:rPr lang="en-US" b="1" dirty="0"/>
              <a:t>the COVID-19 </a:t>
            </a:r>
            <a:r>
              <a:rPr lang="en-US" b="1" dirty="0" smtClean="0"/>
              <a:t>pandemic, viral </a:t>
            </a:r>
            <a:r>
              <a:rPr lang="en-US" b="1" dirty="0"/>
              <a:t>sepsis accounted for </a:t>
            </a:r>
            <a:r>
              <a:rPr lang="en-US" b="1" dirty="0" smtClean="0"/>
              <a:t>&lt;5</a:t>
            </a:r>
            <a:r>
              <a:rPr lang="en-US" b="1" dirty="0"/>
              <a:t>% </a:t>
            </a:r>
            <a:r>
              <a:rPr lang="en-US" b="1" dirty="0" smtClean="0"/>
              <a:t>of sepsis.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870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6418"/>
            <a:ext cx="11353800" cy="57405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Fungal sepsis</a:t>
            </a:r>
          </a:p>
          <a:p>
            <a:r>
              <a:rPr lang="en-US" dirty="0"/>
              <a:t>Fungi - especially candida - are part of </a:t>
            </a:r>
            <a:r>
              <a:rPr lang="en-US" dirty="0" smtClean="0"/>
              <a:t>normal flora.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Occurs with immunosuppression and HAI.</a:t>
            </a:r>
          </a:p>
          <a:p>
            <a:endParaRPr lang="en-US" dirty="0" smtClean="0"/>
          </a:p>
          <a:p>
            <a:r>
              <a:rPr lang="en-US" dirty="0" smtClean="0"/>
              <a:t>Higher mortality due to ?increased level </a:t>
            </a:r>
            <a:r>
              <a:rPr lang="en-US" dirty="0"/>
              <a:t>of anti-inflammatory interleukin-10 </a:t>
            </a:r>
            <a:r>
              <a:rPr lang="en-US" dirty="0" smtClean="0"/>
              <a:t>or different </a:t>
            </a:r>
            <a:r>
              <a:rPr lang="en-US" dirty="0"/>
              <a:t>cytokine </a:t>
            </a:r>
            <a:r>
              <a:rPr lang="en-US" dirty="0" smtClean="0"/>
              <a:t>profile.</a:t>
            </a:r>
          </a:p>
          <a:p>
            <a:endParaRPr lang="en-US" dirty="0" smtClean="0"/>
          </a:p>
          <a:p>
            <a:r>
              <a:rPr lang="en-US" dirty="0" smtClean="0"/>
              <a:t>Microbes </a:t>
            </a:r>
            <a:r>
              <a:rPr lang="en-US" dirty="0"/>
              <a:t>can produce </a:t>
            </a:r>
            <a:r>
              <a:rPr lang="en-US" dirty="0" smtClean="0"/>
              <a:t>toxic metabolites - </a:t>
            </a:r>
            <a:r>
              <a:rPr lang="en-US" dirty="0" err="1" smtClean="0"/>
              <a:t>gliotoxin</a:t>
            </a:r>
            <a:r>
              <a:rPr lang="en-US" dirty="0" smtClean="0"/>
              <a:t> </a:t>
            </a:r>
            <a:r>
              <a:rPr lang="en-US" dirty="0"/>
              <a:t>destroy </a:t>
            </a:r>
            <a:r>
              <a:rPr lang="en-US" dirty="0" smtClean="0"/>
              <a:t>enterocytes/</a:t>
            </a:r>
            <a:r>
              <a:rPr lang="da-DK" dirty="0" smtClean="0"/>
              <a:t>gut barrier.</a:t>
            </a:r>
          </a:p>
          <a:p>
            <a:endParaRPr lang="en-US" dirty="0" smtClean="0"/>
          </a:p>
          <a:p>
            <a:r>
              <a:rPr lang="en-US" dirty="0" smtClean="0"/>
              <a:t>Virulence also related to </a:t>
            </a:r>
            <a:r>
              <a:rPr lang="en-US" dirty="0"/>
              <a:t>ability t</a:t>
            </a:r>
            <a:r>
              <a:rPr lang="en-US" dirty="0" smtClean="0"/>
              <a:t>o </a:t>
            </a:r>
            <a:r>
              <a:rPr lang="en-US" dirty="0"/>
              <a:t>switch between yeast and </a:t>
            </a:r>
            <a:r>
              <a:rPr lang="en-US" dirty="0" smtClean="0"/>
              <a:t>hyphal state making </a:t>
            </a:r>
            <a:r>
              <a:rPr lang="en-US" dirty="0"/>
              <a:t>elimination </a:t>
            </a:r>
            <a:r>
              <a:rPr lang="en-US" dirty="0" smtClean="0"/>
              <a:t>difficult once in the body, as candida can escape leukocytes.</a:t>
            </a:r>
          </a:p>
          <a:p>
            <a:pPr marL="0" indent="0">
              <a:buNone/>
            </a:pPr>
            <a:endParaRPr lang="da-D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536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782"/>
            <a:ext cx="11353800" cy="5013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Fungal </a:t>
            </a:r>
            <a:r>
              <a:rPr lang="en-US" b="1" dirty="0"/>
              <a:t>sepsis</a:t>
            </a:r>
          </a:p>
          <a:p>
            <a:r>
              <a:rPr lang="en-US" dirty="0" smtClean="0">
                <a:latin typeface="JoannaMT"/>
              </a:rPr>
              <a:t>Diagnosis </a:t>
            </a:r>
            <a:r>
              <a:rPr lang="en-US" dirty="0">
                <a:latin typeface="JoannaMT"/>
              </a:rPr>
              <a:t>challenging in early </a:t>
            </a:r>
            <a:r>
              <a:rPr lang="en-US" dirty="0" smtClean="0">
                <a:latin typeface="JoannaMT"/>
              </a:rPr>
              <a:t>phase.</a:t>
            </a:r>
          </a:p>
          <a:p>
            <a:endParaRPr lang="en-US" dirty="0" smtClean="0">
              <a:latin typeface="JoannaMT"/>
            </a:endParaRPr>
          </a:p>
          <a:p>
            <a:r>
              <a:rPr lang="en-US" dirty="0" smtClean="0">
                <a:latin typeface="JoannaMT"/>
              </a:rPr>
              <a:t>Positive </a:t>
            </a:r>
            <a:r>
              <a:rPr lang="en-US" dirty="0">
                <a:latin typeface="JoannaMT"/>
              </a:rPr>
              <a:t>blood </a:t>
            </a:r>
            <a:r>
              <a:rPr lang="en-US" dirty="0" smtClean="0">
                <a:latin typeface="JoannaMT"/>
              </a:rPr>
              <a:t>cultures and detection </a:t>
            </a:r>
            <a:r>
              <a:rPr lang="en-US" dirty="0">
                <a:latin typeface="JoannaMT"/>
              </a:rPr>
              <a:t>of fungal components can be </a:t>
            </a:r>
            <a:r>
              <a:rPr lang="en-US" dirty="0" smtClean="0">
                <a:latin typeface="JoannaMT"/>
              </a:rPr>
              <a:t>valuable.(Beta-d-</a:t>
            </a:r>
            <a:r>
              <a:rPr lang="en-US" dirty="0" err="1" smtClean="0">
                <a:latin typeface="JoannaMT"/>
              </a:rPr>
              <a:t>glucan</a:t>
            </a:r>
            <a:r>
              <a:rPr lang="en-US" dirty="0" smtClean="0">
                <a:latin typeface="JoannaMT"/>
              </a:rPr>
              <a:t> </a:t>
            </a:r>
            <a:r>
              <a:rPr lang="en-US" dirty="0">
                <a:latin typeface="JoannaMT"/>
              </a:rPr>
              <a:t>(</a:t>
            </a:r>
            <a:r>
              <a:rPr lang="en-US" dirty="0" smtClean="0">
                <a:latin typeface="JoannaMT"/>
              </a:rPr>
              <a:t>BDG= </a:t>
            </a:r>
            <a:r>
              <a:rPr lang="en-US" dirty="0">
                <a:latin typeface="JoannaMT"/>
              </a:rPr>
              <a:t>a cell wall </a:t>
            </a:r>
            <a:r>
              <a:rPr lang="en-US" dirty="0" smtClean="0">
                <a:latin typeface="JoannaMT"/>
              </a:rPr>
              <a:t>component of candida). </a:t>
            </a:r>
            <a:r>
              <a:rPr lang="en-US" dirty="0">
                <a:latin typeface="JoannaMT"/>
              </a:rPr>
              <a:t>of </a:t>
            </a:r>
            <a:r>
              <a:rPr lang="en-US" dirty="0" smtClean="0">
                <a:latin typeface="JoannaMT"/>
              </a:rPr>
              <a:t>such).</a:t>
            </a:r>
          </a:p>
          <a:p>
            <a:endParaRPr lang="en-US" dirty="0" smtClean="0">
              <a:latin typeface="JoannaMT"/>
            </a:endParaRPr>
          </a:p>
          <a:p>
            <a:r>
              <a:rPr lang="en-US" dirty="0" smtClean="0">
                <a:latin typeface="JoannaMT"/>
              </a:rPr>
              <a:t>For </a:t>
            </a:r>
            <a:r>
              <a:rPr lang="en-US" dirty="0">
                <a:latin typeface="JoannaMT"/>
              </a:rPr>
              <a:t>aspergillus, </a:t>
            </a:r>
            <a:r>
              <a:rPr lang="en-US" dirty="0" smtClean="0">
                <a:latin typeface="JoannaMT"/>
              </a:rPr>
              <a:t> another main fungal pathogen</a:t>
            </a:r>
            <a:r>
              <a:rPr lang="en-US" dirty="0">
                <a:latin typeface="JoannaMT"/>
              </a:rPr>
              <a:t>, positive results of </a:t>
            </a:r>
            <a:r>
              <a:rPr lang="en-US" dirty="0" smtClean="0">
                <a:latin typeface="JoannaMT"/>
              </a:rPr>
              <a:t>galactomannan, a </a:t>
            </a:r>
            <a:r>
              <a:rPr lang="en-US" dirty="0">
                <a:latin typeface="JoannaMT"/>
              </a:rPr>
              <a:t>polysaccharide released by </a:t>
            </a:r>
            <a:r>
              <a:rPr lang="en-US" dirty="0" smtClean="0">
                <a:latin typeface="JoannaMT"/>
              </a:rPr>
              <a:t>aspergillus is helpful.</a:t>
            </a:r>
            <a:endParaRPr lang="en-US" dirty="0">
              <a:latin typeface="JoannaMT"/>
            </a:endParaRPr>
          </a:p>
        </p:txBody>
      </p:sp>
    </p:spTree>
    <p:extLst>
      <p:ext uri="{BB962C8B-B14F-4D97-AF65-F5344CB8AC3E}">
        <p14:creationId xmlns:p14="http://schemas.microsoft.com/office/powerpoint/2010/main" val="26425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1943"/>
            <a:ext cx="10515600" cy="6007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Maternal Sepsis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228" y="965916"/>
            <a:ext cx="5562600" cy="521104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WHO estimates global prevalence of 4.4% among live births.</a:t>
            </a:r>
          </a:p>
          <a:p>
            <a:endParaRPr lang="en-US" dirty="0" smtClean="0"/>
          </a:p>
          <a:p>
            <a:r>
              <a:rPr lang="en-US" dirty="0" smtClean="0"/>
              <a:t>Incidence </a:t>
            </a:r>
            <a:r>
              <a:rPr lang="en-US" dirty="0"/>
              <a:t>of 9–49 per 100,000 deliveries in HIC.</a:t>
            </a:r>
          </a:p>
          <a:p>
            <a:endParaRPr lang="en-US" dirty="0" smtClean="0"/>
          </a:p>
          <a:p>
            <a:r>
              <a:rPr lang="en-US" dirty="0" smtClean="0"/>
              <a:t>Increasing </a:t>
            </a:r>
            <a:r>
              <a:rPr lang="en-US" dirty="0"/>
              <a:t>incidence in USA by 236% over the past decade.</a:t>
            </a:r>
          </a:p>
          <a:p>
            <a:endParaRPr lang="en-US" dirty="0" smtClean="0"/>
          </a:p>
          <a:p>
            <a:r>
              <a:rPr lang="en-US" dirty="0" smtClean="0"/>
              <a:t>Major </a:t>
            </a:r>
            <a:r>
              <a:rPr lang="en-US" dirty="0"/>
              <a:t>cause of MMM worldwide (11% of deaths).</a:t>
            </a:r>
          </a:p>
          <a:p>
            <a:endParaRPr lang="en-US" dirty="0" smtClean="0"/>
          </a:p>
          <a:p>
            <a:r>
              <a:rPr lang="en-US" dirty="0" smtClean="0"/>
              <a:t>LMIC </a:t>
            </a:r>
            <a:r>
              <a:rPr lang="en-US" dirty="0"/>
              <a:t>mortality records as high as 50%.</a:t>
            </a:r>
          </a:p>
          <a:p>
            <a:endParaRPr lang="en-US" dirty="0" smtClean="0"/>
          </a:p>
          <a:p>
            <a:r>
              <a:rPr lang="en-US" dirty="0" smtClean="0"/>
              <a:t>General </a:t>
            </a:r>
            <a:r>
              <a:rPr lang="en-US" dirty="0"/>
              <a:t>mortality  from sepsis (25%–30%), </a:t>
            </a:r>
            <a:r>
              <a:rPr lang="en-US" dirty="0" err="1"/>
              <a:t>SShock</a:t>
            </a:r>
            <a:r>
              <a:rPr lang="en-US" dirty="0"/>
              <a:t> (40%–70%)</a:t>
            </a:r>
          </a:p>
          <a:p>
            <a:endParaRPr lang="en-US" dirty="0" smtClean="0"/>
          </a:p>
          <a:p>
            <a:r>
              <a:rPr lang="en-US" dirty="0" smtClean="0"/>
              <a:t>Major </a:t>
            </a:r>
            <a:r>
              <a:rPr lang="en-US" dirty="0"/>
              <a:t>cause of ICU admission, morbidity and mortality.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65916"/>
            <a:ext cx="5573332" cy="521104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Common Pathogens </a:t>
            </a:r>
            <a:r>
              <a:rPr lang="en-US" dirty="0"/>
              <a:t>- Escherichia coli, Streptococcus, Staphylococcus </a:t>
            </a:r>
          </a:p>
          <a:p>
            <a:r>
              <a:rPr lang="en-US" dirty="0" smtClean="0"/>
              <a:t>Obstetric </a:t>
            </a:r>
            <a:r>
              <a:rPr lang="en-US" dirty="0"/>
              <a:t>causes include uterine infection, septic abortion, wound infection, PROM.</a:t>
            </a:r>
          </a:p>
          <a:p>
            <a:endParaRPr lang="en-US" dirty="0" smtClean="0"/>
          </a:p>
          <a:p>
            <a:r>
              <a:rPr lang="en-US" dirty="0" smtClean="0"/>
              <a:t>Obstetrical </a:t>
            </a:r>
            <a:r>
              <a:rPr lang="en-US" dirty="0"/>
              <a:t>critical illnesses → severe hemorrhage, amniotic fluid/pulmonary embolism, fatty liver, CHF </a:t>
            </a:r>
            <a:r>
              <a:rPr lang="en-US" dirty="0" err="1"/>
              <a:t>etc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Non-obstetric </a:t>
            </a:r>
            <a:r>
              <a:rPr lang="en-US" dirty="0"/>
              <a:t>causes  → pyelonephritis, pneumonia.</a:t>
            </a:r>
          </a:p>
          <a:p>
            <a:endParaRPr lang="en-US" dirty="0" smtClean="0"/>
          </a:p>
          <a:p>
            <a:r>
              <a:rPr lang="en-US" dirty="0" smtClean="0"/>
              <a:t>Complications  </a:t>
            </a:r>
            <a:r>
              <a:rPr lang="en-US" dirty="0"/>
              <a:t>→ Preterm </a:t>
            </a:r>
            <a:r>
              <a:rPr lang="en-US" dirty="0" err="1"/>
              <a:t>labour</a:t>
            </a:r>
            <a:r>
              <a:rPr lang="en-US" dirty="0"/>
              <a:t>, PROM, fetal abnormalities, stillbirth, perinatal death. </a:t>
            </a:r>
          </a:p>
          <a:p>
            <a:endParaRPr lang="en-US" dirty="0" smtClean="0"/>
          </a:p>
          <a:p>
            <a:r>
              <a:rPr lang="en-US" dirty="0" smtClean="0"/>
              <a:t>Management </a:t>
            </a:r>
            <a:r>
              <a:rPr lang="en-US" dirty="0"/>
              <a:t>includes fetal status monitoring.</a:t>
            </a:r>
          </a:p>
          <a:p>
            <a:endParaRPr lang="en-US" dirty="0" smtClean="0"/>
          </a:p>
          <a:p>
            <a:r>
              <a:rPr lang="en-US" dirty="0" smtClean="0"/>
              <a:t>Extracorporeal </a:t>
            </a:r>
            <a:r>
              <a:rPr lang="en-US" dirty="0"/>
              <a:t>membrane oxygenation used in refractory sepsis.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0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Sepsis in </a:t>
            </a:r>
            <a:r>
              <a:rPr lang="en-US" b="1" dirty="0" err="1" smtClean="0"/>
              <a:t>Paediatrics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498120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Major cause </a:t>
            </a:r>
            <a:r>
              <a:rPr lang="en-US" dirty="0"/>
              <a:t>of </a:t>
            </a:r>
            <a:r>
              <a:rPr lang="en-US" dirty="0" smtClean="0"/>
              <a:t>morbidity </a:t>
            </a:r>
            <a:r>
              <a:rPr lang="en-US" dirty="0"/>
              <a:t>and mortality </a:t>
            </a:r>
            <a:r>
              <a:rPr lang="en-US" dirty="0" smtClean="0"/>
              <a:t>globally(~10 -30%).</a:t>
            </a:r>
          </a:p>
          <a:p>
            <a:endParaRPr lang="en-US" dirty="0" smtClean="0"/>
          </a:p>
          <a:p>
            <a:r>
              <a:rPr lang="en-US" dirty="0" smtClean="0"/>
              <a:t>Disparities </a:t>
            </a:r>
            <a:r>
              <a:rPr lang="en-US" dirty="0"/>
              <a:t>between </a:t>
            </a:r>
            <a:r>
              <a:rPr lang="en-US" dirty="0" smtClean="0"/>
              <a:t>HIC and LMIC </a:t>
            </a:r>
            <a:r>
              <a:rPr lang="en-US" dirty="0" err="1" smtClean="0"/>
              <a:t>eexist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Reported rates have been ~ 26- 37% in LMIC.</a:t>
            </a:r>
          </a:p>
          <a:p>
            <a:endParaRPr lang="en-US" dirty="0" smtClean="0"/>
          </a:p>
          <a:p>
            <a:r>
              <a:rPr lang="en-US" dirty="0" smtClean="0"/>
              <a:t>Both Gram + and Gram –</a:t>
            </a:r>
            <a:r>
              <a:rPr lang="en-US" dirty="0" err="1" smtClean="0"/>
              <a:t>ve</a:t>
            </a:r>
            <a:r>
              <a:rPr lang="en-US" dirty="0" smtClean="0"/>
              <a:t> organisms have been identified.</a:t>
            </a:r>
          </a:p>
          <a:p>
            <a:endParaRPr lang="en-US" dirty="0" smtClean="0"/>
          </a:p>
          <a:p>
            <a:r>
              <a:rPr lang="en-US" dirty="0" smtClean="0"/>
              <a:t>Septic </a:t>
            </a:r>
            <a:r>
              <a:rPr lang="en-US" dirty="0"/>
              <a:t>shock requiring </a:t>
            </a:r>
            <a:r>
              <a:rPr lang="en-US" dirty="0" smtClean="0"/>
              <a:t>PICU admissions – mortality of 17.3% in 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PATHOPHYSIOLOGIC MECHANISMS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31273"/>
            <a:ext cx="11111345" cy="5345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CASCADE OF EVENTS</a:t>
            </a:r>
            <a:endParaRPr lang="en-US" b="1" dirty="0" smtClean="0"/>
          </a:p>
          <a:p>
            <a:r>
              <a:rPr lang="en-US" dirty="0" smtClean="0"/>
              <a:t>Starts  with recognition </a:t>
            </a:r>
            <a:r>
              <a:rPr lang="en-US" dirty="0"/>
              <a:t>of pathogen-derived molecular patterns </a:t>
            </a:r>
            <a:endParaRPr lang="en-US" dirty="0" smtClean="0"/>
          </a:p>
          <a:p>
            <a:r>
              <a:rPr lang="en-US" dirty="0" smtClean="0"/>
              <a:t>(PAMPs, e.g</a:t>
            </a:r>
            <a:r>
              <a:rPr lang="en-US" dirty="0"/>
              <a:t>., endo- and exotoxins, lipids, or DNA sequences) </a:t>
            </a:r>
            <a:r>
              <a:rPr lang="en-US" dirty="0" smtClean="0"/>
              <a:t>or endogenous </a:t>
            </a:r>
            <a:r>
              <a:rPr lang="en-US" dirty="0"/>
              <a:t>host-derived danger signals (</a:t>
            </a:r>
            <a:r>
              <a:rPr lang="en-US" dirty="0" smtClean="0"/>
              <a:t>damage-associated molecular </a:t>
            </a:r>
            <a:r>
              <a:rPr lang="en-US" dirty="0"/>
              <a:t>patterns; DAMPs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These activate </a:t>
            </a:r>
            <a:r>
              <a:rPr lang="en-US" dirty="0"/>
              <a:t>specific receptors (toll-like </a:t>
            </a:r>
            <a:r>
              <a:rPr lang="en-US" dirty="0" smtClean="0"/>
              <a:t>receptors -TLR</a:t>
            </a:r>
            <a:r>
              <a:rPr lang="en-US" dirty="0"/>
              <a:t>) </a:t>
            </a:r>
            <a:r>
              <a:rPr lang="en-US" dirty="0" smtClean="0"/>
              <a:t>on the </a:t>
            </a:r>
            <a:r>
              <a:rPr lang="en-US" dirty="0"/>
              <a:t>surface of antigen-presenting cells (APCs) and </a:t>
            </a:r>
            <a:r>
              <a:rPr lang="en-US" dirty="0" smtClean="0"/>
              <a:t>monocytes.</a:t>
            </a:r>
          </a:p>
          <a:p>
            <a:r>
              <a:rPr lang="en-US" dirty="0" smtClean="0"/>
              <a:t>Initiation of sepsis via transcription of genes involved in inflammation, cell metabolism, and adaptive immunity. </a:t>
            </a:r>
          </a:p>
          <a:p>
            <a:r>
              <a:rPr lang="en-US" dirty="0" smtClean="0"/>
              <a:t>Upregulation of pro and anti-inflammatory pathways results in inflammation, progressive tissue damage and multi-organ dysfunction.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14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3618"/>
            <a:ext cx="10515600" cy="528334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CASCADE OF EVENTS</a:t>
            </a:r>
          </a:p>
          <a:p>
            <a:r>
              <a:rPr lang="en-US" dirty="0" smtClean="0"/>
              <a:t>Concomitant immunosuppression due to </a:t>
            </a:r>
            <a:r>
              <a:rPr lang="en-US" dirty="0"/>
              <a:t>downregulation </a:t>
            </a:r>
            <a:r>
              <a:rPr lang="en-US" dirty="0" smtClean="0"/>
              <a:t>of activating </a:t>
            </a:r>
            <a:r>
              <a:rPr lang="en-US" dirty="0"/>
              <a:t>cell surface molecules, increased apoptosis of </a:t>
            </a:r>
            <a:r>
              <a:rPr lang="en-US" dirty="0" smtClean="0"/>
              <a:t>immune cells</a:t>
            </a:r>
            <a:r>
              <a:rPr lang="en-US" dirty="0"/>
              <a:t>, and T cell exhaustion, leads to “</a:t>
            </a:r>
            <a:r>
              <a:rPr lang="en-US" dirty="0" err="1"/>
              <a:t>immunoparalysis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Immunoparalysis</a:t>
            </a:r>
            <a:r>
              <a:rPr lang="en-US" dirty="0"/>
              <a:t> </a:t>
            </a:r>
            <a:r>
              <a:rPr lang="en-US" dirty="0" smtClean="0"/>
              <a:t>causes: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-nosocomial infections</a:t>
            </a:r>
          </a:p>
          <a:p>
            <a:pPr marL="0" indent="0">
              <a:buNone/>
            </a:pPr>
            <a:r>
              <a:rPr lang="en-US" dirty="0" smtClean="0"/>
              <a:t>	-opportunistic</a:t>
            </a:r>
            <a:r>
              <a:rPr lang="en-US" dirty="0"/>
              <a:t> </a:t>
            </a:r>
            <a:r>
              <a:rPr lang="en-US" dirty="0" smtClean="0"/>
              <a:t>pathogens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-viral reactivation.</a:t>
            </a:r>
          </a:p>
          <a:p>
            <a:r>
              <a:rPr lang="en-US" dirty="0" smtClean="0"/>
              <a:t>Binding of PAMPs and DAMPs to TLRs on APCs &amp; monocytes causes: 	</a:t>
            </a:r>
          </a:p>
          <a:p>
            <a:pPr marL="0" indent="0">
              <a:buNone/>
            </a:pPr>
            <a:r>
              <a:rPr lang="en-US" dirty="0" smtClean="0"/>
              <a:t>	-signal transduction</a:t>
            </a:r>
          </a:p>
          <a:p>
            <a:pPr marL="0" indent="0">
              <a:buNone/>
            </a:pPr>
            <a:r>
              <a:rPr lang="en-US" dirty="0" smtClean="0"/>
              <a:t>	-expression of “early activation genes,” (pro-inflammatory 	</a:t>
            </a:r>
            <a:r>
              <a:rPr lang="fr-FR" dirty="0" err="1" smtClean="0"/>
              <a:t>interleukins</a:t>
            </a:r>
            <a:r>
              <a:rPr lang="fr-FR" dirty="0" smtClean="0"/>
              <a:t> (IL), </a:t>
            </a:r>
            <a:r>
              <a:rPr lang="fr-FR" dirty="0" err="1" smtClean="0"/>
              <a:t>e.g</a:t>
            </a:r>
            <a:r>
              <a:rPr lang="fr-FR" dirty="0" smtClean="0"/>
              <a:t>., IL-1, IL-12, IL-18, </a:t>
            </a:r>
            <a:r>
              <a:rPr lang="fr-FR" dirty="0" err="1" smtClean="0"/>
              <a:t>tumor</a:t>
            </a:r>
            <a:r>
              <a:rPr lang="fr-FR" dirty="0" smtClean="0"/>
              <a:t> </a:t>
            </a:r>
            <a:r>
              <a:rPr lang="fr-FR" dirty="0" err="1" smtClean="0"/>
              <a:t>necrosis</a:t>
            </a:r>
            <a:r>
              <a:rPr lang="fr-FR" dirty="0" smtClean="0"/>
              <a:t> factor </a:t>
            </a:r>
            <a:r>
              <a:rPr lang="en-US" dirty="0" smtClean="0"/>
              <a:t>alpha 	(TNF-a), and interferons (IFNs).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91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2055"/>
            <a:ext cx="11804073" cy="5324908"/>
          </a:xfrm>
        </p:spPr>
        <p:txBody>
          <a:bodyPr/>
          <a:lstStyle/>
          <a:p>
            <a:r>
              <a:rPr lang="en-US" b="1" dirty="0"/>
              <a:t>CASCADE OF EVENTS</a:t>
            </a:r>
          </a:p>
          <a:p>
            <a:r>
              <a:rPr lang="en-US" dirty="0" smtClean="0"/>
              <a:t> Subsequent </a:t>
            </a:r>
            <a:r>
              <a:rPr lang="en-US" dirty="0"/>
              <a:t>activation </a:t>
            </a:r>
            <a:r>
              <a:rPr lang="en-US" dirty="0" smtClean="0"/>
              <a:t>of:</a:t>
            </a:r>
          </a:p>
          <a:p>
            <a:pPr marL="0" indent="0">
              <a:buNone/>
            </a:pPr>
            <a:r>
              <a:rPr lang="en-US" dirty="0" smtClean="0"/>
              <a:t>	-further </a:t>
            </a:r>
            <a:r>
              <a:rPr lang="en-US" dirty="0"/>
              <a:t>cytokines (e.g., IFN-y, IL-6, </a:t>
            </a:r>
            <a:r>
              <a:rPr lang="en-US" dirty="0" smtClean="0"/>
              <a:t>IL-8)</a:t>
            </a:r>
          </a:p>
          <a:p>
            <a:pPr marL="0" indent="0">
              <a:buNone/>
            </a:pPr>
            <a:r>
              <a:rPr lang="en-US" dirty="0" smtClean="0"/>
              <a:t>	-complement </a:t>
            </a:r>
            <a:r>
              <a:rPr lang="en-US" dirty="0"/>
              <a:t>and coagulation </a:t>
            </a:r>
            <a:r>
              <a:rPr lang="en-US" dirty="0" smtClean="0"/>
              <a:t>pathways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-negative feedback (downregulation </a:t>
            </a:r>
            <a:r>
              <a:rPr lang="en-US" dirty="0"/>
              <a:t>of </a:t>
            </a:r>
            <a:r>
              <a:rPr lang="en-US" dirty="0" smtClean="0"/>
              <a:t>adaptive immune system).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</a:t>
            </a:r>
            <a:r>
              <a:rPr lang="en-US" b="1" dirty="0" smtClean="0"/>
              <a:t>et </a:t>
            </a:r>
            <a:r>
              <a:rPr lang="en-US" b="1" dirty="0"/>
              <a:t>effect on the immunological phenotype (</a:t>
            </a:r>
            <a:r>
              <a:rPr lang="en-US" b="1" dirty="0" smtClean="0"/>
              <a:t>hypo- vs. hyper-responsiveness</a:t>
            </a:r>
            <a:r>
              <a:rPr lang="en-US" b="1" dirty="0"/>
              <a:t>) remains highly individualized and </a:t>
            </a:r>
            <a:r>
              <a:rPr lang="en-US" b="1" dirty="0" smtClean="0"/>
              <a:t>causes </a:t>
            </a:r>
            <a:r>
              <a:rPr lang="en-US" b="1" dirty="0"/>
              <a:t>diagnostic difficulties.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DEFINITION</a:t>
            </a:r>
          </a:p>
          <a:p>
            <a:r>
              <a:rPr lang="en-US" b="1" dirty="0" smtClean="0"/>
              <a:t>EPIDEMIOLOGY</a:t>
            </a:r>
          </a:p>
          <a:p>
            <a:r>
              <a:rPr lang="en-US" b="1" dirty="0" smtClean="0"/>
              <a:t>PATHOPHYSIOLOGY</a:t>
            </a:r>
          </a:p>
          <a:p>
            <a:r>
              <a:rPr lang="en-US" b="1" dirty="0" smtClean="0"/>
              <a:t>SURVIVING SEPSIS CURRENT GUIDELINES ON TREATMENT</a:t>
            </a:r>
          </a:p>
          <a:p>
            <a:r>
              <a:rPr lang="en-US" b="1" dirty="0" smtClean="0"/>
              <a:t>OTHER CURRENT CONCEPTS IN TREATMENT</a:t>
            </a:r>
          </a:p>
          <a:p>
            <a:r>
              <a:rPr lang="en-US" b="1" dirty="0" smtClean="0"/>
              <a:t>CONCLUSION</a:t>
            </a:r>
          </a:p>
          <a:p>
            <a:r>
              <a:rPr lang="en-US" b="1" dirty="0" smtClean="0"/>
              <a:t>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74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1171977"/>
            <a:ext cx="11679381" cy="5447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CASCADE OF EVENTS</a:t>
            </a:r>
          </a:p>
          <a:p>
            <a:r>
              <a:rPr lang="en-US" dirty="0" smtClean="0"/>
              <a:t>In </a:t>
            </a:r>
            <a:r>
              <a:rPr lang="en-US" dirty="0"/>
              <a:t>innate immune system, </a:t>
            </a:r>
            <a:r>
              <a:rPr lang="en-US" dirty="0" smtClean="0"/>
              <a:t>neutrophils are 1st </a:t>
            </a:r>
            <a:r>
              <a:rPr lang="en-US" dirty="0"/>
              <a:t>line of </a:t>
            </a:r>
            <a:r>
              <a:rPr lang="en-US" dirty="0" smtClean="0"/>
              <a:t>defense.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Bacterial infections induce </a:t>
            </a:r>
            <a:r>
              <a:rPr lang="en-US" dirty="0" err="1" smtClean="0"/>
              <a:t>Bmarrow</a:t>
            </a:r>
            <a:r>
              <a:rPr lang="en-US" dirty="0" smtClean="0"/>
              <a:t> release of mature/immature forms.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Immature </a:t>
            </a:r>
            <a:r>
              <a:rPr lang="en-US" dirty="0"/>
              <a:t>neutrophils show reduced </a:t>
            </a:r>
            <a:r>
              <a:rPr lang="en-US" dirty="0" smtClean="0"/>
              <a:t>phagocytosis </a:t>
            </a:r>
            <a:r>
              <a:rPr lang="en-US" dirty="0"/>
              <a:t>and oxidative burst capacity </a:t>
            </a:r>
            <a:r>
              <a:rPr lang="en-US" dirty="0" smtClean="0"/>
              <a:t>when </a:t>
            </a:r>
            <a:r>
              <a:rPr lang="en-US" dirty="0"/>
              <a:t>activated via </a:t>
            </a:r>
            <a:r>
              <a:rPr lang="en-US" dirty="0" smtClean="0"/>
              <a:t>PAMPs/DAMPs.</a:t>
            </a:r>
          </a:p>
          <a:p>
            <a:endParaRPr lang="en-US" dirty="0" smtClean="0"/>
          </a:p>
          <a:p>
            <a:r>
              <a:rPr lang="en-US" dirty="0" smtClean="0"/>
              <a:t>Clinical </a:t>
            </a:r>
            <a:r>
              <a:rPr lang="en-US" dirty="0"/>
              <a:t>deterioration is </a:t>
            </a:r>
            <a:r>
              <a:rPr lang="en-US" dirty="0" smtClean="0"/>
              <a:t>associated </a:t>
            </a:r>
            <a:r>
              <a:rPr lang="en-US" dirty="0"/>
              <a:t>with the </a:t>
            </a:r>
            <a:r>
              <a:rPr lang="en-US" dirty="0" smtClean="0"/>
              <a:t>detection of </a:t>
            </a:r>
            <a:r>
              <a:rPr lang="en-US" dirty="0"/>
              <a:t>elevated levels of these cells, which is in turn </a:t>
            </a:r>
            <a:r>
              <a:rPr lang="en-US" dirty="0" smtClean="0"/>
              <a:t>associated with </a:t>
            </a:r>
            <a:r>
              <a:rPr lang="en-US" dirty="0"/>
              <a:t>increased spontaneous production and release of </a:t>
            </a:r>
            <a:r>
              <a:rPr lang="en-US" dirty="0" smtClean="0"/>
              <a:t>neutrophil extracellular </a:t>
            </a:r>
            <a:r>
              <a:rPr lang="en-US" dirty="0"/>
              <a:t>traps (NETs) (16, 17).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18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NETs are diffuse extracellular structures with potential to immobilize a wide range of pathogens (Gram-positive and negative bacteria, viruses, yeasts, protozoa and parasites).</a:t>
            </a:r>
          </a:p>
          <a:p>
            <a:endParaRPr lang="en-US" dirty="0" smtClean="0"/>
          </a:p>
          <a:p>
            <a:r>
              <a:rPr lang="en-US" dirty="0" smtClean="0"/>
              <a:t>NETs release is triggered by cytokines, chemokines, platelet </a:t>
            </a:r>
            <a:r>
              <a:rPr lang="en-US" dirty="0"/>
              <a:t>agonists (</a:t>
            </a:r>
            <a:r>
              <a:rPr lang="en-US" dirty="0" err="1"/>
              <a:t>i.e</a:t>
            </a:r>
            <a:r>
              <a:rPr lang="en-US" dirty="0" err="1" smtClean="0"/>
              <a:t>.,thrombin</a:t>
            </a:r>
            <a:r>
              <a:rPr lang="en-US" dirty="0"/>
              <a:t>, ADP, collagen, arachidonic acid) and </a:t>
            </a:r>
            <a:r>
              <a:rPr lang="en-US" dirty="0" smtClean="0"/>
              <a:t>antibodies.</a:t>
            </a:r>
          </a:p>
          <a:p>
            <a:endParaRPr lang="en-US" dirty="0"/>
          </a:p>
          <a:p>
            <a:r>
              <a:rPr lang="en-US" dirty="0"/>
              <a:t>Increased occurrence of </a:t>
            </a:r>
            <a:r>
              <a:rPr lang="en-US" dirty="0" smtClean="0"/>
              <a:t>NETs </a:t>
            </a:r>
            <a:r>
              <a:rPr lang="en-US" dirty="0"/>
              <a:t>due to </a:t>
            </a:r>
            <a:r>
              <a:rPr lang="en-US" dirty="0" smtClean="0"/>
              <a:t>overproduction/ </a:t>
            </a:r>
            <a:r>
              <a:rPr lang="en-US" dirty="0"/>
              <a:t>insufficient degradation has been shown to be associated </a:t>
            </a:r>
            <a:r>
              <a:rPr lang="en-US" dirty="0" smtClean="0"/>
              <a:t>with </a:t>
            </a:r>
            <a:r>
              <a:rPr lang="en-US" dirty="0" err="1" smtClean="0"/>
              <a:t>hypercoagulation</a:t>
            </a:r>
            <a:r>
              <a:rPr lang="en-US" dirty="0" smtClean="0"/>
              <a:t> </a:t>
            </a:r>
            <a:r>
              <a:rPr lang="en-US" dirty="0"/>
              <a:t>and endothelial </a:t>
            </a:r>
            <a:r>
              <a:rPr lang="en-US" dirty="0" smtClean="0"/>
              <a:t>damage.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195" y="5254579"/>
            <a:ext cx="7611414" cy="1043189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>Changes in pro- and anti-inflammatory response of the immune system during the course of sepsis and septic shock. HLA-DR, human leukocyte</a:t>
            </a:r>
            <a:br>
              <a:rPr lang="en-US" sz="1400" dirty="0"/>
            </a:br>
            <a:r>
              <a:rPr lang="en-US" sz="1400" dirty="0"/>
              <a:t>antigen-D related; IgM/G, immunoglobulin M/G; IL, interleukin; IFN-y, Interferon y; PAMPs, pathogen-associated molecular patterns; TNF-a, tumor necrosis factor</a:t>
            </a:r>
            <a:br>
              <a:rPr lang="en-US" sz="1400" dirty="0"/>
            </a:br>
            <a:r>
              <a:rPr lang="en-US" sz="1400" dirty="0"/>
              <a:t>alpha; TLR, toll-like receptor.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7" y="589253"/>
            <a:ext cx="72379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PATHOPHYSIOLOGIC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 </a:t>
            </a:r>
            <a:r>
              <a:rPr lang="en-US" b="1" dirty="0" smtClean="0"/>
              <a:t>summary:</a:t>
            </a:r>
          </a:p>
          <a:p>
            <a:r>
              <a:rPr lang="en-US" dirty="0" smtClean="0"/>
              <a:t>Invasion </a:t>
            </a:r>
            <a:r>
              <a:rPr lang="en-US" dirty="0"/>
              <a:t>by micro-org and their toxins elicit a strong response by the host defenses which is characterized by activation of cellular elements and the plasma protein system. </a:t>
            </a:r>
          </a:p>
          <a:p>
            <a:r>
              <a:rPr lang="en-US" dirty="0"/>
              <a:t>The activated cells are mononuclear cells, macrophages, neutrophils and endothelial cells.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activated cells produce numerous cytokines and mediators.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host defense system also activates the complement, coagulation cascades and the </a:t>
            </a:r>
            <a:r>
              <a:rPr lang="en-US" dirty="0" err="1"/>
              <a:t>kallikrein-kinin</a:t>
            </a:r>
            <a:r>
              <a:rPr lang="en-US" dirty="0"/>
              <a:t> system.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>
            <a:normAutofit/>
          </a:bodyPr>
          <a:lstStyle/>
          <a:p>
            <a:r>
              <a:rPr lang="en-US" sz="2800" b="1" dirty="0"/>
              <a:t>Sepsis-Induced </a:t>
            </a:r>
            <a:r>
              <a:rPr lang="en-US" sz="2800" b="1" dirty="0" smtClean="0"/>
              <a:t>Coagulopathy (SIC) /Role </a:t>
            </a:r>
            <a:r>
              <a:rPr lang="en-US" sz="2800" b="1" dirty="0"/>
              <a:t>of Endothelium in </a:t>
            </a:r>
            <a:r>
              <a:rPr lang="en-US" sz="2800" b="1" dirty="0" smtClean="0"/>
              <a:t>Sepsis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50818"/>
            <a:ext cx="10965873" cy="4826145"/>
          </a:xfrm>
        </p:spPr>
        <p:txBody>
          <a:bodyPr>
            <a:normAutofit/>
          </a:bodyPr>
          <a:lstStyle/>
          <a:p>
            <a:r>
              <a:rPr lang="en-US" dirty="0" smtClean="0"/>
              <a:t>SIC key to sepsis </a:t>
            </a:r>
            <a:r>
              <a:rPr lang="en-US" dirty="0"/>
              <a:t>organ dysfunction. </a:t>
            </a:r>
            <a:endParaRPr lang="en-US" dirty="0" smtClean="0"/>
          </a:p>
          <a:p>
            <a:r>
              <a:rPr lang="en-US" dirty="0" smtClean="0"/>
              <a:t>Synonymous with disseminated intravascular coagulation (DIC)</a:t>
            </a:r>
          </a:p>
          <a:p>
            <a:r>
              <a:rPr lang="en-US" dirty="0" smtClean="0"/>
              <a:t>DIC is characterized by </a:t>
            </a:r>
            <a:r>
              <a:rPr lang="en-US" dirty="0"/>
              <a:t>intravascular activation of coagulation </a:t>
            </a:r>
            <a:r>
              <a:rPr lang="en-US" dirty="0" smtClean="0"/>
              <a:t>with loss </a:t>
            </a:r>
            <a:r>
              <a:rPr lang="en-US" dirty="0"/>
              <a:t>of localization </a:t>
            </a:r>
            <a:r>
              <a:rPr lang="en-US" dirty="0" smtClean="0"/>
              <a:t>due to different </a:t>
            </a:r>
            <a:r>
              <a:rPr lang="en-US" dirty="0"/>
              <a:t>causes. </a:t>
            </a:r>
          </a:p>
          <a:p>
            <a:r>
              <a:rPr lang="en-US" dirty="0" smtClean="0"/>
              <a:t>Can originate from </a:t>
            </a:r>
            <a:r>
              <a:rPr lang="en-US" dirty="0"/>
              <a:t>and cause damage </a:t>
            </a:r>
            <a:r>
              <a:rPr lang="en-US" dirty="0" smtClean="0"/>
              <a:t>to microvasculature/organ </a:t>
            </a:r>
            <a:r>
              <a:rPr lang="en-US" dirty="0"/>
              <a:t>dysfunction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 smtClean="0"/>
              <a:t>DIC is consumptive coagulopathy.</a:t>
            </a:r>
          </a:p>
          <a:p>
            <a:r>
              <a:rPr lang="en-US" dirty="0" smtClean="0"/>
              <a:t>SIC consists of </a:t>
            </a:r>
            <a:r>
              <a:rPr lang="en-US" dirty="0"/>
              <a:t>organ dysfunction, </a:t>
            </a:r>
            <a:r>
              <a:rPr lang="en-US" dirty="0" smtClean="0"/>
              <a:t>↓platelet </a:t>
            </a:r>
            <a:r>
              <a:rPr lang="en-US" dirty="0"/>
              <a:t>count and </a:t>
            </a:r>
            <a:r>
              <a:rPr lang="en-US" dirty="0" smtClean="0"/>
              <a:t>↑PT-INR.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1134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Endothelial cells lose </a:t>
            </a:r>
            <a:r>
              <a:rPr lang="en-US" dirty="0" smtClean="0"/>
              <a:t>anticoagulant </a:t>
            </a:r>
            <a:r>
              <a:rPr lang="en-US" dirty="0"/>
              <a:t>function </a:t>
            </a:r>
            <a:r>
              <a:rPr lang="en-US" dirty="0" smtClean="0"/>
              <a:t>after </a:t>
            </a:r>
            <a:r>
              <a:rPr lang="en-US" dirty="0" err="1" smtClean="0"/>
              <a:t>proinflammatory</a:t>
            </a:r>
            <a:r>
              <a:rPr lang="en-US" dirty="0" smtClean="0"/>
              <a:t> </a:t>
            </a:r>
            <a:r>
              <a:rPr lang="en-US" dirty="0"/>
              <a:t>stimulation and promote </a:t>
            </a:r>
            <a:r>
              <a:rPr lang="en-US" dirty="0" smtClean="0"/>
              <a:t>coagulation: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↓</a:t>
            </a:r>
            <a:r>
              <a:rPr lang="en-US" dirty="0" err="1" smtClean="0"/>
              <a:t>thrombomodulin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heparan</a:t>
            </a:r>
            <a:r>
              <a:rPr lang="en-US" dirty="0"/>
              <a:t> </a:t>
            </a:r>
            <a:r>
              <a:rPr lang="en-US" dirty="0" smtClean="0"/>
              <a:t>sulfate on cell surface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↑tissue factor (TF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↑TF </a:t>
            </a:r>
            <a:r>
              <a:rPr lang="en-US" dirty="0"/>
              <a:t>expression by </a:t>
            </a:r>
            <a:r>
              <a:rPr lang="en-US" dirty="0" smtClean="0"/>
              <a:t>pathogen-activated endothelium, adherent </a:t>
            </a:r>
            <a:r>
              <a:rPr lang="en-US" dirty="0"/>
              <a:t>tissue factor-loaded </a:t>
            </a:r>
            <a:r>
              <a:rPr lang="en-US" dirty="0" smtClean="0"/>
              <a:t>monocytes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leukocytic</a:t>
            </a:r>
            <a:r>
              <a:rPr lang="en-US" dirty="0" smtClean="0"/>
              <a:t> </a:t>
            </a:r>
            <a:r>
              <a:rPr lang="en-US" dirty="0" err="1"/>
              <a:t>microparticles</a:t>
            </a:r>
            <a:r>
              <a:rPr lang="en-US" dirty="0"/>
              <a:t> (</a:t>
            </a:r>
            <a:r>
              <a:rPr lang="en-US" dirty="0" smtClean="0"/>
              <a:t>activate coagulation cascade).</a:t>
            </a:r>
          </a:p>
          <a:p>
            <a:endParaRPr lang="en-US" dirty="0"/>
          </a:p>
          <a:p>
            <a:r>
              <a:rPr lang="en-US" dirty="0"/>
              <a:t>Finally, the pro-inflammatory serine protease </a:t>
            </a:r>
            <a:r>
              <a:rPr lang="en-US" dirty="0" smtClean="0"/>
              <a:t>thrombin enhances: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-endothelial </a:t>
            </a:r>
            <a:r>
              <a:rPr lang="en-US" dirty="0" err="1" smtClean="0"/>
              <a:t>hyperpermeability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-adhesion molecule expression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-cytokine production.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10515600" cy="58189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Complement System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1028218" cy="50963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Complement </a:t>
            </a:r>
            <a:r>
              <a:rPr lang="en-US" dirty="0"/>
              <a:t>activation products (such as the </a:t>
            </a:r>
            <a:r>
              <a:rPr lang="en-US" dirty="0" err="1" smtClean="0"/>
              <a:t>anaphylatoxins</a:t>
            </a:r>
            <a:r>
              <a:rPr lang="en-US" dirty="0"/>
              <a:t> </a:t>
            </a:r>
            <a:r>
              <a:rPr lang="en-US" dirty="0" smtClean="0"/>
              <a:t>C3a</a:t>
            </a:r>
            <a:r>
              <a:rPr lang="en-US" dirty="0"/>
              <a:t>, C4a, and C5a) are elevated in the early stages of </a:t>
            </a:r>
            <a:r>
              <a:rPr lang="en-US" dirty="0" smtClean="0"/>
              <a:t>sepsis.</a:t>
            </a:r>
          </a:p>
          <a:p>
            <a:endParaRPr lang="en-US" dirty="0" smtClean="0"/>
          </a:p>
          <a:p>
            <a:r>
              <a:rPr lang="en-US" dirty="0" smtClean="0"/>
              <a:t>Physiologically</a:t>
            </a:r>
            <a:r>
              <a:rPr lang="en-US" dirty="0"/>
              <a:t>, C5a is associated with the chemotaxis </a:t>
            </a:r>
            <a:r>
              <a:rPr lang="en-US" dirty="0" smtClean="0"/>
              <a:t>of neutrophils </a:t>
            </a:r>
            <a:r>
              <a:rPr lang="en-US" dirty="0"/>
              <a:t>to the site of infection. By binding C5a to the </a:t>
            </a:r>
            <a:r>
              <a:rPr lang="en-US" dirty="0" smtClean="0"/>
              <a:t>C5a receptor </a:t>
            </a:r>
            <a:r>
              <a:rPr lang="en-US" dirty="0"/>
              <a:t>(C5aR), neutrophils develop into migratory cells </a:t>
            </a:r>
            <a:r>
              <a:rPr lang="en-US" dirty="0" smtClean="0"/>
              <a:t>with the </a:t>
            </a:r>
            <a:r>
              <a:rPr lang="en-US" dirty="0"/>
              <a:t>ability to enter inflamed tissue and remove pathogens </a:t>
            </a:r>
            <a:r>
              <a:rPr lang="en-US" dirty="0" smtClean="0"/>
              <a:t>and debris.</a:t>
            </a:r>
          </a:p>
          <a:p>
            <a:endParaRPr lang="en-US" dirty="0" smtClean="0"/>
          </a:p>
          <a:p>
            <a:r>
              <a:rPr lang="en-US" dirty="0" smtClean="0"/>
              <a:t>Here</a:t>
            </a:r>
            <a:r>
              <a:rPr lang="en-US" dirty="0"/>
              <a:t>, PAMPs </a:t>
            </a:r>
            <a:r>
              <a:rPr lang="en-US" dirty="0" smtClean="0"/>
              <a:t>and DAMPs </a:t>
            </a:r>
            <a:r>
              <a:rPr lang="en-US" dirty="0"/>
              <a:t>induce the release </a:t>
            </a:r>
            <a:r>
              <a:rPr lang="en-US" dirty="0" smtClean="0"/>
              <a:t>of NETs, granular enzymes </a:t>
            </a:r>
            <a:r>
              <a:rPr lang="en-US" dirty="0"/>
              <a:t>and reactive oxygen species (ROS) during </a:t>
            </a:r>
            <a:r>
              <a:rPr lang="en-US" dirty="0" smtClean="0"/>
              <a:t>the oxidative </a:t>
            </a:r>
            <a:r>
              <a:rPr lang="en-US" dirty="0"/>
              <a:t>burst, which, in turn, shifts the coagulation </a:t>
            </a:r>
            <a:r>
              <a:rPr lang="en-US" dirty="0" smtClean="0"/>
              <a:t>balance </a:t>
            </a:r>
            <a:r>
              <a:rPr lang="en-US" dirty="0"/>
              <a:t>toward </a:t>
            </a:r>
            <a:r>
              <a:rPr lang="en-US" dirty="0" err="1"/>
              <a:t>prothrombotic</a:t>
            </a:r>
            <a:r>
              <a:rPr lang="en-US" dirty="0"/>
              <a:t> activity, whilst fibrinolysis is inhibited.</a:t>
            </a:r>
          </a:p>
        </p:txBody>
      </p:sp>
    </p:spTree>
    <p:extLst>
      <p:ext uri="{BB962C8B-B14F-4D97-AF65-F5344CB8AC3E}">
        <p14:creationId xmlns:p14="http://schemas.microsoft.com/office/powerpoint/2010/main" val="306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Complement System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2055"/>
            <a:ext cx="11963400" cy="5387254"/>
          </a:xfrm>
        </p:spPr>
        <p:txBody>
          <a:bodyPr>
            <a:normAutofit/>
          </a:bodyPr>
          <a:lstStyle/>
          <a:p>
            <a:r>
              <a:rPr lang="en-US" dirty="0" smtClean="0"/>
              <a:t>Disseminated </a:t>
            </a:r>
            <a:r>
              <a:rPr lang="en-US" dirty="0"/>
              <a:t>microvascular thrombosis is initiated, </a:t>
            </a:r>
            <a:r>
              <a:rPr lang="en-US" dirty="0" smtClean="0"/>
              <a:t>and consumption </a:t>
            </a:r>
            <a:r>
              <a:rPr lang="en-US" dirty="0"/>
              <a:t>of clotting factors occurs, which is the hallmark </a:t>
            </a:r>
            <a:r>
              <a:rPr lang="en-US" dirty="0" smtClean="0"/>
              <a:t>of overt DIC. </a:t>
            </a:r>
          </a:p>
          <a:p>
            <a:r>
              <a:rPr lang="en-US" dirty="0" smtClean="0"/>
              <a:t>Excessive </a:t>
            </a:r>
            <a:r>
              <a:rPr lang="en-US" dirty="0"/>
              <a:t>activation of C5a in sepsis </a:t>
            </a:r>
            <a:r>
              <a:rPr lang="en-US" dirty="0" smtClean="0"/>
              <a:t>causes aggravation </a:t>
            </a:r>
            <a:r>
              <a:rPr lang="en-US" dirty="0"/>
              <a:t>of systemic inflammation, progressive </a:t>
            </a:r>
            <a:r>
              <a:rPr lang="en-US" dirty="0" smtClean="0"/>
              <a:t>apoptosis of lymphocytes and dysfunction </a:t>
            </a:r>
            <a:r>
              <a:rPr lang="en-US" dirty="0"/>
              <a:t>of </a:t>
            </a:r>
            <a:r>
              <a:rPr lang="en-US" dirty="0" smtClean="0"/>
              <a:t>neutrophils.</a:t>
            </a:r>
            <a:endParaRPr lang="en-US" dirty="0"/>
          </a:p>
          <a:p>
            <a:r>
              <a:rPr lang="en-US" dirty="0" smtClean="0"/>
              <a:t>Overwhelming </a:t>
            </a:r>
            <a:r>
              <a:rPr lang="en-US" dirty="0"/>
              <a:t>levels of </a:t>
            </a:r>
            <a:r>
              <a:rPr lang="en-US" dirty="0" smtClean="0"/>
              <a:t>C5a </a:t>
            </a:r>
            <a:r>
              <a:rPr lang="en-US" dirty="0"/>
              <a:t>lead to </a:t>
            </a:r>
            <a:r>
              <a:rPr lang="en-US" dirty="0" smtClean="0"/>
              <a:t>downregulation of </a:t>
            </a:r>
            <a:r>
              <a:rPr lang="en-US" dirty="0"/>
              <a:t>C5aR with adverse effects on the further course of the disease.</a:t>
            </a:r>
          </a:p>
          <a:p>
            <a:r>
              <a:rPr lang="en-US" dirty="0" smtClean="0"/>
              <a:t>Homing </a:t>
            </a:r>
            <a:r>
              <a:rPr lang="en-US" dirty="0"/>
              <a:t>of neutrophils into the microvasculature, further </a:t>
            </a:r>
            <a:r>
              <a:rPr lang="en-US" dirty="0" smtClean="0"/>
              <a:t>tissue damage</a:t>
            </a:r>
            <a:r>
              <a:rPr lang="en-US" dirty="0"/>
              <a:t>, thrombosis, and ultimately multi-organ failure </a:t>
            </a:r>
            <a:r>
              <a:rPr lang="en-US" dirty="0" smtClean="0"/>
              <a:t>occur. </a:t>
            </a:r>
          </a:p>
          <a:p>
            <a:endParaRPr lang="en-US" dirty="0" smtClean="0"/>
          </a:p>
          <a:p>
            <a:r>
              <a:rPr lang="en-US" b="1" dirty="0" smtClean="0"/>
              <a:t>In a mouse model, the blockade of C5a or C5aR inhibits the development of sepsis.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04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0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955964"/>
            <a:ext cx="11637818" cy="5220999"/>
          </a:xfrm>
        </p:spPr>
        <p:txBody>
          <a:bodyPr>
            <a:normAutofit/>
          </a:bodyPr>
          <a:lstStyle/>
          <a:p>
            <a:r>
              <a:rPr lang="en-US" dirty="0"/>
              <a:t>Significantly increased survival has </a:t>
            </a:r>
            <a:r>
              <a:rPr lang="en-US" dirty="0" smtClean="0"/>
              <a:t>been shown </a:t>
            </a:r>
            <a:r>
              <a:rPr lang="en-US" dirty="0"/>
              <a:t>in models of mild to moderate sepsis of </a:t>
            </a:r>
            <a:r>
              <a:rPr lang="en-US" dirty="0" smtClean="0"/>
              <a:t>C5aR-deficient mice</a:t>
            </a:r>
            <a:r>
              <a:rPr lang="en-US" dirty="0"/>
              <a:t>, accompanied by improved pathogen clearance and </a:t>
            </a:r>
            <a:r>
              <a:rPr lang="en-US" dirty="0" smtClean="0"/>
              <a:t>largely preserved </a:t>
            </a:r>
            <a:r>
              <a:rPr lang="en-US" dirty="0"/>
              <a:t>liver </a:t>
            </a:r>
            <a:r>
              <a:rPr lang="en-US" dirty="0" smtClean="0"/>
              <a:t>function.</a:t>
            </a:r>
          </a:p>
          <a:p>
            <a:r>
              <a:rPr lang="en-US" dirty="0" smtClean="0"/>
              <a:t>Downregulated </a:t>
            </a:r>
            <a:r>
              <a:rPr lang="en-US" dirty="0"/>
              <a:t>levels of C5aR correlate with a poor </a:t>
            </a:r>
            <a:r>
              <a:rPr lang="en-US" dirty="0" smtClean="0"/>
              <a:t>prognosis when </a:t>
            </a:r>
            <a:r>
              <a:rPr lang="en-US" dirty="0"/>
              <a:t>C5a levels are simultaneously </a:t>
            </a:r>
            <a:r>
              <a:rPr lang="en-US" dirty="0" smtClean="0"/>
              <a:t>elevated.</a:t>
            </a:r>
            <a:endParaRPr lang="en-US" dirty="0"/>
          </a:p>
          <a:p>
            <a:r>
              <a:rPr lang="en-US" b="1" dirty="0" smtClean="0"/>
              <a:t>Thus, C5a </a:t>
            </a:r>
            <a:r>
              <a:rPr lang="en-US" b="1" dirty="0"/>
              <a:t>as well as C5aR are key players in </a:t>
            </a:r>
            <a:r>
              <a:rPr lang="en-US" b="1" dirty="0" smtClean="0"/>
              <a:t>many acute </a:t>
            </a:r>
            <a:r>
              <a:rPr lang="en-US" b="1" dirty="0"/>
              <a:t>and chronic inflammatory conditions, making </a:t>
            </a:r>
            <a:r>
              <a:rPr lang="en-US" b="1" dirty="0" smtClean="0"/>
              <a:t>C5a a </a:t>
            </a:r>
            <a:r>
              <a:rPr lang="en-US" b="1" dirty="0"/>
              <a:t>highly attractive pharmacological target.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i="1" dirty="0" smtClean="0"/>
              <a:t>The important involvement </a:t>
            </a:r>
            <a:r>
              <a:rPr lang="en-US" b="1" i="1" dirty="0"/>
              <a:t>in sepsis-related inflammation makes both </a:t>
            </a:r>
            <a:r>
              <a:rPr lang="en-US" b="1" i="1" dirty="0" smtClean="0"/>
              <a:t>C5a and </a:t>
            </a:r>
            <a:r>
              <a:rPr lang="en-US" b="1" i="1" dirty="0"/>
              <a:t>C5aR promising starting points for the </a:t>
            </a:r>
            <a:r>
              <a:rPr lang="en-US" b="1" i="1" dirty="0" smtClean="0"/>
              <a:t>development of </a:t>
            </a:r>
            <a:r>
              <a:rPr lang="en-US" b="1" i="1" dirty="0"/>
              <a:t>novel therapeutic approaches</a:t>
            </a:r>
            <a:r>
              <a:rPr lang="en-US" b="1" i="1" dirty="0" smtClean="0"/>
              <a:t>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919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56" y="5233340"/>
            <a:ext cx="10515600" cy="832609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Overview of different aspects of immunological dysfunction with details of the affected entities. APC, antigen presenting cell; AZU1, </a:t>
            </a:r>
            <a:r>
              <a:rPr lang="en-US" sz="1600" dirty="0" err="1"/>
              <a:t>azurocidine</a:t>
            </a:r>
            <a:r>
              <a:rPr lang="en-US" sz="1600" dirty="0"/>
              <a:t> 1; </a:t>
            </a:r>
            <a:r>
              <a:rPr lang="en-US" sz="1600" dirty="0" err="1"/>
              <a:t>CNC,circulating</a:t>
            </a:r>
            <a:r>
              <a:rPr lang="en-US" sz="1600" dirty="0"/>
              <a:t> neutrophils count; CTSG, </a:t>
            </a:r>
            <a:r>
              <a:rPr lang="en-US" sz="1600" dirty="0" err="1"/>
              <a:t>cathepsin</a:t>
            </a:r>
            <a:r>
              <a:rPr lang="en-US" sz="1600" dirty="0"/>
              <a:t> G; ELANE, elastase; IFN-y, interferon y; Ig, immunoglobulin; MHCII, major histocompatibility complex II; </a:t>
            </a:r>
            <a:r>
              <a:rPr lang="en-US" sz="1600" dirty="0" err="1"/>
              <a:t>MPO,myeloperoxidase</a:t>
            </a:r>
            <a:r>
              <a:rPr lang="en-US" sz="1600" dirty="0"/>
              <a:t>; PD1, programmed death protein 1; TCR, T cell receptor. Adapted from Bermejo-Martin JF (12) with permission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914" y="232201"/>
            <a:ext cx="10006885" cy="48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LEARNING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1. Define Sepsis and evolution in criteria.</a:t>
            </a:r>
          </a:p>
          <a:p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2. Describe the key pathophysiologic mechanisms.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3. Know the current guidelines in diagnoses and management.</a:t>
            </a:r>
          </a:p>
          <a:p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4. Understand the current scientific thinking for future and the basis.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15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/>
          <a:lstStyle/>
          <a:p>
            <a:r>
              <a:rPr lang="en-US" dirty="0"/>
              <a:t>Complement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With </a:t>
            </a:r>
            <a:r>
              <a:rPr lang="en-US" dirty="0" err="1"/>
              <a:t>Vilobelimab</a:t>
            </a:r>
            <a:r>
              <a:rPr lang="en-US" dirty="0"/>
              <a:t> (</a:t>
            </a:r>
            <a:r>
              <a:rPr lang="en-US" dirty="0" err="1" smtClean="0"/>
              <a:t>anticomplement</a:t>
            </a:r>
            <a:r>
              <a:rPr lang="en-US" dirty="0"/>
              <a:t> </a:t>
            </a:r>
            <a:r>
              <a:rPr lang="pt-BR" dirty="0" smtClean="0"/>
              <a:t>C5a</a:t>
            </a:r>
            <a:r>
              <a:rPr lang="pt-BR" dirty="0"/>
              <a:t>) and Avdoralimab (anti-receptor </a:t>
            </a:r>
            <a:r>
              <a:rPr lang="pt-BR" dirty="0" smtClean="0"/>
              <a:t>C5aR </a:t>
            </a:r>
            <a:r>
              <a:rPr lang="en-US" dirty="0" smtClean="0"/>
              <a:t>monoclonal </a:t>
            </a:r>
            <a:r>
              <a:rPr lang="en-US" dirty="0"/>
              <a:t>antibody; NCT04371367) the respective </a:t>
            </a:r>
            <a:r>
              <a:rPr lang="en-US" dirty="0" smtClean="0"/>
              <a:t>first-in class monoclonal </a:t>
            </a:r>
            <a:r>
              <a:rPr lang="en-US" dirty="0"/>
              <a:t>antibodies are currently tested both in </a:t>
            </a:r>
            <a:r>
              <a:rPr lang="en-US" dirty="0" smtClean="0"/>
              <a:t>clinical sepsis </a:t>
            </a:r>
            <a:r>
              <a:rPr lang="en-US" dirty="0"/>
              <a:t>trials and in COVID </a:t>
            </a:r>
            <a:r>
              <a:rPr lang="en-US" dirty="0" smtClean="0"/>
              <a:t>19.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955214" cy="99752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SURVIVIVING SEPSIS CAMPAIGN RECOMMENDATIONS (SSC)</a:t>
            </a:r>
            <a:br>
              <a:rPr lang="en-US" sz="3600" b="1" dirty="0" smtClean="0"/>
            </a:br>
            <a:r>
              <a:rPr lang="en-US" sz="3600" b="1" dirty="0" smtClean="0"/>
              <a:t>				2016  VS  2021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330036"/>
            <a:ext cx="11755581" cy="55279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Reviews </a:t>
            </a:r>
            <a:r>
              <a:rPr lang="en-US" dirty="0"/>
              <a:t>history, </a:t>
            </a:r>
            <a:r>
              <a:rPr lang="en-US" dirty="0" smtClean="0"/>
              <a:t>scope &amp; methodology of </a:t>
            </a:r>
            <a:r>
              <a:rPr lang="en-US" dirty="0"/>
              <a:t>relevant </a:t>
            </a:r>
            <a:r>
              <a:rPr lang="en-US" dirty="0" smtClean="0"/>
              <a:t>literature on Sepsis.</a:t>
            </a:r>
            <a:endParaRPr lang="en-US" dirty="0"/>
          </a:p>
          <a:p>
            <a:r>
              <a:rPr lang="en-US" dirty="0" smtClean="0"/>
              <a:t>Makes major recommendations for Sepsis management.</a:t>
            </a:r>
          </a:p>
          <a:p>
            <a:r>
              <a:rPr lang="en-US" dirty="0" smtClean="0"/>
              <a:t>First </a:t>
            </a:r>
            <a:r>
              <a:rPr lang="en-US" dirty="0"/>
              <a:t>published </a:t>
            </a:r>
            <a:r>
              <a:rPr lang="en-US" dirty="0" smtClean="0"/>
              <a:t>in 2004, with updates in </a:t>
            </a:r>
            <a:r>
              <a:rPr lang="en-US" dirty="0"/>
              <a:t>2008, 2012, and 2017.</a:t>
            </a:r>
          </a:p>
          <a:p>
            <a:r>
              <a:rPr lang="en-US" dirty="0" smtClean="0"/>
              <a:t>Sponsored by SCCM/ESICM.</a:t>
            </a:r>
          </a:p>
          <a:p>
            <a:r>
              <a:rPr lang="en-US" dirty="0" smtClean="0"/>
              <a:t>Methodological support </a:t>
            </a:r>
            <a:r>
              <a:rPr lang="en-US" dirty="0"/>
              <a:t>by the Guidelines in Intensive Care Development and </a:t>
            </a:r>
            <a:r>
              <a:rPr lang="en-US" dirty="0" smtClean="0"/>
              <a:t>Evaluation (GUIDE).</a:t>
            </a:r>
          </a:p>
          <a:p>
            <a:r>
              <a:rPr lang="en-US" dirty="0" smtClean="0"/>
              <a:t>Endorsed by </a:t>
            </a:r>
            <a:r>
              <a:rPr lang="en-US" dirty="0"/>
              <a:t>24 additional societies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Apply more  </a:t>
            </a:r>
            <a:r>
              <a:rPr lang="en-US" dirty="0"/>
              <a:t>to </a:t>
            </a:r>
            <a:r>
              <a:rPr lang="en-US" dirty="0" smtClean="0"/>
              <a:t>HIC but applicable to LMIC </a:t>
            </a:r>
            <a:r>
              <a:rPr lang="en-US" dirty="0"/>
              <a:t>as data allow.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r>
              <a:rPr lang="en-US" sz="3600" b="1" i="1" dirty="0" smtClean="0"/>
              <a:t>Targeted for best practices but Clinicians decision making skills more key!</a:t>
            </a:r>
          </a:p>
          <a:p>
            <a:r>
              <a:rPr lang="en-US" sz="3600" b="1" i="1" dirty="0" smtClean="0"/>
              <a:t>To </a:t>
            </a:r>
            <a:r>
              <a:rPr lang="en-US" sz="3600" b="1" i="1" dirty="0"/>
              <a:t>improve prevention, diagnosis and treatment of sepsis. </a:t>
            </a:r>
          </a:p>
          <a:p>
            <a:pPr marL="0" indent="0">
              <a:buNone/>
            </a:pPr>
            <a:endParaRPr lang="en-US" sz="3600" i="1" dirty="0" smtClean="0"/>
          </a:p>
          <a:p>
            <a:pPr marL="0" indent="0">
              <a:buNone/>
            </a:pPr>
            <a:endParaRPr lang="en-US" b="1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66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3" y="540328"/>
            <a:ext cx="11492344" cy="6317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Criteria for Recommendations</a:t>
            </a:r>
          </a:p>
          <a:p>
            <a:r>
              <a:rPr lang="en-US" b="1" dirty="0" smtClean="0"/>
              <a:t>Strong recommendations (signified </a:t>
            </a:r>
            <a:r>
              <a:rPr lang="en-US" b="1" dirty="0"/>
              <a:t>by “we recommend”)</a:t>
            </a:r>
            <a:r>
              <a:rPr lang="en-US" dirty="0"/>
              <a:t> reflect high confidence that </a:t>
            </a:r>
            <a:r>
              <a:rPr lang="en-US" dirty="0" smtClean="0"/>
              <a:t>desirable effects of </a:t>
            </a:r>
            <a:r>
              <a:rPr lang="en-US" dirty="0"/>
              <a:t>adhering to a recommendation clearly outweigh undesirable effects. </a:t>
            </a:r>
            <a:endParaRPr lang="en-US" dirty="0" smtClean="0"/>
          </a:p>
          <a:p>
            <a:r>
              <a:rPr lang="en-US" b="1" dirty="0" smtClean="0"/>
              <a:t>Weak recommendations </a:t>
            </a:r>
            <a:r>
              <a:rPr lang="en-US" b="1" dirty="0"/>
              <a:t>(signified by “we suggest”) </a:t>
            </a:r>
            <a:r>
              <a:rPr lang="en-US" dirty="0"/>
              <a:t>indicate </a:t>
            </a:r>
            <a:r>
              <a:rPr lang="en-US" dirty="0" smtClean="0"/>
              <a:t>desirable effects likely </a:t>
            </a:r>
            <a:r>
              <a:rPr lang="en-US" dirty="0"/>
              <a:t>outweigh undesirable effects. </a:t>
            </a:r>
            <a:endParaRPr lang="en-US" dirty="0" smtClean="0"/>
          </a:p>
          <a:p>
            <a:r>
              <a:rPr lang="en-US" b="1" dirty="0" smtClean="0"/>
              <a:t>Best </a:t>
            </a:r>
            <a:r>
              <a:rPr lang="en-US" b="1" dirty="0"/>
              <a:t>practice statements (BPSs)</a:t>
            </a:r>
            <a:r>
              <a:rPr lang="en-US" dirty="0"/>
              <a:t> reflect </a:t>
            </a:r>
            <a:r>
              <a:rPr lang="en-US" dirty="0" smtClean="0"/>
              <a:t>ungraded strong recommendations </a:t>
            </a:r>
            <a:r>
              <a:rPr lang="en-US" dirty="0"/>
              <a:t>and are used sparingly when benefit or </a:t>
            </a:r>
            <a:r>
              <a:rPr lang="en-US" dirty="0" smtClean="0"/>
              <a:t>harm is </a:t>
            </a:r>
            <a:r>
              <a:rPr lang="en-US" dirty="0"/>
              <a:t>unequivocal, but evidence is difficult to </a:t>
            </a:r>
            <a:r>
              <a:rPr lang="en-US" dirty="0" smtClean="0"/>
              <a:t>summarize or assess.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Criteria for Evidence</a:t>
            </a:r>
          </a:p>
          <a:p>
            <a:pPr marL="0" indent="0">
              <a:buNone/>
            </a:pPr>
            <a:r>
              <a:rPr lang="en-US" b="1" dirty="0"/>
              <a:t>M</a:t>
            </a:r>
            <a:r>
              <a:rPr lang="en-US" b="1" dirty="0" smtClean="0"/>
              <a:t>QE</a:t>
            </a:r>
            <a:r>
              <a:rPr lang="en-US" dirty="0" smtClean="0"/>
              <a:t>  </a:t>
            </a:r>
            <a:r>
              <a:rPr lang="en-US" smtClean="0"/>
              <a:t>– moderateh </a:t>
            </a:r>
            <a:r>
              <a:rPr lang="en-US" dirty="0" smtClean="0"/>
              <a:t>quality of evidence</a:t>
            </a:r>
          </a:p>
          <a:p>
            <a:pPr marL="0" indent="0">
              <a:buNone/>
            </a:pPr>
            <a:r>
              <a:rPr lang="en-US" b="1" dirty="0" smtClean="0"/>
              <a:t>LQE  </a:t>
            </a:r>
            <a:r>
              <a:rPr lang="en-US" dirty="0" smtClean="0"/>
              <a:t>– low quality of evidence</a:t>
            </a:r>
          </a:p>
          <a:p>
            <a:pPr marL="0" indent="0">
              <a:buNone/>
            </a:pPr>
            <a:r>
              <a:rPr lang="en-US" b="1" dirty="0" smtClean="0"/>
              <a:t>VLQE </a:t>
            </a:r>
            <a:r>
              <a:rPr lang="en-US" dirty="0" smtClean="0"/>
              <a:t>– very low quality of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073"/>
            <a:ext cx="11119338" cy="4659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Sepsis performance improvement programs (</a:t>
            </a:r>
            <a:r>
              <a:rPr lang="en-US" b="1" dirty="0" smtClean="0"/>
              <a:t>PIP)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S</a:t>
            </a:r>
            <a:r>
              <a:rPr lang="en-US" dirty="0" smtClean="0"/>
              <a:t>creening</a:t>
            </a:r>
            <a:endParaRPr lang="en-US" dirty="0"/>
          </a:p>
          <a:p>
            <a:r>
              <a:rPr lang="en-US" dirty="0" smtClean="0"/>
              <a:t>Education </a:t>
            </a:r>
          </a:p>
          <a:p>
            <a:r>
              <a:rPr lang="en-US" dirty="0" smtClean="0"/>
              <a:t>Measurement </a:t>
            </a:r>
            <a:r>
              <a:rPr lang="en-US" dirty="0"/>
              <a:t>of sepsis bundle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Patient</a:t>
            </a:r>
            <a:r>
              <a:rPr lang="en-US" dirty="0"/>
              <a:t> </a:t>
            </a:r>
            <a:r>
              <a:rPr lang="en-US" dirty="0" smtClean="0"/>
              <a:t>outcomes</a:t>
            </a:r>
          </a:p>
          <a:p>
            <a:r>
              <a:rPr lang="en-US" dirty="0"/>
              <a:t>A</a:t>
            </a:r>
            <a:r>
              <a:rPr lang="en-US" dirty="0" smtClean="0"/>
              <a:t>ctions </a:t>
            </a:r>
            <a:r>
              <a:rPr lang="en-US" dirty="0"/>
              <a:t>for identified </a:t>
            </a:r>
            <a:r>
              <a:rPr lang="en-US" dirty="0" smtClean="0"/>
              <a:t>opportunities. </a:t>
            </a:r>
          </a:p>
          <a:p>
            <a:pPr marL="0" indent="0">
              <a:buNone/>
            </a:pPr>
            <a:r>
              <a:rPr lang="en-US" sz="2600" dirty="0" smtClean="0"/>
              <a:t>PIP associated with better adherence to sepsis bundles/reduced mortality.</a:t>
            </a:r>
          </a:p>
          <a:p>
            <a:pPr marL="0" indent="0">
              <a:buNone/>
            </a:pPr>
            <a:r>
              <a:rPr lang="it-IT" sz="1600" i="1" dirty="0" smtClean="0"/>
              <a:t>				</a:t>
            </a:r>
            <a:endParaRPr lang="en-US" sz="16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1431" cy="1325563"/>
          </a:xfrm>
        </p:spPr>
        <p:txBody>
          <a:bodyPr>
            <a:noAutofit/>
          </a:bodyPr>
          <a:lstStyle/>
          <a:p>
            <a:r>
              <a:rPr lang="en-US" b="1" dirty="0"/>
              <a:t>Screening for Patients With </a:t>
            </a:r>
            <a:r>
              <a:rPr lang="en-US" b="1" dirty="0" smtClean="0"/>
              <a:t>Sepsis/Septic </a:t>
            </a:r>
            <a:r>
              <a:rPr lang="en-US" b="1" dirty="0"/>
              <a:t>Shock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05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 of Sepsis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825625"/>
            <a:ext cx="11652738" cy="4762744"/>
          </a:xfrm>
        </p:spPr>
        <p:txBody>
          <a:bodyPr>
            <a:normAutofit/>
          </a:bodyPr>
          <a:lstStyle/>
          <a:p>
            <a:r>
              <a:rPr lang="en-US" dirty="0"/>
              <a:t>Identifying </a:t>
            </a:r>
            <a:r>
              <a:rPr lang="en-US" dirty="0" smtClean="0"/>
              <a:t>signs </a:t>
            </a:r>
            <a:r>
              <a:rPr lang="en-US" dirty="0"/>
              <a:t>and </a:t>
            </a:r>
            <a:r>
              <a:rPr lang="en-US" dirty="0" smtClean="0"/>
              <a:t>symptoms.</a:t>
            </a:r>
          </a:p>
          <a:p>
            <a:endParaRPr lang="en-US" dirty="0" smtClean="0"/>
          </a:p>
          <a:p>
            <a:r>
              <a:rPr lang="en-US" dirty="0" smtClean="0"/>
              <a:t>Detection </a:t>
            </a:r>
            <a:r>
              <a:rPr lang="en-US" dirty="0"/>
              <a:t>of some biomarkers (such as C reactive protein and </a:t>
            </a:r>
            <a:r>
              <a:rPr lang="en-US" dirty="0" err="1"/>
              <a:t>procalcitonin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Sepsis is considered if patient has National Early Warning Score (NEWS) &gt;/=5 	-with a known infection </a:t>
            </a:r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smtClean="0"/>
              <a:t>signs or symptoms of infection 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-at high risk of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0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817"/>
            <a:ext cx="10515600" cy="482614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There are also some red flag indicators to detect sepsis: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-Responds only to voice or pain/unresponsive </a:t>
            </a:r>
            <a:r>
              <a:rPr lang="en-US" b="1" dirty="0" smtClean="0"/>
              <a:t>(AVPU)</a:t>
            </a:r>
          </a:p>
          <a:p>
            <a:pPr marL="0" indent="0">
              <a:buNone/>
            </a:pPr>
            <a:r>
              <a:rPr lang="en-US" dirty="0" smtClean="0"/>
              <a:t>-Acute </a:t>
            </a:r>
            <a:r>
              <a:rPr lang="en-US" dirty="0" err="1" smtClean="0"/>
              <a:t>confusional</a:t>
            </a:r>
            <a:r>
              <a:rPr lang="en-US" dirty="0" smtClean="0"/>
              <a:t> state</a:t>
            </a:r>
          </a:p>
          <a:p>
            <a:pPr marL="0" indent="0">
              <a:buNone/>
            </a:pPr>
            <a:r>
              <a:rPr lang="en-US" dirty="0" smtClean="0"/>
              <a:t>-Systolic BP &lt;/=90mmHg (or drop &gt;40 from normal)</a:t>
            </a:r>
          </a:p>
          <a:p>
            <a:pPr marL="0" indent="0">
              <a:buNone/>
            </a:pPr>
            <a:r>
              <a:rPr lang="en-US" dirty="0" smtClean="0"/>
              <a:t>-Heart rate &gt;130/min</a:t>
            </a:r>
          </a:p>
          <a:p>
            <a:pPr marL="0" indent="0">
              <a:buNone/>
            </a:pPr>
            <a:r>
              <a:rPr lang="en-US" dirty="0" smtClean="0"/>
              <a:t>-Resp. rate &gt;/= 25/min</a:t>
            </a:r>
          </a:p>
          <a:p>
            <a:pPr marL="0" indent="0">
              <a:buNone/>
            </a:pPr>
            <a:r>
              <a:rPr lang="en-US" dirty="0" smtClean="0"/>
              <a:t>-Needs oxygen to keep SPO2&gt;/=92%</a:t>
            </a:r>
          </a:p>
          <a:p>
            <a:pPr marL="0" indent="0">
              <a:buNone/>
            </a:pPr>
            <a:r>
              <a:rPr lang="en-US" dirty="0" smtClean="0"/>
              <a:t>-Non-blanching rash, mottled/ashen/cyanotic</a:t>
            </a:r>
          </a:p>
          <a:p>
            <a:pPr marL="0" indent="0">
              <a:buNone/>
            </a:pPr>
            <a:r>
              <a:rPr lang="en-US" dirty="0" smtClean="0"/>
              <a:t>-Not passed urine in last 18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5214" cy="3622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97527"/>
            <a:ext cx="10955215" cy="5216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Sepsis screening </a:t>
            </a:r>
            <a:r>
              <a:rPr lang="en-US" b="1" dirty="0" smtClean="0"/>
              <a:t>tools - early </a:t>
            </a:r>
            <a:r>
              <a:rPr lang="en-US" b="1" dirty="0"/>
              <a:t>identification of </a:t>
            </a:r>
            <a:r>
              <a:rPr lang="en-US" b="1" dirty="0" smtClean="0"/>
              <a:t>sepsis in wards, ER, ICU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Manual or automated electronic health records (EHR).</a:t>
            </a:r>
          </a:p>
          <a:p>
            <a:r>
              <a:rPr lang="en-US" dirty="0" smtClean="0"/>
              <a:t>Systemic </a:t>
            </a:r>
            <a:r>
              <a:rPr lang="en-US" dirty="0"/>
              <a:t>inflammatory </a:t>
            </a:r>
            <a:r>
              <a:rPr lang="en-US" dirty="0" smtClean="0"/>
              <a:t>response syndrome </a:t>
            </a:r>
            <a:r>
              <a:rPr lang="en-US" dirty="0"/>
              <a:t>(SIRS) </a:t>
            </a:r>
            <a:r>
              <a:rPr lang="en-US" dirty="0" smtClean="0"/>
              <a:t>criteria. </a:t>
            </a:r>
          </a:p>
          <a:p>
            <a:r>
              <a:rPr lang="en-US" dirty="0" smtClean="0"/>
              <a:t>Vital signs, infection signs.</a:t>
            </a:r>
          </a:p>
          <a:p>
            <a:r>
              <a:rPr lang="en-US" dirty="0" smtClean="0"/>
              <a:t>Sequential Organ Failure </a:t>
            </a:r>
            <a:r>
              <a:rPr lang="en-US" dirty="0"/>
              <a:t>Assessment </a:t>
            </a:r>
            <a:r>
              <a:rPr lang="en-US" dirty="0" smtClean="0"/>
              <a:t>(SOFA) or quick(</a:t>
            </a:r>
            <a:r>
              <a:rPr lang="en-US" dirty="0" err="1" smtClean="0"/>
              <a:t>qSOFA</a:t>
            </a:r>
            <a:endParaRPr lang="en-US" dirty="0" smtClean="0"/>
          </a:p>
          <a:p>
            <a:r>
              <a:rPr lang="en-US" dirty="0" smtClean="0"/>
              <a:t>National Early Warning Score (NEWS) </a:t>
            </a:r>
          </a:p>
          <a:p>
            <a:r>
              <a:rPr lang="en-US" dirty="0" smtClean="0"/>
              <a:t>Modified Early Warning Score (MEWS)</a:t>
            </a:r>
          </a:p>
          <a:p>
            <a:r>
              <a:rPr lang="en-US" dirty="0" smtClean="0"/>
              <a:t>Machine learning (higher </a:t>
            </a:r>
            <a:r>
              <a:rPr lang="it-IT" dirty="0" smtClean="0"/>
              <a:t>sensitivity/</a:t>
            </a:r>
            <a:r>
              <a:rPr lang="en-US" dirty="0" smtClean="0"/>
              <a:t>specificity)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48874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Standard operating procedures </a:t>
            </a:r>
            <a:r>
              <a:rPr lang="en-US" dirty="0" smtClean="0"/>
              <a:t>(SOP) are accepted practices indicating the expected response </a:t>
            </a:r>
            <a:r>
              <a:rPr lang="en-US" dirty="0"/>
              <a:t>to </a:t>
            </a:r>
            <a:r>
              <a:rPr lang="en-US" dirty="0" smtClean="0"/>
              <a:t>specific </a:t>
            </a:r>
            <a:r>
              <a:rPr lang="en-US" dirty="0"/>
              <a:t>clinical </a:t>
            </a:r>
            <a:r>
              <a:rPr lang="en-US" dirty="0" smtClean="0"/>
              <a:t>circumstances.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Sepsis SOP’s </a:t>
            </a:r>
            <a:r>
              <a:rPr lang="en-US" dirty="0"/>
              <a:t>specified as Early Goal Directed </a:t>
            </a:r>
            <a:r>
              <a:rPr lang="en-US" smtClean="0"/>
              <a:t>Therapy.</a:t>
            </a:r>
          </a:p>
          <a:p>
            <a:endParaRPr lang="en-US" dirty="0" smtClean="0"/>
          </a:p>
          <a:p>
            <a:r>
              <a:rPr lang="en-US" dirty="0" smtClean="0"/>
              <a:t>Now referred to as “usual </a:t>
            </a:r>
            <a:r>
              <a:rPr lang="en-US" dirty="0"/>
              <a:t>care” </a:t>
            </a:r>
            <a:r>
              <a:rPr lang="en-US" dirty="0" smtClean="0"/>
              <a:t>and includes: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-components </a:t>
            </a:r>
            <a:r>
              <a:rPr lang="en-US" b="1" dirty="0"/>
              <a:t>of the </a:t>
            </a:r>
            <a:r>
              <a:rPr lang="en-US" b="1" dirty="0" smtClean="0"/>
              <a:t>sepsis bundle</a:t>
            </a:r>
          </a:p>
          <a:p>
            <a:pPr marL="0" indent="0">
              <a:buNone/>
            </a:pPr>
            <a:r>
              <a:rPr lang="en-US" b="1" dirty="0"/>
              <a:t>	-</a:t>
            </a:r>
            <a:r>
              <a:rPr lang="en-US" b="1" dirty="0" smtClean="0"/>
              <a:t>early identification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-lactate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-cultures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-antibiotics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-fluids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57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8524"/>
          </a:xfrm>
        </p:spPr>
        <p:txBody>
          <a:bodyPr/>
          <a:lstStyle/>
          <a:p>
            <a:r>
              <a:rPr lang="en-US" b="1" dirty="0" smtClean="0"/>
              <a:t>Sepsis Care Bundle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9" y="1266092"/>
            <a:ext cx="11769968" cy="5591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Revised Hour-1 Sepsis Care Bundle (at time of presentation)</a:t>
            </a:r>
          </a:p>
          <a:p>
            <a:r>
              <a:rPr lang="en-US" dirty="0" smtClean="0"/>
              <a:t>Measure lactate level </a:t>
            </a:r>
            <a:endParaRPr lang="en-US" dirty="0"/>
          </a:p>
          <a:p>
            <a:r>
              <a:rPr lang="en-US" dirty="0" smtClean="0"/>
              <a:t>Repeat if initial lactate is &gt;2mmol/l</a:t>
            </a:r>
          </a:p>
          <a:p>
            <a:r>
              <a:rPr lang="en-US" dirty="0" smtClean="0"/>
              <a:t>Obtain blood cultures prior to antibiotics</a:t>
            </a:r>
          </a:p>
          <a:p>
            <a:r>
              <a:rPr lang="en-US" dirty="0" smtClean="0"/>
              <a:t>Administer broad spectrum antibiotics</a:t>
            </a:r>
          </a:p>
          <a:p>
            <a:r>
              <a:rPr lang="en-US" dirty="0" smtClean="0"/>
              <a:t>Rapidly administer 30ml/kg crystalloid for hypotension or lactate &gt;=4mmol/l</a:t>
            </a:r>
          </a:p>
          <a:p>
            <a:r>
              <a:rPr lang="en-US" dirty="0" smtClean="0"/>
              <a:t>Apply vasopressors if patient is hypotensive during or after fluid resuscitation     </a:t>
            </a:r>
          </a:p>
          <a:p>
            <a:pPr marL="0" indent="0">
              <a:buNone/>
            </a:pPr>
            <a:r>
              <a:rPr lang="en-US" dirty="0" smtClean="0"/>
              <a:t>   to maintain MAP &gt;/=65mmHg</a:t>
            </a:r>
          </a:p>
          <a:p>
            <a:r>
              <a:rPr lang="en-US" dirty="0" smtClean="0"/>
              <a:t>Administer oxygen</a:t>
            </a:r>
          </a:p>
          <a:p>
            <a:r>
              <a:rPr lang="en-US" dirty="0" smtClean="0"/>
              <a:t>Measure urine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22909"/>
              </p:ext>
            </p:extLst>
          </p:nvPr>
        </p:nvGraphicFramePr>
        <p:xfrm>
          <a:off x="445477" y="0"/>
          <a:ext cx="11629292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3344985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3813907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4001477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532147">
                <a:tc>
                  <a:txBody>
                    <a:bodyPr/>
                    <a:lstStyle/>
                    <a:p>
                      <a:endParaRPr lang="en-US" sz="14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  <a:p>
                      <a:endParaRPr lang="en-US" sz="14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3300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PIP, Sepsis Screening. SOP’s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Strong, MQE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(for screening) </a:t>
                      </a:r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VLQE 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(SOP’s)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66346"/>
                  </a:ext>
                </a:extLst>
              </a:tr>
              <a:tr h="5321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No use of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qSOFA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as a single screen tool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compared with SIRS, NEWS,MEWS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MQE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endParaRPr lang="en-US" sz="140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5572"/>
                  </a:ext>
                </a:extLst>
              </a:tr>
              <a:tr h="5321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adults, measure blood lactate if sepsis suspected.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5321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INITIAL RESUSCITATION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Immediate Rx and Resuscitation.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</a:p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53214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5.Give at least 30 mL/kg of IV crystalloid within first 3 hrs.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</a:t>
                      </a: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LQE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DOWNGRADE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low quality of evidence.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57880"/>
                  </a:ext>
                </a:extLst>
              </a:tr>
              <a:tr h="7512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dynamic measures to guide fluid resuscitation, over physical exam or static parameters alone.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1399"/>
                  </a:ext>
                </a:extLst>
              </a:tr>
              <a:tr h="7512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Guiding resuscitation to decrease serum lactate in patients with elevated levels than not using.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24312"/>
                  </a:ext>
                </a:extLst>
              </a:tr>
              <a:tr h="5321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CRT to guide resuscitation (adults)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adjunct to other measures of perf.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43735"/>
                  </a:ext>
                </a:extLst>
              </a:tr>
              <a:tr h="9703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MEAN ARTERIAL PRESSURE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With vasopressors, target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initial MAP of 65 mm Hg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over higher MAP targets.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Strong, MQE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28385"/>
                  </a:ext>
                </a:extLst>
              </a:tr>
              <a:tr h="5321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ADMISSION TO INTENSIVE CARE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Admit within 6 hr.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sz="14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924232"/>
                  </a:ext>
                </a:extLst>
              </a:tr>
              <a:tr h="330024">
                <a:tc gridSpan="4">
                  <a:txBody>
                    <a:bodyPr/>
                    <a:lstStyle/>
                    <a:p>
                      <a:r>
                        <a:rPr lang="en-US" sz="1400" b="1" baseline="0" dirty="0" smtClean="0"/>
                        <a:t>S-Strong; M-Moderate, L-Low; VL-Very Low,    </a:t>
                      </a:r>
                      <a:r>
                        <a:rPr lang="en-US" sz="1400" b="1" dirty="0" smtClean="0"/>
                        <a:t>QE</a:t>
                      </a:r>
                      <a:r>
                        <a:rPr lang="en-US" sz="1400" b="1" baseline="0" dirty="0" smtClean="0"/>
                        <a:t> –Quality of Evidence.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1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5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INTRODUCTION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1500554"/>
            <a:ext cx="11178861" cy="50046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Sepsis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common </a:t>
            </a:r>
            <a:r>
              <a:rPr lang="en-US" dirty="0" smtClean="0"/>
              <a:t>life threatening infectious </a:t>
            </a:r>
            <a:r>
              <a:rPr lang="en-US" dirty="0"/>
              <a:t>illness </a:t>
            </a:r>
            <a:r>
              <a:rPr lang="en-US" dirty="0" smtClean="0"/>
              <a:t>not readily recognized.</a:t>
            </a:r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developed and </a:t>
            </a:r>
            <a:r>
              <a:rPr lang="en-US" dirty="0" smtClean="0"/>
              <a:t>developing world affected equally in incidence. </a:t>
            </a:r>
          </a:p>
          <a:p>
            <a:endParaRPr lang="en-US" dirty="0" smtClean="0"/>
          </a:p>
          <a:p>
            <a:r>
              <a:rPr lang="en-US" dirty="0" smtClean="0"/>
              <a:t>Poorer outcomes in Low and Middle income countries (LMICs):</a:t>
            </a:r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smtClean="0"/>
              <a:t>deficient healthcare and infection </a:t>
            </a:r>
            <a:r>
              <a:rPr lang="en-US" dirty="0"/>
              <a:t>prevention </a:t>
            </a:r>
            <a:r>
              <a:rPr lang="en-US" dirty="0" smtClean="0"/>
              <a:t>plan.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-high management costs.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Body’s </a:t>
            </a:r>
            <a:r>
              <a:rPr lang="en-US" dirty="0"/>
              <a:t>response to </a:t>
            </a:r>
            <a:r>
              <a:rPr lang="en-US" dirty="0" smtClean="0"/>
              <a:t>infection </a:t>
            </a:r>
            <a:r>
              <a:rPr lang="en-US" dirty="0"/>
              <a:t>injures </a:t>
            </a:r>
            <a:r>
              <a:rPr lang="en-US" dirty="0" smtClean="0"/>
              <a:t>its own </a:t>
            </a:r>
            <a:r>
              <a:rPr lang="en-US" dirty="0"/>
              <a:t>tissues and </a:t>
            </a:r>
            <a:r>
              <a:rPr lang="en-US" dirty="0" smtClean="0"/>
              <a:t>organs.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shock, multiple organ failure, </a:t>
            </a:r>
            <a:r>
              <a:rPr lang="en-US" dirty="0" smtClean="0"/>
              <a:t>disability and death.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"/>
            <a:ext cx="11142785" cy="422030"/>
          </a:xfrm>
        </p:spPr>
        <p:txBody>
          <a:bodyPr>
            <a:noAutofit/>
          </a:bodyPr>
          <a:lstStyle/>
          <a:p>
            <a:r>
              <a:rPr lang="en-US" sz="2400" b="1" dirty="0"/>
              <a:t>Table of Current Recommendations and Changes From Previous 2016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65158"/>
              </p:ext>
            </p:extLst>
          </p:nvPr>
        </p:nvGraphicFramePr>
        <p:xfrm>
          <a:off x="838200" y="422030"/>
          <a:ext cx="11142784" cy="644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231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3587261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3343031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3714261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515816">
                <a:tc>
                  <a:txBody>
                    <a:bodyPr/>
                    <a:lstStyle/>
                    <a:p>
                      <a:endParaRPr lang="en-US" sz="14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8417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INFECTION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Continuously re-evaluating and searching for alternative diagnoses if unconfirmed.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Stop empiric antimicrobials if confirmed.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  <a:endParaRPr lang="en-US" sz="1400" b="0" i="1" u="none" strike="noStrike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66346"/>
                  </a:ext>
                </a:extLst>
              </a:tr>
              <a:tr h="6940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Administer antimicrobials within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of recognition.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Strong, LQE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(Septic shock)</a:t>
                      </a:r>
                    </a:p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Strong, VLQE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(Sepsis without shock)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CHANGED from previous:</a:t>
                      </a:r>
                    </a:p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Recommend IV antimicrobials within one hour.</a:t>
                      </a:r>
                    </a:p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Strong recommendation, MQE</a:t>
                      </a:r>
                      <a:endParaRPr lang="en-US" sz="14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5572"/>
                  </a:ext>
                </a:extLst>
              </a:tr>
              <a:tr h="4836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Rapid assessment for infectious versus noninfectious causes In sepsis.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  <a:endParaRPr lang="en-US" sz="140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10527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Time-limited course of rapid investigation and if concern for infection persists, the administration of antimicrobials within 3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from the time when sepsis was first recognized. (sepsis without shock).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 low quality of evidence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from previous:</a:t>
                      </a:r>
                    </a:p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Ditto</a:t>
                      </a:r>
                    </a:p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strong recommendation, MQE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6213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low likelihood of infection without shock, defer antimicrobials/close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from previous:</a:t>
                      </a:r>
                    </a:p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Ditto</a:t>
                      </a:r>
                    </a:p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strong recommendation, MQE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57880"/>
                  </a:ext>
                </a:extLst>
              </a:tr>
              <a:tr h="3795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use of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procalcitonin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+ clinical evaluation to start antimicrobials, vs clinical evaluation alone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VLQE</a:t>
                      </a:r>
                      <a:endParaRPr lang="en-US" sz="1400" b="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1399"/>
                  </a:ext>
                </a:extLst>
              </a:tr>
              <a:tr h="3795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With ?MRSA - empiric antimicrobials with MRSA coverage.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NEW from previous: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“Recommend empiric broad-spectrum therapy to cover all likely pathogens (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fungal &amp; viral).</a:t>
                      </a:r>
                    </a:p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Strong recommendation, MQE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24312"/>
                  </a:ext>
                </a:extLst>
              </a:tr>
              <a:tr h="379552">
                <a:tc gridSpan="4">
                  <a:txBody>
                    <a:bodyPr/>
                    <a:lstStyle/>
                    <a:p>
                      <a:r>
                        <a:rPr lang="en-US" sz="1400" b="1" baseline="0" dirty="0" smtClean="0"/>
                        <a:t>S-Strong; M-Moderate, L-Low; VL-Very Low,    </a:t>
                      </a:r>
                      <a:r>
                        <a:rPr lang="en-US" sz="1400" b="1" dirty="0" smtClean="0"/>
                        <a:t>QE</a:t>
                      </a:r>
                      <a:r>
                        <a:rPr lang="en-US" sz="1400" b="1" baseline="0" dirty="0" smtClean="0"/>
                        <a:t> –Quality of Evidence.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4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"/>
            <a:ext cx="11142785" cy="633046"/>
          </a:xfrm>
        </p:spPr>
        <p:txBody>
          <a:bodyPr>
            <a:noAutofit/>
          </a:bodyPr>
          <a:lstStyle/>
          <a:p>
            <a:r>
              <a:rPr lang="en-US" sz="2400" b="1" dirty="0"/>
              <a:t>Table of Current Recommendations and Changes From Previous 2016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504560"/>
              </p:ext>
            </p:extLst>
          </p:nvPr>
        </p:nvGraphicFramePr>
        <p:xfrm>
          <a:off x="838200" y="633043"/>
          <a:ext cx="11142784" cy="603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338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3587262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3389923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3714261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562711">
                <a:tc>
                  <a:txBody>
                    <a:bodyPr/>
                    <a:lstStyle/>
                    <a:p>
                      <a:endParaRPr lang="en-US" sz="14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  <a:p>
                      <a:endParaRPr lang="en-US" sz="14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9692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risk of MRSA-use antimicrobials without MRSA coverage.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sz="14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from previous: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broad-spectrum therapy with one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more antimicrobials to cover likely pathogens. </a:t>
                      </a:r>
                    </a:p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Strong recommendation, MQE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66346"/>
                  </a:ext>
                </a:extLst>
              </a:tr>
              <a:tr h="7504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risk for multidrug resistant (MDR) organisms - 2 antimicrobials instead of 1 with gram-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coverage.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5572"/>
                  </a:ext>
                </a:extLst>
              </a:tr>
              <a:tr h="7504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risk for MDR organisms – Use I 1 gram-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agent and not 2.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5315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Non-use of 2 gram-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drugs once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susceptibilities known.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5315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risk of fungal infection –antifungal therapy.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57880"/>
                  </a:ext>
                </a:extLst>
              </a:tr>
              <a:tr h="5315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risk of fungal infection  - no antifungal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1399"/>
                  </a:ext>
                </a:extLst>
              </a:tr>
              <a:tr h="3296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Antiviral drug – No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recomendation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recommendation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24312"/>
                  </a:ext>
                </a:extLst>
              </a:tr>
              <a:tr h="7504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Prolonged infusion of beta-lactams for maintenance (after an initial bolus) over conventional bolus dose.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MQE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43735"/>
                  </a:ext>
                </a:extLst>
              </a:tr>
              <a:tr h="329654">
                <a:tc gridSpan="4">
                  <a:txBody>
                    <a:bodyPr/>
                    <a:lstStyle/>
                    <a:p>
                      <a:r>
                        <a:rPr lang="en-US" sz="1400" baseline="0" dirty="0" smtClean="0"/>
                        <a:t>S-Strong; M-Moderate, L-Low; VL-Very Low,    </a:t>
                      </a:r>
                      <a:r>
                        <a:rPr lang="en-US" sz="1400" dirty="0" smtClean="0"/>
                        <a:t>QE</a:t>
                      </a:r>
                      <a:r>
                        <a:rPr lang="en-US" sz="1400" baseline="0" dirty="0" smtClean="0"/>
                        <a:t> –Quality of Evidence.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6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123"/>
            <a:ext cx="11142785" cy="445477"/>
          </a:xfrm>
        </p:spPr>
        <p:txBody>
          <a:bodyPr>
            <a:noAutofit/>
          </a:bodyPr>
          <a:lstStyle/>
          <a:p>
            <a:r>
              <a:rPr lang="en-US" sz="2400" b="1" dirty="0"/>
              <a:t>Table of Current Recommendations and Changes From Previous 2016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394748"/>
              </p:ext>
            </p:extLst>
          </p:nvPr>
        </p:nvGraphicFramePr>
        <p:xfrm>
          <a:off x="838199" y="609599"/>
          <a:ext cx="11142784" cy="5546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892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3634154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3366477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3714261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670380">
                <a:tc>
                  <a:txBody>
                    <a:bodyPr/>
                    <a:lstStyle/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957685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Optimise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dosing strategies based on accepted PK/PD principles &amp; drug properties.</a:t>
                      </a:r>
                      <a:endParaRPr lang="en-US" sz="1800" b="1" i="1" u="none" strike="noStrike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</a:p>
                    <a:p>
                      <a:endParaRPr lang="en-US" sz="1800" b="0" i="1" u="none" strike="noStrike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66346"/>
                  </a:ext>
                </a:extLst>
              </a:tr>
              <a:tr h="364859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Rapid source control </a:t>
                      </a:r>
                      <a:endParaRPr lang="en-US" sz="1800" b="1" i="1" u="none" strike="noStrike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5572"/>
                  </a:ext>
                </a:extLst>
              </a:tr>
              <a:tr h="327345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Prompt removal of IV access sources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670380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Daily assessment for de-escalation than fixed durations of Rx.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67038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source control, employ shorter over longer Rx. duration.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1399"/>
                  </a:ext>
                </a:extLst>
              </a:tr>
              <a:tr h="1387471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source control and unclear optimal duration of therapy, use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procalcitonin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clinical evaluation to decide discontinuation over clinical evaluation alone.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24312"/>
                  </a:ext>
                </a:extLst>
              </a:tr>
              <a:tr h="383074">
                <a:tc gridSpan="4">
                  <a:txBody>
                    <a:bodyPr/>
                    <a:lstStyle/>
                    <a:p>
                      <a:r>
                        <a:rPr lang="en-US" b="1" baseline="0" dirty="0" smtClean="0"/>
                        <a:t>S-Strong; M-Moderate, L-Low; VL-Very Low,    </a:t>
                      </a:r>
                      <a:r>
                        <a:rPr lang="en-US" b="1" dirty="0" smtClean="0"/>
                        <a:t>QE</a:t>
                      </a:r>
                      <a:r>
                        <a:rPr lang="en-US" b="1" baseline="0" dirty="0" smtClean="0"/>
                        <a:t> –Quality of Evidence.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124"/>
            <a:ext cx="11142785" cy="328246"/>
          </a:xfrm>
        </p:spPr>
        <p:txBody>
          <a:bodyPr>
            <a:noAutofit/>
          </a:bodyPr>
          <a:lstStyle/>
          <a:p>
            <a:r>
              <a:rPr lang="en-US" sz="2400" b="1" dirty="0"/>
              <a:t>Table of Current Recommendations and Changes From Previous 2016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929068"/>
              </p:ext>
            </p:extLst>
          </p:nvPr>
        </p:nvGraphicFramePr>
        <p:xfrm>
          <a:off x="838199" y="656493"/>
          <a:ext cx="1114278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85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3239477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3714261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3714261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321349">
                <a:tc>
                  <a:txBody>
                    <a:bodyPr/>
                    <a:lstStyle/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HEMODYNAMIC MANAGEMENT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For adults with sepsis or septic shock, use crystalloids as 1</a:t>
                      </a:r>
                      <a:r>
                        <a:rPr lang="en-US" sz="1800" b="0" i="0" u="none" strike="noStrike" kern="1200" baseline="300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line.</a:t>
                      </a:r>
                      <a:endParaRPr lang="en-US" sz="1800" b="0" i="1" u="none" strike="noStrike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Strong, MQE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6634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balanced crystalloids instead of NS for resuscitation.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CHANGED from </a:t>
                      </a: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</a:t>
                      </a:r>
                    </a:p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LQE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balanced crystalloids or saline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5572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albumin in those who receive large vol. of crystalloids.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MQE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Recommend against starch 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Strong, HQE</a:t>
                      </a:r>
                      <a:endParaRPr lang="en-US" sz="18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Avoid gelatin in resuscitation  -  sepsis/septic shock.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MQE</a:t>
                      </a:r>
                      <a:endParaRPr lang="en-US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UPGRADE from w</a:t>
                      </a: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eak</a:t>
                      </a:r>
                    </a:p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LQE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crystalloids over gelatin.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Norepinephrine  1</a:t>
                      </a:r>
                      <a:r>
                        <a:rPr lang="en-US" sz="1800" b="0" i="0" u="none" strike="noStrike" kern="1200" baseline="300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line vasopressor agent. 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chemeClr val="accent2"/>
                          </a:solidFill>
                        </a:rPr>
                        <a:t>Strong,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Dopamine. HQE</a:t>
                      </a:r>
                      <a:endParaRPr lang="en-US" sz="1800" b="0" i="1" u="none" strike="noStrike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Vasopressin.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MQE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Epinephrine/.Selepressin.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LQE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Angiotensin II, VLQE</a:t>
                      </a:r>
                      <a:endParaRPr lang="en-US" sz="1800" b="1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138608"/>
                  </a:ext>
                </a:extLst>
              </a:tr>
              <a:tr h="243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S-Strong; M-Moderate, L-Low; VL-Very Low,    </a:t>
                      </a:r>
                      <a:r>
                        <a:rPr lang="en-US" sz="1800" b="1" dirty="0" smtClean="0"/>
                        <a:t>QE</a:t>
                      </a:r>
                      <a:r>
                        <a:rPr lang="en-US" sz="1800" b="1" baseline="0" dirty="0" smtClean="0"/>
                        <a:t> –Quality of Evidence.</a:t>
                      </a:r>
                      <a:endParaRPr lang="en-US" sz="18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55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2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1142785" cy="44547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Table </a:t>
            </a:r>
            <a:r>
              <a:rPr lang="en-US" sz="2400" b="1" dirty="0"/>
              <a:t>of Current Recommendations and Changes From Previous 2016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637045"/>
              </p:ext>
            </p:extLst>
          </p:nvPr>
        </p:nvGraphicFramePr>
        <p:xfrm>
          <a:off x="832336" y="609600"/>
          <a:ext cx="11142784" cy="6049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77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4501661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2405185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3714261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583091">
                <a:tc>
                  <a:txBody>
                    <a:bodyPr/>
                    <a:lstStyle/>
                    <a:p>
                      <a:endParaRPr lang="en-US" sz="14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  <a:p>
                      <a:endParaRPr lang="en-US" sz="14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583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norepinephrine + inadequate MAP (adding vasopressin instead of increasing norepinephrine</a:t>
                      </a:r>
                      <a:endParaRPr lang="en-US" sz="14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MQE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583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Inadequate MAP despite norepinephrine and vasopressin (add epinephrine).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3616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septic shock use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terlipressin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Weak,LQE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57880"/>
                  </a:ext>
                </a:extLst>
              </a:tr>
              <a:tr h="8231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Septic shock + cardiac dysfunction + persistent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hypoperfusion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despite adequate volume status and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aBP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dobutamine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/norepinephrine or epinephrine).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43735"/>
                  </a:ext>
                </a:extLst>
              </a:tr>
              <a:tr h="8231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Septic shock + cardiac dysfunction +persistent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hypoperfusion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despite adequate volume status and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aBP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levosimendan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28385"/>
                  </a:ext>
                </a:extLst>
              </a:tr>
              <a:tr h="3616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IBP monitoring if there are resources.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924232"/>
                  </a:ext>
                </a:extLst>
              </a:tr>
              <a:tr h="34299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Peripheral vasopressors to restore MAP than delay for CVP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Weak, VLQE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45524"/>
                  </a:ext>
                </a:extLst>
              </a:tr>
              <a:tr h="12256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Restrictive vs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iberal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fluid in 1</a:t>
                      </a:r>
                      <a:r>
                        <a:rPr lang="en-US" sz="14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24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resuscitation in sepsis and septic shock with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hypoperfusion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/volume loss.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recommendation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Balanced crystalloids or saline for resuscitation.</a:t>
                      </a:r>
                    </a:p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 recommendation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LQE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Crystalloids over gelatins</a:t>
                      </a:r>
                    </a:p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 recommendation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LQE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32034"/>
                  </a:ext>
                </a:extLst>
              </a:tr>
              <a:tr h="361617">
                <a:tc gridSpan="4">
                  <a:txBody>
                    <a:bodyPr/>
                    <a:lstStyle/>
                    <a:p>
                      <a:r>
                        <a:rPr lang="en-US" sz="1400" b="1" baseline="0" dirty="0" smtClean="0"/>
                        <a:t>S-Strong; M-Moderate, L-Low; VL-Very Low,    </a:t>
                      </a:r>
                      <a:r>
                        <a:rPr lang="en-US" sz="1400" b="1" dirty="0" smtClean="0"/>
                        <a:t>QE</a:t>
                      </a:r>
                      <a:r>
                        <a:rPr lang="en-US" sz="1400" b="1" baseline="0" dirty="0" smtClean="0"/>
                        <a:t> –Quality of Evidence.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5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123"/>
            <a:ext cx="11142785" cy="445477"/>
          </a:xfrm>
        </p:spPr>
        <p:txBody>
          <a:bodyPr>
            <a:noAutofit/>
          </a:bodyPr>
          <a:lstStyle/>
          <a:p>
            <a:r>
              <a:rPr lang="en-US" sz="2400" b="1" dirty="0"/>
              <a:t>Table of Current Recommendations and Changes From Previous 2016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763597"/>
              </p:ext>
            </p:extLst>
          </p:nvPr>
        </p:nvGraphicFramePr>
        <p:xfrm>
          <a:off x="492369" y="609600"/>
          <a:ext cx="11142784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262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4103077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2786184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3714261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492369">
                <a:tc>
                  <a:txBody>
                    <a:bodyPr/>
                    <a:lstStyle/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VENTILATION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Insufficient evidence on the use of conservative oxygen targets.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recommendation</a:t>
                      </a:r>
                    </a:p>
                    <a:p>
                      <a:endParaRPr lang="en-US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6634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Hypoxemic respiratory Failure -use high flow </a:t>
                      </a:r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nasal O</a:t>
                      </a:r>
                      <a:r>
                        <a:rPr lang="da-DK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over NIV.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LQE</a:t>
                      </a:r>
                      <a:endParaRPr lang="en-US" sz="18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5572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?Noninvasive ventilation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 invasive ventilation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recommendation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Sepsis-induced ARDS, low TV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(6 mL/kg), over (&gt; 10 mL/kg).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HQE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Severe ARDS -Plateau pressures 30 cm H</a:t>
                      </a:r>
                      <a:r>
                        <a:rPr lang="en-US" sz="1800" b="0" i="0" u="none" strike="noStrike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Strong, 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MQE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57880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 /severe ARDS – higher &gt;lower PEEP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Weak,MQE</a:t>
                      </a:r>
                      <a:endParaRPr lang="en-US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1399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Sepsis-induced respiratory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failure (without ARDS) – low TV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LQE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24312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sepsis-induced moderate/severe ARDS, use traditional recruitment maneuvers.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MQE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43735"/>
                  </a:ext>
                </a:extLst>
              </a:tr>
              <a:tr h="321349">
                <a:tc gridSpan="4">
                  <a:txBody>
                    <a:bodyPr/>
                    <a:lstStyle/>
                    <a:p>
                      <a:r>
                        <a:rPr lang="en-US" b="1" baseline="0" dirty="0" smtClean="0"/>
                        <a:t>S-Strong; M-Moderate, L-Low; VL-Very Low,    </a:t>
                      </a:r>
                      <a:r>
                        <a:rPr lang="en-US" b="1" dirty="0" smtClean="0"/>
                        <a:t>QE</a:t>
                      </a:r>
                      <a:r>
                        <a:rPr lang="en-US" b="1" baseline="0" dirty="0" smtClean="0"/>
                        <a:t> –Quality of Evidence.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8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123"/>
            <a:ext cx="11142785" cy="445477"/>
          </a:xfrm>
        </p:spPr>
        <p:txBody>
          <a:bodyPr>
            <a:noAutofit/>
          </a:bodyPr>
          <a:lstStyle/>
          <a:p>
            <a:r>
              <a:rPr lang="en-US" sz="2400" b="1" dirty="0"/>
              <a:t>Table of Current Recommendations and Changes From Previous 2016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122878"/>
              </p:ext>
            </p:extLst>
          </p:nvPr>
        </p:nvGraphicFramePr>
        <p:xfrm>
          <a:off x="838200" y="890954"/>
          <a:ext cx="1114278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85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3239477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3714261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3714261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321349">
                <a:tc>
                  <a:txBody>
                    <a:bodyPr/>
                    <a:lstStyle/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With recruitment maneuvers, we recommend against using incremental PEEP titration/strategy.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Strong, MQE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6634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 moderate/severe ARDS – prone ventilation &gt;12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daily.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Strong, MQE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5572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moderate/severe ARDS – intermittent NMBA boluses over continuous infusion.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Weak,MQE</a:t>
                      </a:r>
                      <a:endParaRPr lang="en-US" sz="18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severe ARDS - use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-venous (VV) ECMO in high tech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centres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if CMV fails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321349">
                <a:tc gridSpan="4">
                  <a:txBody>
                    <a:bodyPr/>
                    <a:lstStyle/>
                    <a:p>
                      <a:r>
                        <a:rPr lang="en-US" b="1" baseline="0" dirty="0" smtClean="0"/>
                        <a:t>S-Strong; M-Moderate, L-Low; VL-Very Low,    </a:t>
                      </a:r>
                      <a:r>
                        <a:rPr lang="en-US" b="1" dirty="0" smtClean="0"/>
                        <a:t>QE</a:t>
                      </a:r>
                      <a:r>
                        <a:rPr lang="en-US" b="1" baseline="0" dirty="0" smtClean="0"/>
                        <a:t> –Quality of Evidence.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3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276854"/>
              </p:ext>
            </p:extLst>
          </p:nvPr>
        </p:nvGraphicFramePr>
        <p:xfrm>
          <a:off x="580293" y="0"/>
          <a:ext cx="11142784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85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5673968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2144249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2849782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468923">
                <a:tc>
                  <a:txBody>
                    <a:bodyPr/>
                    <a:lstStyle/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 THERAPIES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ongoing vasopressors , suggest IV corticosteroids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MQE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UPGRADE from </a:t>
                      </a: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</a:t>
                      </a:r>
                    </a:p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recommendation, LQE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IV hydrocortisone if fluid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resusc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vasopressors can restore hemodynamics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557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sepsis/septic shock we suggest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against using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polymyxin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hemoperfusion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from previous: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recommendation.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44251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Insufficient evidence to make recommendation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use of other blood purification techniques.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recommendation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Recommend restrictive over liberal transf.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Strong, MQE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Suggest against using IV immunoglobulins.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1399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risk of GI bleed, use stress ulcer prophylaxis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MQE</a:t>
                      </a:r>
                      <a:endParaRPr lang="en-US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24312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Use pharmacologic VTE prophylaxis unless contraindicated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Strong, MQE</a:t>
                      </a:r>
                      <a:endParaRPr lang="en-US" sz="1800" b="0" i="1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43735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LMW over unfractionated heparin for VTE prophylaxis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Strong, MQE</a:t>
                      </a:r>
                      <a:endParaRPr lang="en-US" sz="1800" b="0" i="1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28385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suggest against mechanical VTE prophylaxis + pharmacological over pharmacologic alone.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924232"/>
                  </a:ext>
                </a:extLst>
              </a:tr>
              <a:tr h="321349">
                <a:tc gridSpan="4">
                  <a:txBody>
                    <a:bodyPr/>
                    <a:lstStyle/>
                    <a:p>
                      <a:r>
                        <a:rPr lang="en-US" b="1" baseline="0" dirty="0" smtClean="0"/>
                        <a:t>S-Strong; M-Moderate, L-Low; VL-Very Low,    </a:t>
                      </a:r>
                      <a:r>
                        <a:rPr lang="en-US" b="1" dirty="0" smtClean="0"/>
                        <a:t>QE</a:t>
                      </a:r>
                      <a:r>
                        <a:rPr lang="en-US" b="1" baseline="0" dirty="0" smtClean="0"/>
                        <a:t> –Quality of Evidence.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6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123"/>
            <a:ext cx="11142785" cy="445477"/>
          </a:xfrm>
        </p:spPr>
        <p:txBody>
          <a:bodyPr>
            <a:noAutofit/>
          </a:bodyPr>
          <a:lstStyle/>
          <a:p>
            <a:r>
              <a:rPr lang="en-US" sz="2400" b="1" dirty="0"/>
              <a:t>Table of Current Recommendations and Changes From Previous 2016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985726"/>
              </p:ext>
            </p:extLst>
          </p:nvPr>
        </p:nvGraphicFramePr>
        <p:xfrm>
          <a:off x="838200" y="890954"/>
          <a:ext cx="11142784" cy="549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231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4126523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2803769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3714261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321349">
                <a:tc>
                  <a:txBody>
                    <a:bodyPr/>
                    <a:lstStyle/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Suggest continuous or intermittent RRT.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LQE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6634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AKI, we suggest no use of RRT with no definitive indications.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MQE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5572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Recommend insulin therapy at a glucose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level of ≥ 180mg/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(10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/L).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Strong, MQE</a:t>
                      </a:r>
                      <a:endParaRPr lang="en-US" sz="1800" b="0" i="1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Suggest against using IV vitamin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hypoperfusion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-induced lactic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acidemia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suggest against use of NaHCO</a:t>
                      </a:r>
                      <a:r>
                        <a:rPr lang="en-US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improve hemodynamics or reduce vasopressor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LQE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57880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severe metabolic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acidemia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(pH ≤ 7.2) and AKI, suggest use of NaHCO</a:t>
                      </a:r>
                      <a:r>
                        <a:rPr lang="en-US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LQE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1399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Early (within 72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enteral nutrition.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LQE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24312"/>
                  </a:ext>
                </a:extLst>
              </a:tr>
              <a:tr h="321349">
                <a:tc gridSpan="4">
                  <a:txBody>
                    <a:bodyPr/>
                    <a:lstStyle/>
                    <a:p>
                      <a:r>
                        <a:rPr lang="en-US" b="1" baseline="0" dirty="0" smtClean="0"/>
                        <a:t>S-Strong; M-Moderate, L-Low; VL-Very Low,    </a:t>
                      </a:r>
                      <a:r>
                        <a:rPr lang="en-US" b="1" dirty="0" smtClean="0"/>
                        <a:t>QE</a:t>
                      </a:r>
                      <a:r>
                        <a:rPr lang="en-US" b="1" baseline="0" dirty="0" smtClean="0"/>
                        <a:t> –Quality of Evidence.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0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092351"/>
              </p:ext>
            </p:extLst>
          </p:nvPr>
        </p:nvGraphicFramePr>
        <p:xfrm>
          <a:off x="644767" y="365760"/>
          <a:ext cx="1114278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56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4595446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2954216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3159366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321349">
                <a:tc>
                  <a:txBody>
                    <a:bodyPr/>
                    <a:lstStyle/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LONG-TERM OUTCOMES AND GOALS OF CARE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Discuss goals of care and prognosis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</a:p>
                    <a:p>
                      <a:endParaRPr lang="en-US" sz="1800" b="0" i="1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6634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Suggest addressing goals of care early (&lt;72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5572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Insufficient evidence to recommend any specific criterion to trigger goals of care discuss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recommendation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Integration into Rx plan, when appropriate, principles of palliative care (which may include consultation based on clinician judgement) to address patient/family SX and suffering.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Suggest against routine formal palliative care.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LQE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57880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Suggest survivor referral to peer support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grps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1399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Suggest using a handoff process of critically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important information at transitions of care.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24312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Insufficient evidence on use of any specific structured handoff tool over usual processes.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recommendation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43735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Screen for economic/social support &amp; referrals.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924232"/>
                  </a:ext>
                </a:extLst>
              </a:tr>
              <a:tr h="321349">
                <a:tc gridSpan="4">
                  <a:txBody>
                    <a:bodyPr/>
                    <a:lstStyle/>
                    <a:p>
                      <a:r>
                        <a:rPr lang="en-US" b="1" baseline="0" dirty="0" smtClean="0"/>
                        <a:t>S-Strong; M-Moderate, L-Low; VL-Very Low,    </a:t>
                      </a:r>
                      <a:r>
                        <a:rPr lang="en-US" b="1" dirty="0" smtClean="0"/>
                        <a:t>QE</a:t>
                      </a:r>
                      <a:r>
                        <a:rPr lang="en-US" b="1" baseline="0" dirty="0" smtClean="0"/>
                        <a:t> –Quality of Evidence.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9367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World </a:t>
            </a:r>
            <a:r>
              <a:rPr lang="en-US" b="1" dirty="0"/>
              <a:t>Sepsis Declaration (2012)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191"/>
            <a:ext cx="11166232" cy="54395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</a:t>
            </a:r>
            <a:r>
              <a:rPr lang="en-US" dirty="0"/>
              <a:t>ages </a:t>
            </a:r>
            <a:r>
              <a:rPr lang="en-US" dirty="0" smtClean="0"/>
              <a:t>globally but more of young children.</a:t>
            </a:r>
          </a:p>
          <a:p>
            <a:endParaRPr lang="en-US" dirty="0" smtClean="0"/>
          </a:p>
          <a:p>
            <a:r>
              <a:rPr lang="en-US" dirty="0" smtClean="0"/>
              <a:t>Increased also in women </a:t>
            </a:r>
            <a:r>
              <a:rPr lang="en-US" dirty="0" err="1" smtClean="0"/>
              <a:t>peri</a:t>
            </a:r>
            <a:r>
              <a:rPr lang="en-US" dirty="0" smtClean="0"/>
              <a:t> partum.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achieve UN-SDG 3 (Good Health &amp; Well-Being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-Address burden of Sepsis in </a:t>
            </a:r>
            <a:r>
              <a:rPr lang="en-US" dirty="0"/>
              <a:t>HICs and </a:t>
            </a:r>
            <a:r>
              <a:rPr lang="en-US" dirty="0" smtClean="0"/>
              <a:t>LMICs</a:t>
            </a:r>
          </a:p>
          <a:p>
            <a:pPr marL="0" indent="0">
              <a:buNone/>
            </a:pPr>
            <a:r>
              <a:rPr lang="en-US" dirty="0" smtClean="0"/>
              <a:t>	-Reduction of maternal/child/neonatal mortality &amp; NCD load  </a:t>
            </a:r>
          </a:p>
          <a:p>
            <a:pPr marL="0" indent="0">
              <a:buNone/>
            </a:pPr>
            <a:r>
              <a:rPr lang="en-US" dirty="0" smtClean="0"/>
              <a:t> 	-</a:t>
            </a:r>
            <a:r>
              <a:rPr lang="en-US" dirty="0"/>
              <a:t>A</a:t>
            </a:r>
            <a:r>
              <a:rPr lang="en-US" dirty="0" smtClean="0"/>
              <a:t>chieve </a:t>
            </a:r>
            <a:r>
              <a:rPr lang="en-US" dirty="0"/>
              <a:t>universal, accessible health </a:t>
            </a:r>
            <a:r>
              <a:rPr lang="en-US" dirty="0" smtClean="0"/>
              <a:t>coverage.</a:t>
            </a:r>
          </a:p>
          <a:p>
            <a:endParaRPr lang="en-US" dirty="0" smtClean="0"/>
          </a:p>
          <a:p>
            <a:r>
              <a:rPr lang="en-US" dirty="0" smtClean="0"/>
              <a:t>Resolution </a:t>
            </a:r>
            <a:r>
              <a:rPr lang="en-US" dirty="0"/>
              <a:t>Proposal drafted by the Global Sepsis Alliance (GSA).</a:t>
            </a:r>
          </a:p>
          <a:p>
            <a:endParaRPr lang="en-US" dirty="0" smtClean="0"/>
          </a:p>
          <a:p>
            <a:r>
              <a:rPr lang="en-US" dirty="0" smtClean="0"/>
              <a:t>Adoption </a:t>
            </a:r>
            <a:r>
              <a:rPr lang="en-US" dirty="0"/>
              <a:t>of same by the World Health Assembly (WHA).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22727"/>
              </p:ext>
            </p:extLst>
          </p:nvPr>
        </p:nvGraphicFramePr>
        <p:xfrm>
          <a:off x="767862" y="164124"/>
          <a:ext cx="1114278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62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3751384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3061677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3714261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321349">
                <a:tc>
                  <a:txBody>
                    <a:bodyPr/>
                    <a:lstStyle/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Written and verbal sepsis education prior to Discharge and in follow-up.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6634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Shared decision making in post-ICU and hospital discharge planning 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acceptabliity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feasiblility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5572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Suggest critical care transition program, compared with usual care,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upon transfer to the floor.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Reconcile medications at both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ICU and hospital discharge.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Include information about ICU stay, sepsis. related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Rx &amp; common impairments after sepsis in the written/verbal discharge summary.</a:t>
                      </a:r>
                      <a:endParaRPr lang="en-US" sz="1800" b="1" i="1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57880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With impairments, discharge plans to include follow-up, support &amp;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of new and long-term sequelae.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1399"/>
                  </a:ext>
                </a:extLst>
              </a:tr>
              <a:tr h="321349">
                <a:tc gridSpan="4">
                  <a:txBody>
                    <a:bodyPr/>
                    <a:lstStyle/>
                    <a:p>
                      <a:r>
                        <a:rPr lang="en-US" b="1" baseline="0" dirty="0" smtClean="0"/>
                        <a:t>S-Strong; M-Moderate, L-Low; VL-Very Low,    </a:t>
                      </a:r>
                      <a:r>
                        <a:rPr lang="en-US" b="1" dirty="0" smtClean="0"/>
                        <a:t>QE</a:t>
                      </a:r>
                      <a:r>
                        <a:rPr lang="en-US" b="1" baseline="0" dirty="0" smtClean="0"/>
                        <a:t> –Quality of Evidence.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6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123"/>
            <a:ext cx="11142785" cy="445477"/>
          </a:xfrm>
        </p:spPr>
        <p:txBody>
          <a:bodyPr>
            <a:noAutofit/>
          </a:bodyPr>
          <a:lstStyle/>
          <a:p>
            <a:r>
              <a:rPr lang="en-US" sz="2400" b="1" dirty="0"/>
              <a:t>Table of Current Recommendations and Changes From Previous 2016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42909"/>
              </p:ext>
            </p:extLst>
          </p:nvPr>
        </p:nvGraphicFramePr>
        <p:xfrm>
          <a:off x="838200" y="890954"/>
          <a:ext cx="1114278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569">
                  <a:extLst>
                    <a:ext uri="{9D8B030D-6E8A-4147-A177-3AD203B41FA5}">
                      <a16:colId xmlns:a16="http://schemas.microsoft.com/office/drawing/2014/main" val="965841103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309832133"/>
                    </a:ext>
                  </a:extLst>
                </a:gridCol>
                <a:gridCol w="2592754">
                  <a:extLst>
                    <a:ext uri="{9D8B030D-6E8A-4147-A177-3AD203B41FA5}">
                      <a16:colId xmlns:a16="http://schemas.microsoft.com/office/drawing/2014/main" val="52844801"/>
                    </a:ext>
                  </a:extLst>
                </a:gridCol>
                <a:gridCol w="3714261">
                  <a:extLst>
                    <a:ext uri="{9D8B030D-6E8A-4147-A177-3AD203B41FA5}">
                      <a16:colId xmlns:a16="http://schemas.microsoft.com/office/drawing/2014/main" val="2772193199"/>
                    </a:ext>
                  </a:extLst>
                </a:gridCol>
              </a:tblGrid>
              <a:tr h="321349">
                <a:tc>
                  <a:txBody>
                    <a:bodyPr/>
                    <a:lstStyle/>
                    <a:p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Strength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Quality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From 2016 Recommendations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771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Insufficient evidence to recommend early or routine post hospital discharge follow-up</a:t>
                      </a:r>
                      <a:endParaRPr lang="en-US" sz="18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recommendation</a:t>
                      </a:r>
                      <a:endParaRPr lang="en-US" dirty="0" smtClean="0"/>
                    </a:p>
                    <a:p>
                      <a:endParaRPr lang="en-US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66346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Insufficient evidence for recommendation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or against early cognitive therapy.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recommendation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5572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Physical, cognitive and emotional assessment/follow-up post hosp. discharge.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statement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27893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Referral of survivors to a post-critical illness follow-up program if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940"/>
                  </a:ext>
                </a:extLst>
              </a:tr>
              <a:tr h="321349"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Post-hospital rehabilitation program for survivors, if MV &gt;48hr or ICU stay &gt;72hr.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Weak, VLQE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57880"/>
                  </a:ext>
                </a:extLst>
              </a:tr>
              <a:tr h="321349">
                <a:tc gridSpan="4">
                  <a:txBody>
                    <a:bodyPr/>
                    <a:lstStyle/>
                    <a:p>
                      <a:r>
                        <a:rPr lang="en-US" baseline="0" dirty="0" smtClean="0"/>
                        <a:t>S-Strong; M-Moderate, L-Low; VL-Very Low,    </a:t>
                      </a:r>
                      <a:r>
                        <a:rPr lang="en-US" dirty="0" smtClean="0"/>
                        <a:t>QE</a:t>
                      </a:r>
                      <a:r>
                        <a:rPr lang="en-US" baseline="0" dirty="0" smtClean="0"/>
                        <a:t> –Quality of Evidence.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2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Therapeutic strategies for improving oxygen delivery and preserving organ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65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Oxygen delivery to the tissues (DO</a:t>
            </a:r>
            <a:r>
              <a:rPr lang="en-US" baseline="-25000" dirty="0" smtClean="0"/>
              <a:t>2</a:t>
            </a:r>
            <a:r>
              <a:rPr lang="en-US" dirty="0" smtClean="0"/>
              <a:t>)= </a:t>
            </a:r>
            <a:r>
              <a:rPr lang="en-US" dirty="0"/>
              <a:t>C</a:t>
            </a:r>
            <a:r>
              <a:rPr lang="en-US" dirty="0" smtClean="0"/>
              <a:t>ardiac </a:t>
            </a:r>
            <a:r>
              <a:rPr lang="en-US" dirty="0" err="1" smtClean="0"/>
              <a:t>ouput</a:t>
            </a:r>
            <a:r>
              <a:rPr lang="en-US" dirty="0" smtClean="0"/>
              <a:t> X Oxygen content</a:t>
            </a:r>
          </a:p>
          <a:p>
            <a:endParaRPr lang="en-US" dirty="0" smtClean="0"/>
          </a:p>
          <a:p>
            <a:r>
              <a:rPr lang="en-US" dirty="0" smtClean="0"/>
              <a:t>Oxygen content= oxygen bound to </a:t>
            </a:r>
            <a:r>
              <a:rPr lang="en-US" dirty="0" err="1" smtClean="0"/>
              <a:t>Hb</a:t>
            </a:r>
            <a:r>
              <a:rPr lang="en-US" dirty="0" smtClean="0"/>
              <a:t> + dissolved oxygen</a:t>
            </a:r>
          </a:p>
          <a:p>
            <a:endParaRPr lang="en-US" dirty="0" smtClean="0"/>
          </a:p>
          <a:p>
            <a:r>
              <a:rPr lang="en-US" dirty="0" smtClean="0"/>
              <a:t>Oxygen bound to </a:t>
            </a:r>
            <a:r>
              <a:rPr lang="en-US" dirty="0" err="1" smtClean="0"/>
              <a:t>Hb</a:t>
            </a:r>
            <a:r>
              <a:rPr lang="en-US" dirty="0" smtClean="0"/>
              <a:t>= </a:t>
            </a:r>
            <a:r>
              <a:rPr lang="en-US" dirty="0" err="1" smtClean="0"/>
              <a:t>Hb</a:t>
            </a:r>
            <a:r>
              <a:rPr lang="en-US" dirty="0" smtClean="0"/>
              <a:t> level X Oxygen saturation X 1.36.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Thus, in order to improve oxygen delivery, optimize the following: </a:t>
            </a:r>
          </a:p>
          <a:p>
            <a:r>
              <a:rPr lang="en-US" dirty="0" smtClean="0"/>
              <a:t>cardiac output</a:t>
            </a:r>
          </a:p>
          <a:p>
            <a:r>
              <a:rPr lang="en-US" dirty="0" smtClean="0"/>
              <a:t>oxygen content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of Blood products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Packed red cells transfusion –when HB &lt;7g/dl.</a:t>
            </a:r>
          </a:p>
          <a:p>
            <a:endParaRPr lang="en-US" dirty="0" smtClean="0"/>
          </a:p>
          <a:p>
            <a:r>
              <a:rPr lang="en-US" dirty="0" smtClean="0"/>
              <a:t>Consider prophylactic platelet transfusion:</a:t>
            </a:r>
          </a:p>
          <a:p>
            <a:pPr marL="0" indent="0">
              <a:buNone/>
            </a:pPr>
            <a:r>
              <a:rPr lang="en-US" dirty="0" smtClean="0"/>
              <a:t>	-When counts are &lt; 10 X 10x</a:t>
            </a:r>
            <a:r>
              <a:rPr lang="en-US" baseline="30000" dirty="0" smtClean="0"/>
              <a:t>9</a:t>
            </a:r>
            <a:r>
              <a:rPr lang="en-US" dirty="0" smtClean="0"/>
              <a:t>/L (no apparent bleeding)</a:t>
            </a:r>
          </a:p>
          <a:p>
            <a:pPr marL="0" indent="0">
              <a:buNone/>
            </a:pPr>
            <a:r>
              <a:rPr lang="en-US" dirty="0" smtClean="0"/>
              <a:t>	-When counts are &lt; 20 X 10x</a:t>
            </a:r>
            <a:r>
              <a:rPr lang="en-US" baseline="30000" dirty="0" smtClean="0"/>
              <a:t>9</a:t>
            </a:r>
            <a:r>
              <a:rPr lang="en-US" dirty="0" smtClean="0"/>
              <a:t>/L (risk of bleeding)</a:t>
            </a:r>
          </a:p>
          <a:p>
            <a:pPr marL="0" indent="0">
              <a:buNone/>
            </a:pPr>
            <a:r>
              <a:rPr lang="en-US" dirty="0" smtClean="0"/>
              <a:t>	-Actively to keep counts ≥ 50X 10*9/L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(active bleeding, pending surgery or invasive procedures)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Nutrition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662"/>
            <a:ext cx="10515600" cy="4723301"/>
          </a:xfrm>
        </p:spPr>
        <p:txBody>
          <a:bodyPr>
            <a:normAutofit/>
          </a:bodyPr>
          <a:lstStyle/>
          <a:p>
            <a:r>
              <a:rPr lang="en-US" dirty="0" smtClean="0"/>
              <a:t>Septic patients become catabolic breaking down their own tissues esp. muscles to use as metabolic fuel, thus they require appropriate quantities of energy</a:t>
            </a:r>
          </a:p>
          <a:p>
            <a:endParaRPr lang="en-US" dirty="0" smtClean="0"/>
          </a:p>
          <a:p>
            <a:r>
              <a:rPr lang="en-US" dirty="0" smtClean="0"/>
              <a:t>Enteral feeding (</a:t>
            </a:r>
            <a:r>
              <a:rPr lang="en-US" dirty="0" err="1" smtClean="0"/>
              <a:t>NGTube</a:t>
            </a:r>
            <a:r>
              <a:rPr lang="en-US" dirty="0" smtClean="0"/>
              <a:t>) is easier and cheaper than TPN.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Early feeding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Monitoring the patient’s progress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Failure to improve or deterioration at any stage, should prompt thorough reassessment of the (ABC, </a:t>
            </a:r>
            <a:r>
              <a:rPr lang="en-US" dirty="0" err="1" smtClean="0"/>
              <a:t>hx</a:t>
            </a:r>
            <a:r>
              <a:rPr lang="en-US" dirty="0" smtClean="0"/>
              <a:t>, Ex, investigations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Signs of deterioration include-</a:t>
            </a:r>
          </a:p>
          <a:p>
            <a:pPr>
              <a:buFontTx/>
              <a:buChar char="-"/>
            </a:pPr>
            <a:r>
              <a:rPr lang="en-US" dirty="0" smtClean="0"/>
              <a:t>persistent or worsening tachycardia</a:t>
            </a:r>
          </a:p>
          <a:p>
            <a:pPr>
              <a:buFontTx/>
              <a:buChar char="-"/>
            </a:pPr>
            <a:r>
              <a:rPr lang="en-US" dirty="0" smtClean="0"/>
              <a:t>Persistently elevated or swinging temp.</a:t>
            </a:r>
          </a:p>
          <a:p>
            <a:pPr>
              <a:buFontTx/>
              <a:buChar char="-"/>
            </a:pPr>
            <a:r>
              <a:rPr lang="en-US" dirty="0" smtClean="0"/>
              <a:t>Rising WCC, C-reactive protein</a:t>
            </a:r>
          </a:p>
          <a:p>
            <a:pPr>
              <a:buFontTx/>
              <a:buChar char="-"/>
            </a:pPr>
            <a:r>
              <a:rPr lang="en-US" dirty="0" smtClean="0"/>
              <a:t>Fall in blood pressure or increased requirement for vasopressor drugs to maintain the same blood pressure.</a:t>
            </a:r>
          </a:p>
          <a:p>
            <a:pPr>
              <a:buFontTx/>
              <a:buChar char="-"/>
            </a:pPr>
            <a:r>
              <a:rPr lang="en-US" dirty="0" smtClean="0"/>
              <a:t>Deteriorating renal output</a:t>
            </a:r>
          </a:p>
          <a:p>
            <a:pPr>
              <a:buFontTx/>
              <a:buChar char="-"/>
            </a:pPr>
            <a:r>
              <a:rPr lang="en-US" dirty="0" smtClean="0"/>
              <a:t>Deterioration in conscious level</a:t>
            </a:r>
          </a:p>
          <a:p>
            <a:pPr>
              <a:buFontTx/>
              <a:buChar char="-"/>
            </a:pPr>
            <a:r>
              <a:rPr lang="en-US" dirty="0" smtClean="0"/>
              <a:t>Deterioration in respiratory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Complications following sepsis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382"/>
            <a:ext cx="10515600" cy="5465617"/>
          </a:xfrm>
        </p:spPr>
        <p:txBody>
          <a:bodyPr>
            <a:normAutofit fontScale="850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Complications of intubation and mechanical ventilation</a:t>
            </a:r>
            <a:r>
              <a:rPr lang="en-US" dirty="0" smtClean="0"/>
              <a:t>- VAP, pneumothorax, vocal cord damage, tracheal stenosis, difficulty weaning from </a:t>
            </a:r>
            <a:r>
              <a:rPr lang="en-US" dirty="0" err="1" smtClean="0"/>
              <a:t>ventilatory</a:t>
            </a:r>
            <a:r>
              <a:rPr lang="en-US" dirty="0" smtClean="0"/>
              <a:t> support.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Hospital acquired(</a:t>
            </a:r>
            <a:r>
              <a:rPr lang="en-US" b="1" dirty="0" err="1" smtClean="0"/>
              <a:t>noso-comial</a:t>
            </a:r>
            <a:r>
              <a:rPr lang="en-US" b="1" dirty="0" smtClean="0"/>
              <a:t>) infections</a:t>
            </a:r>
            <a:r>
              <a:rPr lang="en-US" dirty="0" smtClean="0"/>
              <a:t>- cellulitis at the site of venous or arterial </a:t>
            </a:r>
            <a:r>
              <a:rPr lang="en-US" dirty="0" err="1" smtClean="0"/>
              <a:t>cannulae</a:t>
            </a:r>
            <a:r>
              <a:rPr lang="en-US" dirty="0" smtClean="0"/>
              <a:t>, </a:t>
            </a:r>
            <a:r>
              <a:rPr lang="en-US" dirty="0" err="1" smtClean="0"/>
              <a:t>cannulae</a:t>
            </a:r>
            <a:r>
              <a:rPr lang="en-US" dirty="0" smtClean="0"/>
              <a:t> related </a:t>
            </a:r>
            <a:r>
              <a:rPr lang="en-US" dirty="0" err="1" smtClean="0"/>
              <a:t>septicaemia</a:t>
            </a:r>
            <a:r>
              <a:rPr lang="en-US" dirty="0" smtClean="0"/>
              <a:t>, </a:t>
            </a:r>
            <a:r>
              <a:rPr lang="en-US" dirty="0" err="1" smtClean="0"/>
              <a:t>urniary</a:t>
            </a:r>
            <a:r>
              <a:rPr lang="en-US" dirty="0" smtClean="0"/>
              <a:t> tract infection, blood and blood product infections(HIV, </a:t>
            </a:r>
            <a:r>
              <a:rPr lang="en-US" dirty="0" err="1" smtClean="0"/>
              <a:t>Hep</a:t>
            </a:r>
            <a:r>
              <a:rPr lang="en-US" dirty="0" smtClean="0"/>
              <a:t> B).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Complications secondary to immobility and severe illness</a:t>
            </a:r>
            <a:r>
              <a:rPr lang="en-US" dirty="0" smtClean="0"/>
              <a:t>- peripheral nerve palsies, pressure sores, corneal abrasions, malnutrition and weakness, DVT, </a:t>
            </a:r>
            <a:r>
              <a:rPr lang="en-US" dirty="0" err="1" smtClean="0"/>
              <a:t>pulm</a:t>
            </a:r>
            <a:r>
              <a:rPr lang="en-US" dirty="0" smtClean="0"/>
              <a:t>. Emboli, critical illness neuropathy/myopathy.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Drug- related</a:t>
            </a:r>
            <a:r>
              <a:rPr lang="en-US" dirty="0" smtClean="0"/>
              <a:t>- kidney damage( aminoglycoside antibiotics).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Disturbances of sleep/wake cycle.</a:t>
            </a:r>
          </a:p>
          <a:p>
            <a:endParaRPr lang="en-US" dirty="0" smtClean="0"/>
          </a:p>
          <a:p>
            <a:r>
              <a:rPr lang="en-US" b="1" dirty="0" smtClean="0"/>
              <a:t>Chronic critical illness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Prevention of infection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Hospital staff implicated in spread. </a:t>
            </a:r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trict asepsis in procedures.</a:t>
            </a:r>
          </a:p>
          <a:p>
            <a:endParaRPr lang="en-US" dirty="0" smtClean="0"/>
          </a:p>
          <a:p>
            <a:r>
              <a:rPr lang="en-US" dirty="0" smtClean="0"/>
              <a:t>Regular Hand washing </a:t>
            </a:r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ingle use equipment.</a:t>
            </a:r>
          </a:p>
          <a:p>
            <a:endParaRPr lang="en-US" dirty="0" smtClean="0"/>
          </a:p>
          <a:p>
            <a:r>
              <a:rPr lang="en-US" dirty="0" smtClean="0"/>
              <a:t>Use of disposable aprons and gloves.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Controlled/Reduced visitors traffic.</a:t>
            </a:r>
          </a:p>
          <a:p>
            <a:endParaRPr lang="en-US" dirty="0" smtClean="0"/>
          </a:p>
          <a:p>
            <a:r>
              <a:rPr lang="en-US" dirty="0" smtClean="0"/>
              <a:t>Nursing Care/Wound Care</a:t>
            </a:r>
          </a:p>
          <a:p>
            <a:endParaRPr lang="en-US" dirty="0" smtClean="0"/>
          </a:p>
          <a:p>
            <a:r>
              <a:rPr lang="en-US" dirty="0" smtClean="0"/>
              <a:t>Timely replacement of </a:t>
            </a:r>
            <a:r>
              <a:rPr lang="en-US" dirty="0" err="1" smtClean="0"/>
              <a:t>Cannulae</a:t>
            </a:r>
            <a:r>
              <a:rPr lang="en-US" dirty="0" smtClean="0"/>
              <a:t>/Catheters/Lines</a:t>
            </a:r>
          </a:p>
          <a:p>
            <a:endParaRPr lang="en-US" dirty="0" smtClean="0"/>
          </a:p>
          <a:p>
            <a:r>
              <a:rPr lang="en-US" dirty="0" smtClean="0"/>
              <a:t>Use of isolation rooms for suspicious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Immobility and severe illness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Illness severity and sedation can pose challenges.</a:t>
            </a:r>
          </a:p>
          <a:p>
            <a:r>
              <a:rPr lang="en-US" dirty="0" smtClean="0"/>
              <a:t>Good Nursing Care Essential</a:t>
            </a:r>
          </a:p>
          <a:p>
            <a:pPr marL="0" indent="0">
              <a:buNone/>
            </a:pPr>
            <a:r>
              <a:rPr lang="en-US" dirty="0" smtClean="0"/>
              <a:t>	-Regular (2-4hrly) re-positioning of patients,</a:t>
            </a:r>
          </a:p>
          <a:p>
            <a:pPr marL="0" indent="0">
              <a:buNone/>
            </a:pPr>
            <a:r>
              <a:rPr lang="en-US" dirty="0" smtClean="0"/>
              <a:t>	-Protection of bony prominences.</a:t>
            </a:r>
          </a:p>
          <a:p>
            <a:pPr marL="0" indent="0">
              <a:buNone/>
            </a:pPr>
            <a:r>
              <a:rPr lang="en-US" dirty="0" smtClean="0"/>
              <a:t>	-Eye protection.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-Regular toileting</a:t>
            </a:r>
          </a:p>
          <a:p>
            <a:r>
              <a:rPr lang="en-US" dirty="0" smtClean="0"/>
              <a:t>Physiotherapy.</a:t>
            </a:r>
          </a:p>
          <a:p>
            <a:r>
              <a:rPr lang="en-US" dirty="0" smtClean="0"/>
              <a:t>VTE Prophylaxis</a:t>
            </a:r>
          </a:p>
        </p:txBody>
      </p:sp>
    </p:spTree>
    <p:extLst>
      <p:ext uri="{BB962C8B-B14F-4D97-AF65-F5344CB8AC3E}">
        <p14:creationId xmlns:p14="http://schemas.microsoft.com/office/powerpoint/2010/main" val="7515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0290"/>
          </a:xfrm>
        </p:spPr>
        <p:txBody>
          <a:bodyPr>
            <a:normAutofit/>
          </a:bodyPr>
          <a:lstStyle/>
          <a:p>
            <a:r>
              <a:rPr lang="en-US" b="1" dirty="0" smtClean="0"/>
              <a:t>WHO SEPSIS LOGO</a:t>
            </a:r>
            <a:endParaRPr lang="en-US" b="1" dirty="0"/>
          </a:p>
        </p:txBody>
      </p:sp>
      <p:pic>
        <p:nvPicPr>
          <p:cNvPr id="2050" name="Picture 2" descr="Sep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6" y="1125416"/>
            <a:ext cx="10837984" cy="57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Angiotensin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Angiotensin II -refractory shock states, works by a </a:t>
            </a:r>
            <a:r>
              <a:rPr lang="en-US" dirty="0"/>
              <a:t>separate </a:t>
            </a:r>
            <a:r>
              <a:rPr lang="en-US" dirty="0" smtClean="0"/>
              <a:t>mechanism.</a:t>
            </a:r>
          </a:p>
          <a:p>
            <a:r>
              <a:rPr lang="en-US" dirty="0" smtClean="0"/>
              <a:t>A </a:t>
            </a:r>
            <a:r>
              <a:rPr lang="en-US" dirty="0"/>
              <a:t>recent </a:t>
            </a:r>
            <a:r>
              <a:rPr lang="en-US" dirty="0" smtClean="0"/>
              <a:t>prospective double-blinded</a:t>
            </a:r>
            <a:r>
              <a:rPr lang="en-US" dirty="0"/>
              <a:t>, randomized trial of </a:t>
            </a:r>
            <a:r>
              <a:rPr lang="en-US" dirty="0" smtClean="0"/>
              <a:t>344 patients </a:t>
            </a:r>
            <a:r>
              <a:rPr lang="en-US" dirty="0"/>
              <a:t>demonstrated a significant mean </a:t>
            </a:r>
            <a:r>
              <a:rPr lang="en-US" dirty="0" smtClean="0"/>
              <a:t>arterial pressure </a:t>
            </a:r>
            <a:r>
              <a:rPr lang="en-US" dirty="0"/>
              <a:t>response in </a:t>
            </a:r>
            <a:r>
              <a:rPr lang="en-US" dirty="0" smtClean="0"/>
              <a:t>its favor. </a:t>
            </a:r>
          </a:p>
          <a:p>
            <a:r>
              <a:rPr lang="en-US" dirty="0" smtClean="0"/>
              <a:t>Not </a:t>
            </a:r>
            <a:r>
              <a:rPr lang="en-US" dirty="0"/>
              <a:t>all shock includes </a:t>
            </a:r>
            <a:r>
              <a:rPr lang="en-US" dirty="0" smtClean="0"/>
              <a:t>elevated cardiac output.</a:t>
            </a:r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evidence </a:t>
            </a:r>
            <a:r>
              <a:rPr lang="en-US" dirty="0" smtClean="0"/>
              <a:t>drug </a:t>
            </a:r>
            <a:r>
              <a:rPr lang="en-US" dirty="0"/>
              <a:t>changes mortality, incidence of </a:t>
            </a:r>
            <a:r>
              <a:rPr lang="en-US" dirty="0" smtClean="0"/>
              <a:t>AKI </a:t>
            </a:r>
            <a:r>
              <a:rPr lang="en-US" dirty="0"/>
              <a:t>or </a:t>
            </a:r>
            <a:r>
              <a:rPr lang="en-US" dirty="0" smtClean="0"/>
              <a:t>SOFA </a:t>
            </a:r>
            <a:r>
              <a:rPr lang="en-US" dirty="0"/>
              <a:t>scores. </a:t>
            </a:r>
            <a:endParaRPr lang="en-US" dirty="0" smtClean="0"/>
          </a:p>
          <a:p>
            <a:r>
              <a:rPr lang="en-US" dirty="0" smtClean="0"/>
              <a:t>May increase arterial and VT embolism (?concurrent VTE prophylaxis).</a:t>
            </a:r>
            <a:endParaRPr lang="en-US" dirty="0"/>
          </a:p>
          <a:p>
            <a:r>
              <a:rPr lang="en-US" dirty="0" smtClean="0"/>
              <a:t>Sepsis </a:t>
            </a:r>
            <a:r>
              <a:rPr lang="en-US" dirty="0" err="1"/>
              <a:t>hypercoagulable</a:t>
            </a:r>
            <a:r>
              <a:rPr lang="en-US" dirty="0"/>
              <a:t> </a:t>
            </a:r>
            <a:r>
              <a:rPr lang="en-US" dirty="0" smtClean="0"/>
              <a:t>state of concern with its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OTHER </a:t>
            </a:r>
            <a:r>
              <a:rPr lang="en-US" sz="3600" b="1" dirty="0" smtClean="0"/>
              <a:t>IDENTFIED CONCEPTS </a:t>
            </a:r>
            <a:r>
              <a:rPr lang="en-US" sz="3600" b="1" dirty="0" smtClean="0"/>
              <a:t>IN SEPSIS MANAGEMENT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5510"/>
            <a:ext cx="11010363" cy="5112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P</a:t>
            </a:r>
            <a:r>
              <a:rPr lang="en-US" dirty="0" smtClean="0"/>
              <a:t>revious </a:t>
            </a:r>
            <a:r>
              <a:rPr lang="en-US" dirty="0"/>
              <a:t>approach </a:t>
            </a:r>
            <a:r>
              <a:rPr lang="en-US" dirty="0" smtClean="0"/>
              <a:t>of anti-inflammatory </a:t>
            </a:r>
            <a:r>
              <a:rPr lang="en-US" dirty="0"/>
              <a:t>therapies has been </a:t>
            </a:r>
            <a:r>
              <a:rPr lang="en-US" dirty="0" smtClean="0"/>
              <a:t>disappointing.</a:t>
            </a:r>
          </a:p>
          <a:p>
            <a:endParaRPr lang="en-US" dirty="0" smtClean="0"/>
          </a:p>
          <a:p>
            <a:r>
              <a:rPr lang="en-US" dirty="0" smtClean="0"/>
              <a:t>Investigation </a:t>
            </a:r>
            <a:r>
              <a:rPr lang="en-US" dirty="0"/>
              <a:t>of strategies aiming at re-balancing the profound immune dysregulation during sepsis and septic shock seems to be </a:t>
            </a:r>
            <a:r>
              <a:rPr lang="en-US" dirty="0" smtClean="0"/>
              <a:t>a promising goal.</a:t>
            </a:r>
          </a:p>
          <a:p>
            <a:endParaRPr lang="en-US" b="1" dirty="0"/>
          </a:p>
          <a:p>
            <a:r>
              <a:rPr lang="en-US" b="1" dirty="0" smtClean="0"/>
              <a:t>Emphasis is changing to host factors in defense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dirty="0" smtClean="0"/>
              <a:t>The following slide lists some new concepts.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49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OTHER </a:t>
            </a:r>
            <a:r>
              <a:rPr lang="en-US" sz="3600" b="1" dirty="0" smtClean="0"/>
              <a:t>IDENTIFIED CONCEPTS </a:t>
            </a:r>
            <a:r>
              <a:rPr lang="en-US" sz="3600" b="1" dirty="0"/>
              <a:t>IN SEPSIS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291" y="1825625"/>
            <a:ext cx="5666509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of transcriptome / Precise Medical Therapy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Next-generations sequencing (NGS)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The </a:t>
            </a:r>
            <a:r>
              <a:rPr lang="en-US" dirty="0" err="1"/>
              <a:t>transcriptomics</a:t>
            </a:r>
            <a:r>
              <a:rPr lang="en-US" dirty="0"/>
              <a:t> of white blood cells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Use of Vitamin C /Thiamine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Use of </a:t>
            </a:r>
            <a:r>
              <a:rPr lang="en-US" dirty="0" err="1"/>
              <a:t>Procalcitonin</a:t>
            </a:r>
            <a:r>
              <a:rPr lang="en-US" dirty="0"/>
              <a:t> in monitoring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Extracorporeal Blood </a:t>
            </a:r>
            <a:r>
              <a:rPr lang="en-US" dirty="0" smtClean="0"/>
              <a:t>Purification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n-US" dirty="0" smtClean="0"/>
              <a:t>Adsorption techniques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Immunotherapy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/>
              <a:t>Immunoglobulin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Use </a:t>
            </a:r>
            <a:r>
              <a:rPr lang="en-US" dirty="0"/>
              <a:t>of Artificial Intelligence in Sepsis, Gene </a:t>
            </a:r>
            <a:r>
              <a:rPr lang="en-US" dirty="0" smtClean="0"/>
              <a:t>Expression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Machine Learning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Red </a:t>
            </a:r>
            <a:r>
              <a:rPr lang="en-US" dirty="0"/>
              <a:t>blood cell distribution width (RDW) </a:t>
            </a:r>
            <a:r>
              <a:rPr lang="en-US" dirty="0" smtClean="0"/>
              <a:t>- prognostic biomarker.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5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382"/>
            <a:ext cx="10515600" cy="47845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 smtClean="0"/>
              <a:t>New </a:t>
            </a:r>
            <a:r>
              <a:rPr lang="en-US" sz="3000" b="1" dirty="0"/>
              <a:t>Ways of </a:t>
            </a:r>
            <a:r>
              <a:rPr lang="en-US" sz="3000" b="1" dirty="0" err="1"/>
              <a:t>Characterising</a:t>
            </a:r>
            <a:r>
              <a:rPr lang="en-US" sz="3000" b="1" dirty="0"/>
              <a:t> </a:t>
            </a:r>
            <a:r>
              <a:rPr lang="en-US" sz="3000" b="1" dirty="0" smtClean="0"/>
              <a:t>Sepsis - </a:t>
            </a:r>
            <a:r>
              <a:rPr lang="en-US" sz="3000" b="1" dirty="0"/>
              <a:t>From Transcriptome to </a:t>
            </a:r>
            <a:r>
              <a:rPr lang="en-US" sz="3000" b="1" dirty="0" smtClean="0"/>
              <a:t>Precise Medical Therapy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Not only routine data, but also </a:t>
            </a:r>
            <a:r>
              <a:rPr lang="en-US" dirty="0" smtClean="0"/>
              <a:t>genes array </a:t>
            </a:r>
            <a:r>
              <a:rPr lang="en-US" dirty="0"/>
              <a:t>can enrich the understanding </a:t>
            </a:r>
            <a:r>
              <a:rPr lang="en-US" dirty="0" smtClean="0"/>
              <a:t>and classification </a:t>
            </a:r>
            <a:r>
              <a:rPr lang="en-US" dirty="0"/>
              <a:t>possibilities of sepsis. </a:t>
            </a:r>
            <a:endParaRPr lang="en-US" dirty="0" smtClean="0"/>
          </a:p>
          <a:p>
            <a:r>
              <a:rPr lang="en-US" dirty="0" smtClean="0"/>
              <a:t>Recent sequencing of large </a:t>
            </a:r>
            <a:r>
              <a:rPr lang="en-US" dirty="0"/>
              <a:t>amount of RNA </a:t>
            </a:r>
            <a:r>
              <a:rPr lang="en-US" dirty="0" smtClean="0"/>
              <a:t>simultaneously opened </a:t>
            </a:r>
            <a:r>
              <a:rPr lang="en-US" dirty="0"/>
              <a:t>the possibility of </a:t>
            </a:r>
            <a:r>
              <a:rPr lang="en-US" dirty="0" smtClean="0"/>
              <a:t>analyzing thousands </a:t>
            </a:r>
            <a:r>
              <a:rPr lang="en-US" dirty="0"/>
              <a:t>of transcripts of specific genes.</a:t>
            </a:r>
          </a:p>
          <a:p>
            <a:r>
              <a:rPr lang="en-US" dirty="0"/>
              <a:t>Wong et al. (2012) could </a:t>
            </a:r>
            <a:r>
              <a:rPr lang="en-US" dirty="0" smtClean="0"/>
              <a:t>differentiate two </a:t>
            </a:r>
            <a:r>
              <a:rPr lang="en-US" dirty="0"/>
              <a:t>different phenotypes of septic </a:t>
            </a:r>
            <a:r>
              <a:rPr lang="en-US" dirty="0" smtClean="0"/>
              <a:t>shock </a:t>
            </a:r>
            <a:r>
              <a:rPr lang="en-US" dirty="0"/>
              <a:t>in their patient cohort of 168 </a:t>
            </a:r>
            <a:r>
              <a:rPr lang="en-US" dirty="0" err="1" smtClean="0"/>
              <a:t>paediatric</a:t>
            </a:r>
            <a:r>
              <a:rPr lang="en-US" dirty="0" smtClean="0"/>
              <a:t> patients </a:t>
            </a:r>
            <a:r>
              <a:rPr lang="en-US" dirty="0"/>
              <a:t>by using computer-assisted </a:t>
            </a:r>
            <a:r>
              <a:rPr lang="en-US" dirty="0" smtClean="0"/>
              <a:t>image analysis </a:t>
            </a:r>
            <a:r>
              <a:rPr lang="en-US" dirty="0"/>
              <a:t>and microarray-based </a:t>
            </a:r>
            <a:r>
              <a:rPr lang="en-US" dirty="0" smtClean="0"/>
              <a:t>reference mosaics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verified these result in </a:t>
            </a:r>
            <a:r>
              <a:rPr lang="en-US" dirty="0" smtClean="0"/>
              <a:t>a prospective cohort.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6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1892"/>
            <a:ext cx="10515600" cy="60059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New Ways of </a:t>
            </a:r>
            <a:r>
              <a:rPr lang="en-US" b="1" dirty="0" err="1"/>
              <a:t>Characterising</a:t>
            </a:r>
            <a:r>
              <a:rPr lang="en-US" b="1" dirty="0"/>
              <a:t> Sepsis - From Transcriptome to Precise Medical Therapy</a:t>
            </a:r>
          </a:p>
          <a:p>
            <a:r>
              <a:rPr lang="en-US" dirty="0" smtClean="0"/>
              <a:t>One </a:t>
            </a:r>
            <a:r>
              <a:rPr lang="en-US" dirty="0"/>
              <a:t>of </a:t>
            </a:r>
            <a:r>
              <a:rPr lang="en-US" dirty="0" smtClean="0"/>
              <a:t>the identified </a:t>
            </a:r>
            <a:r>
              <a:rPr lang="en-US" dirty="0"/>
              <a:t>subclasses was </a:t>
            </a:r>
            <a:r>
              <a:rPr lang="en-US" dirty="0" err="1"/>
              <a:t>characterised</a:t>
            </a:r>
            <a:r>
              <a:rPr lang="en-US" dirty="0"/>
              <a:t> </a:t>
            </a:r>
            <a:r>
              <a:rPr lang="en-US" dirty="0" smtClean="0"/>
              <a:t>by a </a:t>
            </a:r>
            <a:r>
              <a:rPr lang="en-US" dirty="0"/>
              <a:t>decreased expression of a specific </a:t>
            </a:r>
            <a:r>
              <a:rPr lang="en-US" dirty="0" smtClean="0"/>
              <a:t>gene pattern</a:t>
            </a:r>
            <a:r>
              <a:rPr lang="en-US" dirty="0"/>
              <a:t>. </a:t>
            </a:r>
            <a:r>
              <a:rPr lang="en-US" dirty="0" smtClean="0"/>
              <a:t>(These </a:t>
            </a:r>
            <a:r>
              <a:rPr lang="en-US" dirty="0"/>
              <a:t>patients had an </a:t>
            </a:r>
            <a:r>
              <a:rPr lang="en-US" dirty="0" smtClean="0"/>
              <a:t>increased risk </a:t>
            </a:r>
            <a:r>
              <a:rPr lang="en-US" dirty="0"/>
              <a:t>of mortality, if corticosteroids </a:t>
            </a:r>
            <a:r>
              <a:rPr lang="en-US" dirty="0" smtClean="0"/>
              <a:t>were prescribed </a:t>
            </a:r>
            <a:r>
              <a:rPr lang="en-US" dirty="0"/>
              <a:t>(OR 4.1; CI, 1.4-12.0; p = 0.011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Two </a:t>
            </a:r>
            <a:r>
              <a:rPr lang="en-US" dirty="0"/>
              <a:t>transcriptomic response </a:t>
            </a:r>
            <a:r>
              <a:rPr lang="en-US" dirty="0" smtClean="0"/>
              <a:t>signatures were found with different </a:t>
            </a:r>
            <a:r>
              <a:rPr lang="en-US" dirty="0"/>
              <a:t>reactions towards </a:t>
            </a:r>
            <a:r>
              <a:rPr lang="en-US" dirty="0" smtClean="0"/>
              <a:t>additional </a:t>
            </a:r>
            <a:r>
              <a:rPr lang="en-US" dirty="0" smtClean="0"/>
              <a:t>hydrocortisone. </a:t>
            </a:r>
            <a:endParaRPr lang="en-US" dirty="0" smtClean="0"/>
          </a:p>
          <a:p>
            <a:r>
              <a:rPr lang="en-US" dirty="0" smtClean="0"/>
              <a:t>The patients with </a:t>
            </a:r>
            <a:r>
              <a:rPr lang="en-US" dirty="0"/>
              <a:t>a more immunocompetent profile </a:t>
            </a:r>
            <a:r>
              <a:rPr lang="en-US" dirty="0" smtClean="0"/>
              <a:t>had an </a:t>
            </a:r>
            <a:r>
              <a:rPr lang="en-US" dirty="0"/>
              <a:t>increased mortality </a:t>
            </a:r>
            <a:r>
              <a:rPr lang="en-US" dirty="0" smtClean="0"/>
              <a:t>if hydrocortisone was used.</a:t>
            </a:r>
          </a:p>
          <a:p>
            <a:r>
              <a:rPr lang="en-US" dirty="0" smtClean="0"/>
              <a:t>These results </a:t>
            </a:r>
            <a:r>
              <a:rPr lang="en-US" dirty="0"/>
              <a:t>must be verified </a:t>
            </a:r>
            <a:r>
              <a:rPr lang="en-US" dirty="0" smtClean="0"/>
              <a:t>(but they underline </a:t>
            </a:r>
            <a:r>
              <a:rPr lang="en-US" dirty="0"/>
              <a:t>the importance of </a:t>
            </a:r>
            <a:r>
              <a:rPr lang="en-US" dirty="0" err="1"/>
              <a:t>individualised</a:t>
            </a:r>
            <a:r>
              <a:rPr lang="en-US" dirty="0"/>
              <a:t> </a:t>
            </a:r>
            <a:r>
              <a:rPr lang="en-US" dirty="0" smtClean="0"/>
              <a:t>precise medicine </a:t>
            </a:r>
            <a:r>
              <a:rPr lang="en-US" dirty="0"/>
              <a:t>in future </a:t>
            </a:r>
            <a:r>
              <a:rPr lang="en-US" dirty="0" smtClean="0"/>
              <a:t>research).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Next-generations </a:t>
            </a:r>
            <a:r>
              <a:rPr lang="en-US" b="1" dirty="0"/>
              <a:t>sequencing (NGS)</a:t>
            </a:r>
          </a:p>
          <a:p>
            <a:r>
              <a:rPr lang="en-US" dirty="0"/>
              <a:t>Although the gold standard for </a:t>
            </a:r>
            <a:r>
              <a:rPr lang="en-US" dirty="0" smtClean="0"/>
              <a:t>detection of </a:t>
            </a:r>
            <a:r>
              <a:rPr lang="en-US" dirty="0"/>
              <a:t>fungal and bacterial germs is still </a:t>
            </a:r>
            <a:r>
              <a:rPr lang="en-US" dirty="0" smtClean="0"/>
              <a:t>the culture </a:t>
            </a:r>
            <a:r>
              <a:rPr lang="en-US" dirty="0"/>
              <a:t>growth, next-generation </a:t>
            </a:r>
            <a:r>
              <a:rPr lang="en-US" dirty="0" smtClean="0"/>
              <a:t>sequence has </a:t>
            </a:r>
            <a:r>
              <a:rPr lang="en-US" dirty="0"/>
              <a:t>become more and more available </a:t>
            </a:r>
            <a:r>
              <a:rPr lang="en-US" dirty="0" smtClean="0"/>
              <a:t>in the </a:t>
            </a:r>
            <a:r>
              <a:rPr lang="en-US" dirty="0"/>
              <a:t>last years.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Next-generation sequencing is </a:t>
            </a:r>
            <a:r>
              <a:rPr lang="en-US" dirty="0"/>
              <a:t>culture-independent </a:t>
            </a:r>
            <a:r>
              <a:rPr lang="en-US" dirty="0" smtClean="0"/>
              <a:t>PCR-based method </a:t>
            </a:r>
            <a:r>
              <a:rPr lang="en-US" dirty="0"/>
              <a:t>detecting cell-free microbial DNA.</a:t>
            </a:r>
          </a:p>
          <a:p>
            <a:endParaRPr lang="en-US" dirty="0" smtClean="0"/>
          </a:p>
          <a:p>
            <a:r>
              <a:rPr lang="en-US" dirty="0" smtClean="0"/>
              <a:t>Compared </a:t>
            </a:r>
            <a:r>
              <a:rPr lang="en-US" dirty="0"/>
              <a:t>to traditional blood </a:t>
            </a:r>
            <a:r>
              <a:rPr lang="en-US" dirty="0" smtClean="0"/>
              <a:t>cultures NGS </a:t>
            </a:r>
            <a:r>
              <a:rPr lang="en-US" dirty="0"/>
              <a:t>has the advantage of a faster </a:t>
            </a:r>
            <a:r>
              <a:rPr lang="en-US" dirty="0" smtClean="0"/>
              <a:t> detection in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9873"/>
            <a:ext cx="10515600" cy="51170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 err="1"/>
              <a:t>transcriptomics</a:t>
            </a:r>
            <a:r>
              <a:rPr lang="en-US" b="1" dirty="0"/>
              <a:t> of white blood cells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promising early sepsis detection </a:t>
            </a:r>
            <a:r>
              <a:rPr lang="en-US" dirty="0" smtClean="0"/>
              <a:t>method is </a:t>
            </a:r>
            <a:r>
              <a:rPr lang="en-US" dirty="0"/>
              <a:t>not based on the </a:t>
            </a:r>
            <a:r>
              <a:rPr lang="en-US" dirty="0" smtClean="0"/>
              <a:t>detection </a:t>
            </a:r>
            <a:r>
              <a:rPr lang="en-US" dirty="0"/>
              <a:t>of a </a:t>
            </a:r>
            <a:r>
              <a:rPr lang="en-US" dirty="0" smtClean="0"/>
              <a:t>pathogen but </a:t>
            </a:r>
            <a:r>
              <a:rPr lang="en-US" dirty="0"/>
              <a:t>searching for special gene </a:t>
            </a:r>
            <a:r>
              <a:rPr lang="en-US" dirty="0" smtClean="0"/>
              <a:t>expression signatures </a:t>
            </a:r>
            <a:r>
              <a:rPr lang="en-US" dirty="0"/>
              <a:t>of circulating leukocytes. </a:t>
            </a:r>
            <a:endParaRPr lang="en-US" dirty="0" smtClean="0"/>
          </a:p>
          <a:p>
            <a:r>
              <a:rPr lang="en-US" dirty="0" smtClean="0"/>
              <a:t>This analysis </a:t>
            </a:r>
            <a:r>
              <a:rPr lang="en-US" dirty="0"/>
              <a:t>is based on the new </a:t>
            </a:r>
            <a:r>
              <a:rPr lang="en-US" dirty="0" smtClean="0"/>
              <a:t>generation sequencing </a:t>
            </a:r>
            <a:r>
              <a:rPr lang="en-US" dirty="0"/>
              <a:t>technology but instead of </a:t>
            </a:r>
            <a:r>
              <a:rPr lang="en-US" dirty="0" smtClean="0"/>
              <a:t>DNA, RNA </a:t>
            </a:r>
            <a:r>
              <a:rPr lang="en-US" dirty="0"/>
              <a:t>is sequenced.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err="1"/>
              <a:t>transcripted</a:t>
            </a:r>
            <a:r>
              <a:rPr lang="en-US" dirty="0"/>
              <a:t> </a:t>
            </a:r>
            <a:r>
              <a:rPr lang="en-US" dirty="0" smtClean="0"/>
              <a:t>RNA reflects </a:t>
            </a:r>
            <a:r>
              <a:rPr lang="en-US" dirty="0"/>
              <a:t>the host gene expression and </a:t>
            </a:r>
            <a:r>
              <a:rPr lang="en-US" dirty="0" smtClean="0"/>
              <a:t>is also </a:t>
            </a:r>
            <a:r>
              <a:rPr lang="en-US" dirty="0"/>
              <a:t>called “</a:t>
            </a:r>
            <a:r>
              <a:rPr lang="en-US" dirty="0" err="1" smtClean="0"/>
              <a:t>transcriptomics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This </a:t>
            </a:r>
            <a:r>
              <a:rPr lang="en-US" dirty="0"/>
              <a:t>gene expression </a:t>
            </a:r>
            <a:r>
              <a:rPr lang="en-US" dirty="0" smtClean="0"/>
              <a:t>was </a:t>
            </a:r>
            <a:r>
              <a:rPr lang="en-US" dirty="0" err="1" smtClean="0"/>
              <a:t>analysed</a:t>
            </a:r>
            <a:r>
              <a:rPr lang="en-US" dirty="0" smtClean="0"/>
              <a:t> </a:t>
            </a:r>
            <a:r>
              <a:rPr lang="en-US" dirty="0"/>
              <a:t>in acute infection and </a:t>
            </a:r>
            <a:r>
              <a:rPr lang="en-US" dirty="0" smtClean="0"/>
              <a:t>special expression </a:t>
            </a:r>
            <a:r>
              <a:rPr lang="en-US" dirty="0"/>
              <a:t>signatures were </a:t>
            </a:r>
            <a:r>
              <a:rPr lang="en-US" dirty="0" smtClean="0"/>
              <a:t>found.</a:t>
            </a:r>
          </a:p>
          <a:p>
            <a:r>
              <a:rPr lang="en-US" dirty="0" smtClean="0"/>
              <a:t>First </a:t>
            </a:r>
            <a:r>
              <a:rPr lang="en-US" dirty="0"/>
              <a:t>studies were able to </a:t>
            </a:r>
            <a:r>
              <a:rPr lang="en-US" dirty="0" smtClean="0"/>
              <a:t>distinguish between </a:t>
            </a:r>
            <a:r>
              <a:rPr lang="en-US" dirty="0"/>
              <a:t>sepsis and </a:t>
            </a:r>
            <a:r>
              <a:rPr lang="en-US" dirty="0" smtClean="0"/>
              <a:t>non-infectious </a:t>
            </a:r>
            <a:r>
              <a:rPr lang="da-DK" dirty="0" smtClean="0"/>
              <a:t>systemic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844"/>
          </a:xfrm>
        </p:spPr>
        <p:txBody>
          <a:bodyPr>
            <a:normAutofit/>
          </a:bodyPr>
          <a:lstStyle/>
          <a:p>
            <a:r>
              <a:rPr lang="en-US" b="1" dirty="0" smtClean="0"/>
              <a:t>Vitamin C /Thiamine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5" y="1101969"/>
            <a:ext cx="11367655" cy="560363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Renewed </a:t>
            </a:r>
            <a:r>
              <a:rPr lang="en-US" dirty="0" smtClean="0"/>
              <a:t>interest as therapies </a:t>
            </a:r>
            <a:r>
              <a:rPr lang="en-US" dirty="0"/>
              <a:t>for sepsis. </a:t>
            </a:r>
            <a:endParaRPr lang="en-US" dirty="0" smtClean="0"/>
          </a:p>
          <a:p>
            <a:r>
              <a:rPr lang="en-US" dirty="0" smtClean="0"/>
              <a:t>Maintenance </a:t>
            </a:r>
            <a:r>
              <a:rPr lang="en-US" dirty="0"/>
              <a:t>of </a:t>
            </a:r>
            <a:r>
              <a:rPr lang="en-US" dirty="0" smtClean="0"/>
              <a:t>endothelium, </a:t>
            </a:r>
            <a:r>
              <a:rPr lang="en-US" dirty="0"/>
              <a:t>depletion may </a:t>
            </a:r>
            <a:r>
              <a:rPr lang="en-US" dirty="0" smtClean="0"/>
              <a:t>enhance </a:t>
            </a:r>
            <a:r>
              <a:rPr lang="en-US" dirty="0"/>
              <a:t>capillary </a:t>
            </a:r>
            <a:r>
              <a:rPr lang="en-US" dirty="0" smtClean="0"/>
              <a:t>leak.</a:t>
            </a:r>
            <a:endParaRPr lang="en-US" dirty="0"/>
          </a:p>
          <a:p>
            <a:r>
              <a:rPr lang="en-US" dirty="0" smtClean="0"/>
              <a:t>Beneficial </a:t>
            </a:r>
            <a:r>
              <a:rPr lang="en-US" dirty="0"/>
              <a:t>in </a:t>
            </a:r>
            <a:r>
              <a:rPr lang="en-US" dirty="0" smtClean="0"/>
              <a:t>burns, trauma and sepsis. </a:t>
            </a:r>
          </a:p>
          <a:p>
            <a:r>
              <a:rPr lang="en-US" dirty="0" smtClean="0"/>
              <a:t>Thiamine </a:t>
            </a:r>
            <a:r>
              <a:rPr lang="en-US" dirty="0"/>
              <a:t>(vitamin </a:t>
            </a:r>
            <a:r>
              <a:rPr lang="en-US" dirty="0" smtClean="0"/>
              <a:t>B1) depletion common </a:t>
            </a:r>
            <a:r>
              <a:rPr lang="en-US" dirty="0"/>
              <a:t>in </a:t>
            </a:r>
            <a:r>
              <a:rPr lang="en-US" dirty="0" smtClean="0"/>
              <a:t>sepsis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Deficiencies </a:t>
            </a:r>
            <a:r>
              <a:rPr lang="en-US" dirty="0"/>
              <a:t>may </a:t>
            </a:r>
            <a:r>
              <a:rPr lang="en-US" dirty="0" smtClean="0"/>
              <a:t>affect </a:t>
            </a:r>
            <a:r>
              <a:rPr lang="en-US" dirty="0"/>
              <a:t>mitochondrial </a:t>
            </a:r>
            <a:r>
              <a:rPr lang="en-US" dirty="0" smtClean="0"/>
              <a:t>metabolism + </a:t>
            </a:r>
            <a:r>
              <a:rPr lang="en-US" dirty="0"/>
              <a:t>lactic </a:t>
            </a:r>
            <a:r>
              <a:rPr lang="en-US" dirty="0" smtClean="0"/>
              <a:t>acidosis</a:t>
            </a:r>
            <a:endParaRPr lang="en-US" dirty="0"/>
          </a:p>
          <a:p>
            <a:r>
              <a:rPr lang="en-US" dirty="0"/>
              <a:t>Repletion may increase lactate </a:t>
            </a:r>
            <a:r>
              <a:rPr lang="en-US" dirty="0" smtClean="0"/>
              <a:t>clearance</a:t>
            </a:r>
            <a:r>
              <a:rPr lang="en-US" dirty="0" smtClean="0"/>
              <a:t>.</a:t>
            </a:r>
          </a:p>
          <a:p>
            <a:r>
              <a:rPr lang="en-US" dirty="0"/>
              <a:t>Low costs of vitamin C and thiamine are </a:t>
            </a:r>
            <a:r>
              <a:rPr lang="en-US" dirty="0" smtClean="0"/>
              <a:t>attractive.</a:t>
            </a:r>
          </a:p>
          <a:p>
            <a:r>
              <a:rPr lang="en-US" dirty="0" smtClean="0"/>
              <a:t>Vitamin </a:t>
            </a:r>
            <a:r>
              <a:rPr lang="en-US" dirty="0"/>
              <a:t>C can precipitate oxalate formation and worsen renal failure.</a:t>
            </a:r>
          </a:p>
          <a:p>
            <a:r>
              <a:rPr lang="en-US" dirty="0" smtClean="0"/>
              <a:t>Observational </a:t>
            </a:r>
            <a:r>
              <a:rPr lang="en-US" dirty="0"/>
              <a:t>study of thiamine improved lactate clearance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IV </a:t>
            </a:r>
            <a:r>
              <a:rPr lang="en-US" b="1" dirty="0"/>
              <a:t>vitamin C, </a:t>
            </a:r>
            <a:r>
              <a:rPr lang="en-US" b="1" dirty="0" smtClean="0"/>
              <a:t>hydrocortisone and thiamine </a:t>
            </a:r>
            <a:r>
              <a:rPr lang="en-US" b="1" dirty="0"/>
              <a:t>synergistically improve </a:t>
            </a:r>
            <a:r>
              <a:rPr lang="en-US" b="1" dirty="0" smtClean="0"/>
              <a:t>metabolic and </a:t>
            </a:r>
            <a:r>
              <a:rPr lang="en-US" b="1" dirty="0"/>
              <a:t>functional circulatory impairments in </a:t>
            </a:r>
            <a:r>
              <a:rPr lang="en-US" b="1" dirty="0" smtClean="0"/>
              <a:t>septic Shock.</a:t>
            </a:r>
          </a:p>
        </p:txBody>
      </p:sp>
    </p:spTree>
    <p:extLst>
      <p:ext uri="{BB962C8B-B14F-4D97-AF65-F5344CB8AC3E}">
        <p14:creationId xmlns:p14="http://schemas.microsoft.com/office/powerpoint/2010/main" val="7737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6765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1892"/>
            <a:ext cx="10515600" cy="6047508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pPr marL="0" indent="0">
              <a:buNone/>
            </a:pPr>
            <a:r>
              <a:rPr lang="en-US" sz="4000" b="1" dirty="0" err="1" smtClean="0"/>
              <a:t>Procalcitonin</a:t>
            </a:r>
            <a:endParaRPr lang="en-US" sz="4000" dirty="0"/>
          </a:p>
          <a:p>
            <a:r>
              <a:rPr lang="en-US" dirty="0" smtClean="0"/>
              <a:t>De-escalation </a:t>
            </a:r>
            <a:r>
              <a:rPr lang="en-US" dirty="0"/>
              <a:t>of </a:t>
            </a:r>
            <a:r>
              <a:rPr lang="en-US" dirty="0" smtClean="0"/>
              <a:t>antibiotic therapy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time of clinical improvement is less clear,</a:t>
            </a:r>
          </a:p>
          <a:p>
            <a:r>
              <a:rPr lang="en-US" dirty="0"/>
              <a:t>↑ </a:t>
            </a:r>
            <a:r>
              <a:rPr lang="en-US" dirty="0" err="1" smtClean="0"/>
              <a:t>Procalcitonin</a:t>
            </a:r>
            <a:r>
              <a:rPr lang="en-US" dirty="0" smtClean="0"/>
              <a:t> (PCT</a:t>
            </a:r>
            <a:r>
              <a:rPr lang="en-US" dirty="0"/>
              <a:t>) </a:t>
            </a:r>
            <a:r>
              <a:rPr lang="en-US" dirty="0" smtClean="0"/>
              <a:t>(thyroid, lungs intestines) inflammation </a:t>
            </a:r>
            <a:r>
              <a:rPr lang="en-US" dirty="0"/>
              <a:t>and tissue injury</a:t>
            </a:r>
          </a:p>
          <a:p>
            <a:r>
              <a:rPr lang="en-US" dirty="0" smtClean="0"/>
              <a:t>Biomarker to distinguish </a:t>
            </a:r>
            <a:r>
              <a:rPr lang="en-US" dirty="0"/>
              <a:t>between </a:t>
            </a:r>
            <a:r>
              <a:rPr lang="en-US" dirty="0" smtClean="0"/>
              <a:t>nonspecific inflammation </a:t>
            </a:r>
            <a:r>
              <a:rPr lang="en-US" dirty="0"/>
              <a:t>and bacterial infection. </a:t>
            </a:r>
          </a:p>
          <a:p>
            <a:r>
              <a:rPr lang="en-US" dirty="0" smtClean="0"/>
              <a:t>PCT assay FDA approved –increasing use (initiation </a:t>
            </a:r>
            <a:r>
              <a:rPr lang="en-US" dirty="0"/>
              <a:t>and </a:t>
            </a:r>
            <a:r>
              <a:rPr lang="en-US" dirty="0" smtClean="0"/>
              <a:t>de-escalation)</a:t>
            </a:r>
            <a:endParaRPr lang="en-US" dirty="0"/>
          </a:p>
          <a:p>
            <a:r>
              <a:rPr lang="en-US" dirty="0" smtClean="0"/>
              <a:t>No evidence of ↓mortality. 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suggest </a:t>
            </a:r>
            <a:r>
              <a:rPr lang="en-US" dirty="0" smtClean="0"/>
              <a:t>reduction in </a:t>
            </a:r>
            <a:r>
              <a:rPr lang="en-US" dirty="0"/>
              <a:t>unnecessary </a:t>
            </a:r>
            <a:r>
              <a:rPr lang="en-US" dirty="0" smtClean="0"/>
              <a:t>antibiotic exposure</a:t>
            </a:r>
            <a:endParaRPr lang="en-US" sz="1800" dirty="0" smtClean="0"/>
          </a:p>
          <a:p>
            <a:r>
              <a:rPr lang="en-US" dirty="0" smtClean="0"/>
              <a:t>Should not replace clinicians judgement.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768927"/>
            <a:ext cx="10965873" cy="5408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Extracorporeal </a:t>
            </a:r>
            <a:r>
              <a:rPr lang="en-US" sz="3600" b="1" dirty="0"/>
              <a:t>Blood </a:t>
            </a:r>
            <a:r>
              <a:rPr lang="en-US" sz="3600" b="1" dirty="0" smtClean="0"/>
              <a:t>Purification</a:t>
            </a:r>
          </a:p>
          <a:p>
            <a:r>
              <a:rPr lang="en-US" dirty="0" smtClean="0"/>
              <a:t>Remove </a:t>
            </a:r>
            <a:r>
              <a:rPr lang="en-US" dirty="0"/>
              <a:t>both inflammatory mediators </a:t>
            </a:r>
            <a:r>
              <a:rPr lang="en-US" dirty="0" smtClean="0"/>
              <a:t>and bacterial toxins - still lack </a:t>
            </a:r>
            <a:r>
              <a:rPr lang="en-US" dirty="0"/>
              <a:t>evidence </a:t>
            </a:r>
            <a:r>
              <a:rPr lang="en-US" dirty="0" smtClean="0"/>
              <a:t>for efficacy.</a:t>
            </a:r>
          </a:p>
          <a:p>
            <a:endParaRPr lang="en-US" dirty="0"/>
          </a:p>
          <a:p>
            <a:r>
              <a:rPr lang="en-US" dirty="0" smtClean="0"/>
              <a:t>Blood purification techniques </a:t>
            </a:r>
            <a:r>
              <a:rPr lang="en-US" dirty="0"/>
              <a:t>(BPTs) </a:t>
            </a:r>
            <a:r>
              <a:rPr lang="en-US" dirty="0" smtClean="0"/>
              <a:t>- have their origin in RRT:</a:t>
            </a:r>
          </a:p>
          <a:p>
            <a:pPr marL="0" indent="0">
              <a:buNone/>
            </a:pPr>
            <a:r>
              <a:rPr lang="en-US" dirty="0" smtClean="0"/>
              <a:t>	-high </a:t>
            </a:r>
            <a:r>
              <a:rPr lang="en-US" dirty="0"/>
              <a:t>volume </a:t>
            </a:r>
            <a:r>
              <a:rPr lang="en-US" dirty="0" err="1" smtClean="0"/>
              <a:t>haemofiltration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HVHF)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-plasmapheresis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-special </a:t>
            </a:r>
            <a:r>
              <a:rPr lang="en-US" dirty="0"/>
              <a:t>filters such as </a:t>
            </a:r>
            <a:r>
              <a:rPr lang="en-US" dirty="0" smtClean="0"/>
              <a:t>high cut-off </a:t>
            </a:r>
            <a:r>
              <a:rPr lang="en-US" dirty="0"/>
              <a:t>(HCO) </a:t>
            </a:r>
            <a:r>
              <a:rPr lang="en-US" dirty="0" smtClean="0"/>
              <a:t>membranes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-methods </a:t>
            </a:r>
            <a:r>
              <a:rPr lang="en-US" dirty="0"/>
              <a:t>for the adsorption </a:t>
            </a:r>
            <a:r>
              <a:rPr lang="en-US" dirty="0" smtClean="0"/>
              <a:t>of endotoxin </a:t>
            </a:r>
            <a:r>
              <a:rPr lang="en-US" dirty="0"/>
              <a:t>and </a:t>
            </a:r>
            <a:r>
              <a:rPr lang="en-US" dirty="0" smtClean="0"/>
              <a:t>cytokines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-combinations - coupled plasma filtration adsorption (CPFA).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54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World </a:t>
            </a:r>
            <a:r>
              <a:rPr lang="en-US" b="1" dirty="0"/>
              <a:t>Sepsis Declaration (2012)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340"/>
            <a:ext cx="10515600" cy="55488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GSA recognized sepsis as a global health threat of public concern.</a:t>
            </a:r>
          </a:p>
          <a:p>
            <a:endParaRPr lang="en-US" dirty="0" smtClean="0"/>
          </a:p>
          <a:p>
            <a:r>
              <a:rPr lang="en-US" dirty="0" smtClean="0"/>
              <a:t>UN member states to develop/implement national </a:t>
            </a:r>
            <a:r>
              <a:rPr lang="en-US" dirty="0"/>
              <a:t>action </a:t>
            </a:r>
            <a:r>
              <a:rPr lang="en-US" dirty="0" smtClean="0"/>
              <a:t>plans.</a:t>
            </a:r>
          </a:p>
          <a:p>
            <a:endParaRPr lang="en-US" b="1" i="1" dirty="0" smtClean="0"/>
          </a:p>
          <a:p>
            <a:r>
              <a:rPr lang="en-US" b="1" i="1" dirty="0" smtClean="0"/>
              <a:t>To improve prevention, diagnosis and treatment of sepsis by 2030!</a:t>
            </a:r>
          </a:p>
          <a:p>
            <a:endParaRPr lang="en-US" dirty="0" smtClean="0"/>
          </a:p>
          <a:p>
            <a:r>
              <a:rPr lang="en-US" dirty="0" smtClean="0"/>
              <a:t>Slow progress in implementing national plans, even in HICs.</a:t>
            </a:r>
          </a:p>
          <a:p>
            <a:endParaRPr lang="en-US" dirty="0" smtClean="0"/>
          </a:p>
          <a:p>
            <a:r>
              <a:rPr lang="en-US" dirty="0" smtClean="0"/>
              <a:t>Despite </a:t>
            </a:r>
            <a:r>
              <a:rPr lang="en-US" dirty="0"/>
              <a:t>high incidence, sepsis largely unknown to the public.</a:t>
            </a:r>
          </a:p>
          <a:p>
            <a:endParaRPr lang="en-US" dirty="0" smtClean="0"/>
          </a:p>
          <a:p>
            <a:r>
              <a:rPr lang="en-US" dirty="0" smtClean="0"/>
              <a:t>World </a:t>
            </a:r>
            <a:r>
              <a:rPr lang="en-US" dirty="0"/>
              <a:t>Sepsis Day </a:t>
            </a:r>
            <a:r>
              <a:rPr lang="en-US" dirty="0" smtClean="0"/>
              <a:t>(WSD</a:t>
            </a:r>
            <a:r>
              <a:rPr lang="en-US" dirty="0"/>
              <a:t>) to create awareness -</a:t>
            </a:r>
            <a:r>
              <a:rPr lang="en-US" dirty="0" smtClean="0"/>
              <a:t> September 13 yearly.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3456"/>
            <a:ext cx="10515600" cy="555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Extracorporeal Blood </a:t>
            </a:r>
            <a:r>
              <a:rPr lang="en-US" sz="3600" b="1" dirty="0" smtClean="0"/>
              <a:t>Purification</a:t>
            </a:r>
          </a:p>
          <a:p>
            <a:endParaRPr lang="en-US" dirty="0" smtClean="0"/>
          </a:p>
          <a:p>
            <a:r>
              <a:rPr lang="en-US" dirty="0" smtClean="0"/>
              <a:t>HVHF </a:t>
            </a:r>
            <a:r>
              <a:rPr lang="en-US" dirty="0" smtClean="0"/>
              <a:t>not different from conventional RRT technically and easy to use. </a:t>
            </a:r>
          </a:p>
          <a:p>
            <a:r>
              <a:rPr lang="en-US" dirty="0" smtClean="0"/>
              <a:t>No </a:t>
            </a:r>
            <a:r>
              <a:rPr lang="en-US" dirty="0"/>
              <a:t>additional components </a:t>
            </a:r>
            <a:r>
              <a:rPr lang="en-US" dirty="0" smtClean="0"/>
              <a:t>are added </a:t>
            </a:r>
            <a:r>
              <a:rPr lang="en-US" dirty="0"/>
              <a:t>to the circuit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Inflammatory mediators </a:t>
            </a:r>
            <a:r>
              <a:rPr lang="en-US" dirty="0"/>
              <a:t>are removed from the bloodstream by </a:t>
            </a:r>
            <a:r>
              <a:rPr lang="en-US" dirty="0" smtClean="0"/>
              <a:t>convection.</a:t>
            </a:r>
          </a:p>
          <a:p>
            <a:r>
              <a:rPr lang="en-US" dirty="0"/>
              <a:t>C</a:t>
            </a:r>
            <a:r>
              <a:rPr lang="en-US" dirty="0" smtClean="0"/>
              <a:t>onvective target dose </a:t>
            </a:r>
            <a:r>
              <a:rPr lang="en-US" dirty="0"/>
              <a:t>of &gt;</a:t>
            </a:r>
            <a:r>
              <a:rPr lang="en-US" dirty="0" smtClean="0"/>
              <a:t>35 </a:t>
            </a:r>
            <a:r>
              <a:rPr lang="en-US" dirty="0"/>
              <a:t>ml/kg/h is used. </a:t>
            </a:r>
            <a:endParaRPr lang="en-US" dirty="0" smtClean="0"/>
          </a:p>
          <a:p>
            <a:r>
              <a:rPr lang="en-US" dirty="0"/>
              <a:t>Lower HR and higher </a:t>
            </a:r>
            <a:r>
              <a:rPr lang="en-US" dirty="0" smtClean="0"/>
              <a:t>MAP have been demonstrated with ↓mortality.</a:t>
            </a:r>
          </a:p>
          <a:p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no </a:t>
            </a:r>
            <a:r>
              <a:rPr lang="en-US" dirty="0" smtClean="0"/>
              <a:t>substantial influence on oxygenation Index or disease severity. </a:t>
            </a:r>
          </a:p>
          <a:p>
            <a:r>
              <a:rPr lang="en-US" dirty="0" smtClean="0"/>
              <a:t>Most RCTs not high quality/uniform </a:t>
            </a:r>
            <a:r>
              <a:rPr lang="en-US" dirty="0"/>
              <a:t>observation period </a:t>
            </a:r>
            <a:r>
              <a:rPr lang="en-US" dirty="0" smtClean="0"/>
              <a:t>for mortality.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9" y="5830743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Currently available blood purification methods.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873" y="374074"/>
            <a:ext cx="9746671" cy="5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665018"/>
            <a:ext cx="11346873" cy="551194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Renewed interest in plasmapheresis in refractory </a:t>
            </a:r>
            <a:r>
              <a:rPr lang="en-US" dirty="0" err="1" smtClean="0"/>
              <a:t>Sshock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-Rapid substitution </a:t>
            </a:r>
            <a:r>
              <a:rPr lang="en-US" dirty="0"/>
              <a:t>of </a:t>
            </a:r>
            <a:r>
              <a:rPr lang="en-US" dirty="0" smtClean="0"/>
              <a:t>consumed/protective plasma elements.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-Support </a:t>
            </a:r>
            <a:r>
              <a:rPr lang="en-US" dirty="0"/>
              <a:t>microvascular barrier function and </a:t>
            </a:r>
            <a:r>
              <a:rPr lang="en-US" dirty="0" smtClean="0"/>
              <a:t>microcirculation.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-Sparse data available on use of therapeutic plasma exchange (TPE).</a:t>
            </a:r>
          </a:p>
          <a:p>
            <a:pPr marL="0" indent="0">
              <a:buNone/>
            </a:pPr>
            <a:r>
              <a:rPr lang="en-US" dirty="0" smtClean="0"/>
              <a:t>	-A large </a:t>
            </a:r>
            <a:r>
              <a:rPr lang="en-US" dirty="0"/>
              <a:t>RCT </a:t>
            </a:r>
            <a:r>
              <a:rPr lang="en-US" dirty="0" smtClean="0"/>
              <a:t>was </a:t>
            </a:r>
            <a:r>
              <a:rPr lang="en-US" dirty="0"/>
              <a:t>terminated prematurely </a:t>
            </a:r>
            <a:r>
              <a:rPr lang="en-US" dirty="0" smtClean="0"/>
              <a:t>in 2014 </a:t>
            </a:r>
            <a:r>
              <a:rPr lang="en-US" dirty="0"/>
              <a:t>due to </a:t>
            </a:r>
            <a:r>
              <a:rPr lang="en-US" dirty="0" smtClean="0"/>
              <a:t>futility.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727364"/>
            <a:ext cx="11817927" cy="5449599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Adsorption </a:t>
            </a:r>
            <a:r>
              <a:rPr lang="en-US" sz="3600" b="1" dirty="0" smtClean="0"/>
              <a:t>Techniques</a:t>
            </a:r>
          </a:p>
          <a:p>
            <a:r>
              <a:rPr lang="en-US" dirty="0" smtClean="0"/>
              <a:t>Endotoxin lipopolysaccharide (LPS) and </a:t>
            </a:r>
            <a:r>
              <a:rPr lang="en-US" dirty="0"/>
              <a:t>fragments </a:t>
            </a:r>
            <a:r>
              <a:rPr lang="en-US" dirty="0" smtClean="0"/>
              <a:t>in Gram-negative sepsis trigger: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-monocytes</a:t>
            </a:r>
            <a:r>
              <a:rPr lang="en-US" dirty="0"/>
              <a:t>, endothelial cells, </a:t>
            </a:r>
            <a:r>
              <a:rPr lang="en-US" dirty="0" smtClean="0"/>
              <a:t>PMN neutrophils, tissue-resident cells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-plasma </a:t>
            </a:r>
            <a:r>
              <a:rPr lang="en-US" dirty="0"/>
              <a:t>systems </a:t>
            </a:r>
            <a:r>
              <a:rPr lang="en-US" dirty="0" smtClean="0"/>
              <a:t>- complement and coagulation pathways.</a:t>
            </a:r>
          </a:p>
          <a:p>
            <a:r>
              <a:rPr lang="en-US" dirty="0" err="1" smtClean="0"/>
              <a:t>Polymyxin</a:t>
            </a:r>
            <a:r>
              <a:rPr lang="en-US" dirty="0" smtClean="0"/>
              <a:t> B - a </a:t>
            </a:r>
            <a:r>
              <a:rPr lang="en-US" dirty="0"/>
              <a:t>cyclic lipophilic peptide antibiotic, is the ligand most studied </a:t>
            </a:r>
            <a:r>
              <a:rPr lang="en-US" dirty="0" smtClean="0"/>
              <a:t>for neutralizing LPS.</a:t>
            </a:r>
          </a:p>
          <a:p>
            <a:r>
              <a:rPr lang="en-US" dirty="0" smtClean="0"/>
              <a:t>Has high </a:t>
            </a:r>
            <a:r>
              <a:rPr lang="en-US" dirty="0"/>
              <a:t>affinity for the lipid A </a:t>
            </a:r>
            <a:r>
              <a:rPr lang="en-US" dirty="0" smtClean="0"/>
              <a:t>moiety in endotoxin. </a:t>
            </a:r>
          </a:p>
          <a:p>
            <a:r>
              <a:rPr lang="en-US" dirty="0"/>
              <a:t>Extracorporeal systems can remove </a:t>
            </a:r>
            <a:r>
              <a:rPr lang="en-US" dirty="0" smtClean="0"/>
              <a:t>stimulus - device </a:t>
            </a:r>
            <a:r>
              <a:rPr lang="en-US" dirty="0"/>
              <a:t>using </a:t>
            </a:r>
            <a:r>
              <a:rPr lang="en-US" dirty="0" err="1"/>
              <a:t>hemoperfusion</a:t>
            </a:r>
            <a:r>
              <a:rPr lang="en-US" dirty="0"/>
              <a:t> through </a:t>
            </a:r>
            <a:r>
              <a:rPr lang="en-US" dirty="0" err="1"/>
              <a:t>polymyxin</a:t>
            </a:r>
            <a:r>
              <a:rPr lang="en-US" dirty="0"/>
              <a:t> </a:t>
            </a:r>
            <a:r>
              <a:rPr lang="en-US" dirty="0" smtClean="0"/>
              <a:t>B-immobilized fiber </a:t>
            </a:r>
            <a:r>
              <a:rPr lang="en-US" dirty="0"/>
              <a:t>columns (PMX</a:t>
            </a:r>
            <a:r>
              <a:rPr lang="en-US" dirty="0" smtClean="0"/>
              <a:t>)</a:t>
            </a:r>
          </a:p>
          <a:p>
            <a:r>
              <a:rPr lang="en-US" dirty="0"/>
              <a:t>T</a:t>
            </a:r>
            <a:r>
              <a:rPr lang="en-US" dirty="0" smtClean="0"/>
              <a:t>here may be </a:t>
            </a:r>
            <a:r>
              <a:rPr lang="en-US" dirty="0"/>
              <a:t>upper limit of </a:t>
            </a:r>
            <a:r>
              <a:rPr lang="en-US" dirty="0" smtClean="0"/>
              <a:t>endotoxin load </a:t>
            </a:r>
            <a:r>
              <a:rPr lang="en-US" dirty="0"/>
              <a:t>for successful treatment with </a:t>
            </a:r>
            <a:r>
              <a:rPr lang="en-US" dirty="0" err="1" smtClean="0"/>
              <a:t>polymyxin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38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860"/>
            <a:ext cx="11069782" cy="4637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/>
              <a:t>Hemadsorption</a:t>
            </a:r>
            <a:r>
              <a:rPr lang="en-US" sz="3200" b="1" dirty="0" smtClean="0"/>
              <a:t> </a:t>
            </a:r>
            <a:r>
              <a:rPr lang="en-US" sz="3200" b="1" dirty="0"/>
              <a:t>using the </a:t>
            </a:r>
            <a:r>
              <a:rPr lang="en-US" sz="3200" b="1" dirty="0" err="1"/>
              <a:t>CytoSorbR</a:t>
            </a:r>
            <a:r>
              <a:rPr lang="en-US" sz="3200" b="1" dirty="0"/>
              <a:t> </a:t>
            </a:r>
            <a:r>
              <a:rPr lang="en-US" sz="3200" b="1" dirty="0" err="1" smtClean="0"/>
              <a:t>adsorber</a:t>
            </a:r>
            <a:r>
              <a:rPr lang="en-US" sz="3200" b="1" dirty="0" smtClean="0"/>
              <a:t> column</a:t>
            </a:r>
          </a:p>
          <a:p>
            <a:r>
              <a:rPr lang="en-US" dirty="0"/>
              <a:t>B</a:t>
            </a:r>
            <a:r>
              <a:rPr lang="en-US" dirty="0" smtClean="0"/>
              <a:t>roader </a:t>
            </a:r>
            <a:r>
              <a:rPr lang="en-US" dirty="0"/>
              <a:t>approach of cytokine </a:t>
            </a:r>
            <a:r>
              <a:rPr lang="en-US" dirty="0" smtClean="0"/>
              <a:t>adsorption especially </a:t>
            </a:r>
            <a:r>
              <a:rPr lang="en-US" dirty="0"/>
              <a:t>in </a:t>
            </a:r>
            <a:r>
              <a:rPr lang="en-US" dirty="0" smtClean="0"/>
              <a:t>early phase.</a:t>
            </a:r>
          </a:p>
          <a:p>
            <a:r>
              <a:rPr lang="en-US" dirty="0" smtClean="0"/>
              <a:t>Non-selective and concentration-dependent method.</a:t>
            </a:r>
          </a:p>
          <a:p>
            <a:r>
              <a:rPr lang="en-US" dirty="0"/>
              <a:t>S</a:t>
            </a:r>
            <a:r>
              <a:rPr lang="en-US" dirty="0" smtClean="0"/>
              <a:t>pectrum of cytokines and inflammatory mediators are </a:t>
            </a:r>
            <a:r>
              <a:rPr lang="en-US" dirty="0"/>
              <a:t>adsorbed from </a:t>
            </a:r>
            <a:r>
              <a:rPr lang="en-US" dirty="0" smtClean="0"/>
              <a:t>bloodstream.</a:t>
            </a:r>
          </a:p>
          <a:p>
            <a:r>
              <a:rPr lang="en-US" dirty="0" smtClean="0"/>
              <a:t>In </a:t>
            </a:r>
            <a:r>
              <a:rPr lang="en-US" dirty="0"/>
              <a:t>addition, free hemoglobin, myoglobin, </a:t>
            </a:r>
            <a:r>
              <a:rPr lang="en-US" dirty="0" smtClean="0"/>
              <a:t>bilirubin, bile </a:t>
            </a:r>
            <a:r>
              <a:rPr lang="en-US" dirty="0"/>
              <a:t>acids and bacterial toxins (except endotoxin</a:t>
            </a:r>
            <a:r>
              <a:rPr lang="en-US" dirty="0" smtClean="0"/>
              <a:t>), activated complement </a:t>
            </a:r>
            <a:r>
              <a:rPr lang="en-US" dirty="0"/>
              <a:t>and some drugs are eliminated. </a:t>
            </a:r>
            <a:endParaRPr lang="en-US" dirty="0" smtClean="0"/>
          </a:p>
          <a:p>
            <a:r>
              <a:rPr lang="en-US" dirty="0" smtClean="0"/>
              <a:t>Widespread use</a:t>
            </a:r>
            <a:r>
              <a:rPr lang="en-US" dirty="0"/>
              <a:t>, </a:t>
            </a:r>
            <a:r>
              <a:rPr lang="en-US" dirty="0" smtClean="0"/>
              <a:t>but </a:t>
            </a:r>
            <a:r>
              <a:rPr lang="en-US" dirty="0"/>
              <a:t>available </a:t>
            </a:r>
            <a:r>
              <a:rPr lang="en-US" dirty="0" smtClean="0"/>
              <a:t>evidence of </a:t>
            </a:r>
            <a:r>
              <a:rPr lang="en-US" dirty="0"/>
              <a:t>positive </a:t>
            </a:r>
            <a:r>
              <a:rPr lang="en-US" dirty="0" smtClean="0"/>
              <a:t>impact is </a:t>
            </a:r>
            <a:r>
              <a:rPr lang="en-US" dirty="0"/>
              <a:t>limited.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825625"/>
            <a:ext cx="11658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 an International registry (2015) on use </a:t>
            </a:r>
            <a:r>
              <a:rPr lang="en-US" b="1" dirty="0"/>
              <a:t>of cytokine </a:t>
            </a:r>
            <a:r>
              <a:rPr lang="en-US" b="1" dirty="0" smtClean="0"/>
              <a:t>adsorption in real-life: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Indication </a:t>
            </a:r>
            <a:r>
              <a:rPr lang="en-US" dirty="0"/>
              <a:t>to use </a:t>
            </a:r>
            <a:r>
              <a:rPr lang="en-US" dirty="0" err="1"/>
              <a:t>CytoSorb</a:t>
            </a:r>
            <a:r>
              <a:rPr lang="en-US" dirty="0"/>
              <a:t> R was sepsis </a:t>
            </a:r>
            <a:r>
              <a:rPr lang="en-US" dirty="0" smtClean="0"/>
              <a:t>and </a:t>
            </a:r>
            <a:r>
              <a:rPr lang="en-US" dirty="0" err="1" smtClean="0"/>
              <a:t>SShock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60% of &gt;600 </a:t>
            </a:r>
            <a:r>
              <a:rPr lang="en-US" dirty="0"/>
              <a:t>critically </a:t>
            </a:r>
            <a:r>
              <a:rPr lang="en-US" dirty="0" smtClean="0"/>
              <a:t>ill.</a:t>
            </a:r>
            <a:endParaRPr lang="en-US" dirty="0"/>
          </a:p>
          <a:p>
            <a:r>
              <a:rPr lang="en-US" dirty="0" smtClean="0"/>
              <a:t>There was significant ↓IL-6 levels, 28-days </a:t>
            </a:r>
            <a:r>
              <a:rPr lang="en-US" dirty="0"/>
              <a:t>mortality of 62.5% </a:t>
            </a:r>
            <a:r>
              <a:rPr lang="en-US" dirty="0" smtClean="0"/>
              <a:t>vs expected of 71.3%.  as </a:t>
            </a:r>
            <a:r>
              <a:rPr lang="en-US" dirty="0"/>
              <a:t>predicted by </a:t>
            </a:r>
            <a:r>
              <a:rPr lang="en-US" dirty="0" smtClean="0"/>
              <a:t>APACHE-II.</a:t>
            </a:r>
          </a:p>
          <a:p>
            <a:r>
              <a:rPr lang="en-US" dirty="0" smtClean="0"/>
              <a:t>No </a:t>
            </a:r>
            <a:r>
              <a:rPr lang="en-US" dirty="0"/>
              <a:t>adverse </a:t>
            </a:r>
            <a:r>
              <a:rPr lang="en-US" dirty="0" smtClean="0"/>
              <a:t>events were </a:t>
            </a:r>
            <a:r>
              <a:rPr lang="en-US" dirty="0"/>
              <a:t>recorded in septic patients.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absence of </a:t>
            </a:r>
            <a:r>
              <a:rPr lang="en-US" dirty="0" smtClean="0"/>
              <a:t>a control </a:t>
            </a:r>
            <a:r>
              <a:rPr lang="en-US" dirty="0"/>
              <a:t>cohort and patient </a:t>
            </a:r>
            <a:r>
              <a:rPr lang="en-US" dirty="0" smtClean="0"/>
              <a:t>heterogeneity were constraints.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75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72836"/>
            <a:ext cx="11353801" cy="5304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Immunotherapy</a:t>
            </a:r>
          </a:p>
          <a:p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smtClean="0"/>
              <a:t>induced immunosuppression - one of main causes of mortality.</a:t>
            </a:r>
          </a:p>
          <a:p>
            <a:r>
              <a:rPr lang="en-US" dirty="0" smtClean="0"/>
              <a:t>↓↓circulating lymphocytes (CD4</a:t>
            </a:r>
            <a:r>
              <a:rPr lang="en-US" dirty="0"/>
              <a:t>+- </a:t>
            </a:r>
            <a:r>
              <a:rPr lang="en-US" dirty="0" smtClean="0"/>
              <a:t>CD8+- </a:t>
            </a:r>
            <a:r>
              <a:rPr lang="en-US" dirty="0"/>
              <a:t>T </a:t>
            </a:r>
            <a:r>
              <a:rPr lang="en-US" dirty="0" smtClean="0"/>
              <a:t>cells, B cells) up </a:t>
            </a:r>
            <a:r>
              <a:rPr lang="en-US" dirty="0"/>
              <a:t>to 28 </a:t>
            </a:r>
            <a:r>
              <a:rPr lang="en-US" dirty="0" smtClean="0"/>
              <a:t>days correlates with mortality. </a:t>
            </a:r>
          </a:p>
          <a:p>
            <a:r>
              <a:rPr lang="en-US" dirty="0" smtClean="0"/>
              <a:t>Major</a:t>
            </a:r>
            <a:r>
              <a:rPr lang="en-US" dirty="0"/>
              <a:t> </a:t>
            </a:r>
            <a:r>
              <a:rPr lang="en-US" dirty="0" smtClean="0"/>
              <a:t>advances </a:t>
            </a:r>
            <a:r>
              <a:rPr lang="en-US" dirty="0"/>
              <a:t>in proteomics, </a:t>
            </a:r>
            <a:r>
              <a:rPr lang="en-US" dirty="0" smtClean="0"/>
              <a:t>metabolomics, genomics, </a:t>
            </a:r>
            <a:r>
              <a:rPr lang="en-US" dirty="0"/>
              <a:t>in point-of-care diagnostics enable a novel </a:t>
            </a:r>
            <a:r>
              <a:rPr lang="en-US" dirty="0" smtClean="0"/>
              <a:t>approach </a:t>
            </a:r>
            <a:r>
              <a:rPr lang="en-US" dirty="0"/>
              <a:t>linked </a:t>
            </a:r>
            <a:r>
              <a:rPr lang="en-US" dirty="0" smtClean="0"/>
              <a:t>to </a:t>
            </a:r>
            <a:r>
              <a:rPr lang="en-US" dirty="0"/>
              <a:t>“-OMICS</a:t>
            </a:r>
            <a:r>
              <a:rPr lang="en-US" dirty="0" smtClean="0"/>
              <a:t>”.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mmunomodulating</a:t>
            </a:r>
            <a:r>
              <a:rPr lang="en-US" dirty="0" smtClean="0"/>
              <a:t> </a:t>
            </a:r>
            <a:r>
              <a:rPr lang="en-US" dirty="0"/>
              <a:t>therapies </a:t>
            </a:r>
            <a:r>
              <a:rPr lang="en-US" dirty="0" smtClean="0"/>
              <a:t>in cancer care may boost immune system.</a:t>
            </a:r>
          </a:p>
          <a:p>
            <a:r>
              <a:rPr lang="en-US" dirty="0" smtClean="0"/>
              <a:t>Antibodies against programmed cell death 1 (PD-1) receptor and the corresponding ligand (PD-L1) &amp; Interleukin-7 </a:t>
            </a:r>
            <a:r>
              <a:rPr lang="en-US" dirty="0"/>
              <a:t>are considered </a:t>
            </a:r>
            <a:r>
              <a:rPr lang="en-US" dirty="0" smtClean="0"/>
              <a:t>treatment.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9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activation </a:t>
            </a:r>
            <a:r>
              <a:rPr lang="en-US" dirty="0" smtClean="0"/>
              <a:t>of PD-1 </a:t>
            </a:r>
            <a:r>
              <a:rPr lang="en-US" dirty="0"/>
              <a:t>enhances immunosuppressive signals and reduces </a:t>
            </a:r>
            <a:r>
              <a:rPr lang="en-US" dirty="0" smtClean="0"/>
              <a:t>effector function </a:t>
            </a:r>
            <a:r>
              <a:rPr lang="en-US" dirty="0"/>
              <a:t>in both the innate and adaptive immune </a:t>
            </a:r>
            <a:r>
              <a:rPr lang="en-US" dirty="0" smtClean="0"/>
              <a:t>system.</a:t>
            </a:r>
            <a:endParaRPr lang="en-US" dirty="0"/>
          </a:p>
          <a:p>
            <a:r>
              <a:rPr lang="en-US" dirty="0"/>
              <a:t>While PD-1 is only expressed on activated immune cells such </a:t>
            </a:r>
            <a:r>
              <a:rPr lang="en-US" dirty="0" smtClean="0"/>
              <a:t>as T </a:t>
            </a:r>
            <a:r>
              <a:rPr lang="en-US" dirty="0"/>
              <a:t>cells, PD-L1 is expressed by a variety of other cells like </a:t>
            </a:r>
            <a:r>
              <a:rPr lang="en-US" dirty="0" smtClean="0"/>
              <a:t>antigen presenting cells </a:t>
            </a:r>
            <a:r>
              <a:rPr lang="en-US" dirty="0"/>
              <a:t>and tumor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binding of PD-1 to </a:t>
            </a:r>
            <a:r>
              <a:rPr lang="en-US" dirty="0" smtClean="0"/>
              <a:t>PD-L1 results </a:t>
            </a:r>
            <a:r>
              <a:rPr lang="en-US" dirty="0"/>
              <a:t>in a reduced release of cytokines, a growth arrest of T </a:t>
            </a:r>
            <a:r>
              <a:rPr lang="en-US" dirty="0" smtClean="0"/>
              <a:t>cells, and </a:t>
            </a:r>
            <a:r>
              <a:rPr lang="en-US" dirty="0"/>
              <a:t>even to apoptosis. </a:t>
            </a:r>
            <a:endParaRPr lang="en-US" dirty="0" smtClean="0"/>
          </a:p>
          <a:p>
            <a:r>
              <a:rPr lang="en-US" dirty="0" smtClean="0"/>
              <a:t>Exhausted </a:t>
            </a:r>
            <a:r>
              <a:rPr lang="en-US" dirty="0"/>
              <a:t>T cells regularly show </a:t>
            </a:r>
            <a:r>
              <a:rPr lang="en-US" dirty="0" smtClean="0"/>
              <a:t>surface expression </a:t>
            </a:r>
            <a:r>
              <a:rPr lang="en-US" dirty="0"/>
              <a:t>of PD-1 and PD-L1. </a:t>
            </a:r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/>
              <a:t>expression of </a:t>
            </a:r>
            <a:r>
              <a:rPr lang="en-US" dirty="0" smtClean="0"/>
              <a:t>PD-1 and </a:t>
            </a:r>
            <a:r>
              <a:rPr lang="en-US" dirty="0"/>
              <a:t>PD-L1 is also found on circulating monocytes and </a:t>
            </a:r>
            <a:r>
              <a:rPr lang="en-US" dirty="0" smtClean="0"/>
              <a:t>CD4+ lymphocytes </a:t>
            </a:r>
            <a:r>
              <a:rPr lang="en-US" dirty="0"/>
              <a:t>in </a:t>
            </a:r>
            <a:r>
              <a:rPr lang="en-US" dirty="0" smtClean="0"/>
              <a:t>pati</a:t>
            </a:r>
            <a:r>
              <a:rPr lang="en-US" dirty="0"/>
              <a:t>ents in septic shock, which is </a:t>
            </a:r>
            <a:r>
              <a:rPr lang="en-US" dirty="0" smtClean="0"/>
              <a:t>associated with </a:t>
            </a:r>
            <a:r>
              <a:rPr lang="en-US" dirty="0"/>
              <a:t>the occurrence of secondary (nosocomial) infections </a:t>
            </a:r>
            <a:r>
              <a:rPr lang="en-US" dirty="0" smtClean="0"/>
              <a:t>and increased mortality.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75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14400"/>
            <a:ext cx="10945091" cy="5262563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patients with sepsis-related </a:t>
            </a:r>
            <a:r>
              <a:rPr lang="en-US" dirty="0" smtClean="0"/>
              <a:t>immunosuppression, addressing </a:t>
            </a:r>
            <a:r>
              <a:rPr lang="en-US" dirty="0"/>
              <a:t>PD-1 and/or PD-L1 appears to be an option </a:t>
            </a:r>
            <a:r>
              <a:rPr lang="en-US" dirty="0" smtClean="0"/>
              <a:t>with potential </a:t>
            </a:r>
            <a:r>
              <a:rPr lang="en-US" dirty="0"/>
              <a:t>clinical benefit, especially since checkpoint </a:t>
            </a:r>
            <a:r>
              <a:rPr lang="en-US" dirty="0" smtClean="0"/>
              <a:t>inhibitors have </a:t>
            </a:r>
            <a:r>
              <a:rPr lang="en-US" dirty="0"/>
              <a:t>already been successfully used in cancer </a:t>
            </a:r>
            <a:r>
              <a:rPr lang="en-US" dirty="0" smtClean="0"/>
              <a:t>immunotherapy.</a:t>
            </a:r>
          </a:p>
          <a:p>
            <a:r>
              <a:rPr lang="en-US" dirty="0" smtClean="0"/>
              <a:t>In </a:t>
            </a:r>
            <a:r>
              <a:rPr lang="en-US" dirty="0"/>
              <a:t>ex-vivo studies in human cells, the use of </a:t>
            </a:r>
            <a:r>
              <a:rPr lang="en-US" dirty="0" smtClean="0"/>
              <a:t>monoclonal antibodies </a:t>
            </a:r>
            <a:r>
              <a:rPr lang="en-US" dirty="0"/>
              <a:t>blocking either PD-1 or PD-L1 led to an increase </a:t>
            </a:r>
            <a:r>
              <a:rPr lang="en-US" dirty="0" smtClean="0"/>
              <a:t>of cytokine </a:t>
            </a:r>
            <a:r>
              <a:rPr lang="en-US" dirty="0"/>
              <a:t>production and secretion by T cells and </a:t>
            </a:r>
            <a:r>
              <a:rPr lang="en-US" dirty="0" smtClean="0"/>
              <a:t>monocytes.</a:t>
            </a:r>
            <a:endParaRPr lang="en-US" dirty="0"/>
          </a:p>
          <a:p>
            <a:r>
              <a:rPr lang="en-US" dirty="0" err="1" smtClean="0"/>
              <a:t>Nivolumab</a:t>
            </a:r>
            <a:r>
              <a:rPr lang="en-US" dirty="0" smtClean="0"/>
              <a:t> </a:t>
            </a:r>
            <a:r>
              <a:rPr lang="en-US" dirty="0"/>
              <a:t>is a human IgG4 monoclonal antibody </a:t>
            </a:r>
            <a:r>
              <a:rPr lang="en-US" dirty="0" smtClean="0"/>
              <a:t>that binds </a:t>
            </a:r>
            <a:r>
              <a:rPr lang="en-US" dirty="0"/>
              <a:t>to the programmed cell death 1 (PD-1) receptor </a:t>
            </a:r>
            <a:r>
              <a:rPr lang="en-US" dirty="0" smtClean="0"/>
              <a:t>and prevents </a:t>
            </a:r>
            <a:r>
              <a:rPr lang="en-US" dirty="0"/>
              <a:t>the receptor from interacting with its PD-L1 </a:t>
            </a:r>
            <a:r>
              <a:rPr lang="en-US" dirty="0" smtClean="0"/>
              <a:t>and PD-L2 </a:t>
            </a:r>
            <a:r>
              <a:rPr lang="en-US" dirty="0"/>
              <a:t>ligands. </a:t>
            </a:r>
            <a:endParaRPr lang="en-US" dirty="0" smtClean="0"/>
          </a:p>
          <a:p>
            <a:r>
              <a:rPr lang="en-US" dirty="0" err="1" smtClean="0"/>
              <a:t>Nivolumab</a:t>
            </a:r>
            <a:r>
              <a:rPr lang="en-US" dirty="0" smtClean="0"/>
              <a:t> </a:t>
            </a:r>
            <a:r>
              <a:rPr lang="en-US" dirty="0"/>
              <a:t>has been shown to improve </a:t>
            </a:r>
            <a:r>
              <a:rPr lang="en-US" dirty="0" smtClean="0"/>
              <a:t>viral clearance </a:t>
            </a:r>
            <a:r>
              <a:rPr lang="en-US" dirty="0"/>
              <a:t>in the treatment of chronic hepatitis </a:t>
            </a:r>
            <a:r>
              <a:rPr lang="en-US" dirty="0" smtClean="0"/>
              <a:t>C..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3117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685800"/>
            <a:ext cx="11596254" cy="5491163"/>
          </a:xfrm>
        </p:spPr>
        <p:txBody>
          <a:bodyPr>
            <a:norm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an anti-apoptotic cytokine, Interleukin 7 (IL-7) is </a:t>
            </a:r>
            <a:r>
              <a:rPr lang="en-US" dirty="0" smtClean="0"/>
              <a:t>necessary for </a:t>
            </a:r>
            <a:r>
              <a:rPr lang="en-US" dirty="0"/>
              <a:t>clonal expansion and lymphocyte survival and induces </a:t>
            </a:r>
            <a:r>
              <a:rPr lang="en-US" dirty="0" smtClean="0"/>
              <a:t>the proliferation </a:t>
            </a:r>
            <a:r>
              <a:rPr lang="en-US" dirty="0"/>
              <a:t>of CD4+ and CD8+ T cells. </a:t>
            </a:r>
            <a:endParaRPr lang="en-US" dirty="0" smtClean="0"/>
          </a:p>
          <a:p>
            <a:r>
              <a:rPr lang="en-US" b="1" dirty="0" smtClean="0"/>
              <a:t>Due </a:t>
            </a:r>
            <a:r>
              <a:rPr lang="en-US" b="1" dirty="0"/>
              <a:t>to its key role in the </a:t>
            </a:r>
            <a:r>
              <a:rPr lang="en-US" b="1" dirty="0" smtClean="0"/>
              <a:t>development, maturation</a:t>
            </a:r>
            <a:r>
              <a:rPr lang="en-US" b="1" dirty="0"/>
              <a:t>, expansion and homeostasis of B and T </a:t>
            </a:r>
            <a:r>
              <a:rPr lang="en-US" b="1" dirty="0" smtClean="0"/>
              <a:t>lymphocytes, and </a:t>
            </a:r>
            <a:r>
              <a:rPr lang="en-US" b="1" dirty="0"/>
              <a:t>manifold effects on innate and adaptive immunity, </a:t>
            </a:r>
            <a:r>
              <a:rPr lang="en-US" b="1" dirty="0" smtClean="0"/>
              <a:t>IL-7 </a:t>
            </a:r>
            <a:r>
              <a:rPr lang="en-US" b="1" dirty="0"/>
              <a:t>has been called the “maestro of the immune system</a:t>
            </a:r>
            <a:r>
              <a:rPr lang="en-US" b="1" dirty="0" smtClean="0"/>
              <a:t>”</a:t>
            </a:r>
            <a:endParaRPr lang="en-US" b="1" dirty="0"/>
          </a:p>
          <a:p>
            <a:r>
              <a:rPr lang="en-US" dirty="0"/>
              <a:t>Its efficacy </a:t>
            </a:r>
            <a:r>
              <a:rPr lang="en-US" dirty="0" smtClean="0"/>
              <a:t>in Rx of </a:t>
            </a:r>
            <a:r>
              <a:rPr lang="en-US" dirty="0"/>
              <a:t>viral infections </a:t>
            </a:r>
            <a:r>
              <a:rPr lang="en-US" dirty="0" smtClean="0"/>
              <a:t>has been shown in studies </a:t>
            </a:r>
            <a:r>
              <a:rPr lang="en-US" dirty="0"/>
              <a:t>with HIV </a:t>
            </a:r>
            <a:r>
              <a:rPr lang="en-US" dirty="0" smtClean="0"/>
              <a:t>patients.</a:t>
            </a:r>
            <a:endParaRPr lang="en-US" dirty="0"/>
          </a:p>
          <a:p>
            <a:r>
              <a:rPr lang="en-US" dirty="0"/>
              <a:t>In combination with further ex-vivo results, the potential </a:t>
            </a:r>
            <a:r>
              <a:rPr lang="en-US" dirty="0" smtClean="0"/>
              <a:t>to restore </a:t>
            </a:r>
            <a:r>
              <a:rPr lang="en-US" dirty="0"/>
              <a:t>important immunological defects in patients with </a:t>
            </a:r>
            <a:r>
              <a:rPr lang="en-US" dirty="0" smtClean="0"/>
              <a:t>sepsis could </a:t>
            </a:r>
            <a:r>
              <a:rPr lang="en-US" dirty="0"/>
              <a:t>be </a:t>
            </a:r>
            <a:r>
              <a:rPr lang="en-US" dirty="0" smtClean="0"/>
              <a:t>demonstrated.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8214</Words>
  <Application>Microsoft Office PowerPoint</Application>
  <PresentationFormat>Widescreen</PresentationFormat>
  <Paragraphs>1273</Paragraphs>
  <Slides>118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3" baseType="lpstr">
      <vt:lpstr>Arial</vt:lpstr>
      <vt:lpstr>Calibri</vt:lpstr>
      <vt:lpstr>Calibri Light</vt:lpstr>
      <vt:lpstr>JoannaMT</vt:lpstr>
      <vt:lpstr>Office Theme</vt:lpstr>
      <vt:lpstr>SEPSIS: CURRENT MANAGEMENT STRATEGIES</vt:lpstr>
      <vt:lpstr>PowerPoint Presentation</vt:lpstr>
      <vt:lpstr>DISCLOSURES</vt:lpstr>
      <vt:lpstr>OUTLINE</vt:lpstr>
      <vt:lpstr>LEARNING OBJECTIVES</vt:lpstr>
      <vt:lpstr> INTRODUCTION </vt:lpstr>
      <vt:lpstr> World Sepsis Declaration (2012)  </vt:lpstr>
      <vt:lpstr>WHO SEPSIS LOGO</vt:lpstr>
      <vt:lpstr> World Sepsis Declaration (2012)  </vt:lpstr>
      <vt:lpstr>WORLD SEPSIS DAY (WSD) – PAST CLIPS</vt:lpstr>
      <vt:lpstr>PowerPoint Presentation</vt:lpstr>
      <vt:lpstr>PowerPoint Presentation</vt:lpstr>
      <vt:lpstr>PowerPoint Presentation</vt:lpstr>
      <vt:lpstr>WHO SEPSIS RESPONSE</vt:lpstr>
      <vt:lpstr>PowerPoint Presentation</vt:lpstr>
      <vt:lpstr>DEFINITION</vt:lpstr>
      <vt:lpstr>DEFINITION</vt:lpstr>
      <vt:lpstr>Systemic Inflammatory Response Syndrome (SIRS)</vt:lpstr>
      <vt:lpstr>SIRS CONTD.</vt:lpstr>
      <vt:lpstr>SIRS CONTD.</vt:lpstr>
      <vt:lpstr>PowerPoint Presentation</vt:lpstr>
      <vt:lpstr>PowerPoint Presentation</vt:lpstr>
      <vt:lpstr>qSOFA CHART</vt:lpstr>
      <vt:lpstr> SOFA  -  Acute Organ Failure Parameters </vt:lpstr>
      <vt:lpstr> SEPTIC SHOCK</vt:lpstr>
      <vt:lpstr>PowerPoint Presentation</vt:lpstr>
      <vt:lpstr>Definitions of Sepsis</vt:lpstr>
      <vt:lpstr>EPIDEMIOLOGY</vt:lpstr>
      <vt:lpstr>AT RISK POPULATION</vt:lpstr>
      <vt:lpstr>Antimicrobial organisms in Sepsis</vt:lpstr>
      <vt:lpstr>PowerPoint Presentation</vt:lpstr>
      <vt:lpstr>PowerPoint Presentation</vt:lpstr>
      <vt:lpstr>PowerPoint Presentation</vt:lpstr>
      <vt:lpstr>PowerPoint Presentation</vt:lpstr>
      <vt:lpstr>Maternal Sepsis</vt:lpstr>
      <vt:lpstr>Sepsis in Paediatrics</vt:lpstr>
      <vt:lpstr>PATHOPHYSIOLOGIC MECHANISMS</vt:lpstr>
      <vt:lpstr>PowerPoint Presentation</vt:lpstr>
      <vt:lpstr>PowerPoint Presentation</vt:lpstr>
      <vt:lpstr>PowerPoint Presentation</vt:lpstr>
      <vt:lpstr>PowerPoint Presentation</vt:lpstr>
      <vt:lpstr>Changes in pro- and anti-inflammatory response of the immune system during the course of sepsis and septic shock. HLA-DR, human leukocyte antigen-D related; IgM/G, immunoglobulin M/G; IL, interleukin; IFN-y, Interferon y; PAMPs, pathogen-associated molecular patterns; TNF-a, tumor necrosis factor alpha; TLR, toll-like receptor.</vt:lpstr>
      <vt:lpstr>PATHOPHYSIOLOGIC MECHANISMS</vt:lpstr>
      <vt:lpstr>Sepsis-Induced Coagulopathy (SIC) /Role of Endothelium in Sepsis</vt:lpstr>
      <vt:lpstr>PowerPoint Presentation</vt:lpstr>
      <vt:lpstr> Complement System </vt:lpstr>
      <vt:lpstr>Complement System </vt:lpstr>
      <vt:lpstr>PowerPoint Presentation</vt:lpstr>
      <vt:lpstr>Overview of different aspects of immunological dysfunction with details of the affected entities. APC, antigen presenting cell; AZU1, azurocidine 1; CNC,circulating neutrophils count; CTSG, cathepsin G; ELANE, elastase; IFN-y, interferon y; Ig, immunoglobulin; MHCII, major histocompatibility complex II; MPO,myeloperoxidase; PD1, programmed death protein 1; TCR, T cell receptor. Adapted from Bermejo-Martin JF (12) with permission </vt:lpstr>
      <vt:lpstr>Complement System</vt:lpstr>
      <vt:lpstr>SURVIVIVING SEPSIS CAMPAIGN RECOMMENDATIONS (SSC)     2016  VS  2021</vt:lpstr>
      <vt:lpstr>PowerPoint Presentation</vt:lpstr>
      <vt:lpstr>Screening for Patients With Sepsis/Septic Shock</vt:lpstr>
      <vt:lpstr>Diagnosis of Sepsis</vt:lpstr>
      <vt:lpstr>PowerPoint Presentation</vt:lpstr>
      <vt:lpstr>PowerPoint Presentation</vt:lpstr>
      <vt:lpstr>PowerPoint Presentation</vt:lpstr>
      <vt:lpstr>Sepsis Care Bundle</vt:lpstr>
      <vt:lpstr>PowerPoint Presentation</vt:lpstr>
      <vt:lpstr>Table of Current Recommendations and Changes From Previous 2016 Recommendations</vt:lpstr>
      <vt:lpstr>Table of Current Recommendations and Changes From Previous 2016 Recommendations</vt:lpstr>
      <vt:lpstr>Table of Current Recommendations and Changes From Previous 2016 Recommendations</vt:lpstr>
      <vt:lpstr>Table of Current Recommendations and Changes From Previous 2016 Recommendations</vt:lpstr>
      <vt:lpstr>Table of Current Recommendations and Changes From Previous 2016 Recommendations</vt:lpstr>
      <vt:lpstr>Table of Current Recommendations and Changes From Previous 2016 Recommendations</vt:lpstr>
      <vt:lpstr>Table of Current Recommendations and Changes From Previous 2016 Recommendations</vt:lpstr>
      <vt:lpstr>PowerPoint Presentation</vt:lpstr>
      <vt:lpstr>Table of Current Recommendations and Changes From Previous 2016 Recommendations</vt:lpstr>
      <vt:lpstr>PowerPoint Presentation</vt:lpstr>
      <vt:lpstr>PowerPoint Presentation</vt:lpstr>
      <vt:lpstr>Table of Current Recommendations and Changes From Previous 2016 Recommendations</vt:lpstr>
      <vt:lpstr>Therapeutic strategies for improving oxygen delivery and preserving organ function</vt:lpstr>
      <vt:lpstr>Use of Blood products</vt:lpstr>
      <vt:lpstr>Nutrition</vt:lpstr>
      <vt:lpstr>Monitoring the patient’s progress</vt:lpstr>
      <vt:lpstr>Complications following sepsis</vt:lpstr>
      <vt:lpstr>Prevention of infection</vt:lpstr>
      <vt:lpstr>PowerPoint Presentation</vt:lpstr>
      <vt:lpstr>Immobility and severe illness</vt:lpstr>
      <vt:lpstr>Angiotensin II</vt:lpstr>
      <vt:lpstr>OTHER IDENTFIED CONCEPTS IN SEPSIS MANAGEMENT</vt:lpstr>
      <vt:lpstr>OTHER IDENTIFIED CONCEPTS IN SEPSIS MANAGEMENT</vt:lpstr>
      <vt:lpstr>PowerPoint Presentation</vt:lpstr>
      <vt:lpstr>PowerPoint Presentation</vt:lpstr>
      <vt:lpstr>PowerPoint Presentation</vt:lpstr>
      <vt:lpstr>PowerPoint Presentation</vt:lpstr>
      <vt:lpstr>Vitamin C /Thiamine</vt:lpstr>
      <vt:lpstr>PowerPoint Presentation</vt:lpstr>
      <vt:lpstr>PowerPoint Presentation</vt:lpstr>
      <vt:lpstr>PowerPoint Presentation</vt:lpstr>
      <vt:lpstr>Currently available blood purification methods.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central role of IgGAM in the innate and adaptive immune response. </vt:lpstr>
      <vt:lpstr>PowerPoint Presentation</vt:lpstr>
      <vt:lpstr>Use of Artificial Intelligence in Sepsis, Gene Expression</vt:lpstr>
      <vt:lpstr>PowerPoint Presentation</vt:lpstr>
      <vt:lpstr>PowerPoint Presentation</vt:lpstr>
      <vt:lpstr>Machine Learning</vt:lpstr>
      <vt:lpstr>PowerPoint Presentation</vt:lpstr>
      <vt:lpstr>PowerPoint Presentation</vt:lpstr>
      <vt:lpstr>PowerPoint Presentation</vt:lpstr>
      <vt:lpstr>PowerPoint Presentation</vt:lpstr>
      <vt:lpstr>CONCLUSION</vt:lpstr>
      <vt:lpstr>  QUESTIONS FOR FUTURE</vt:lpstr>
      <vt:lpstr>REFERENCES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PC</dc:creator>
  <cp:lastModifiedBy>HP PC</cp:lastModifiedBy>
  <cp:revision>157</cp:revision>
  <dcterms:created xsi:type="dcterms:W3CDTF">2022-08-24T14:49:07Z</dcterms:created>
  <dcterms:modified xsi:type="dcterms:W3CDTF">2022-09-05T10:29:32Z</dcterms:modified>
</cp:coreProperties>
</file>