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</p:sldIdLst>
  <p:sldSz cy="6858000" cx="12192000"/>
  <p:notesSz cx="6858000" cy="9144000"/>
  <p:embeddedFontLst>
    <p:embeddedFont>
      <p:font typeface="Lobster"/>
      <p:regular r:id="rId82"/>
    </p:embeddedFont>
    <p:embeddedFont>
      <p:font typeface="Century Gothic"/>
      <p:regular r:id="rId83"/>
      <p:bold r:id="rId84"/>
      <p:italic r:id="rId85"/>
      <p:boldItalic r:id="rId8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7" roundtripDataSignature="AMtx7mhPjB3oDDgyneouELuoKnkS0LKc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940EEB8-DE4A-460B-AE3F-E6624A5A524A}">
  <a:tblStyle styleId="{5940EEB8-DE4A-460B-AE3F-E6624A5A52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font" Target="fonts/CenturyGothic-bold.fntdata"/><Relationship Id="rId83" Type="http://schemas.openxmlformats.org/officeDocument/2006/relationships/font" Target="fonts/CenturyGothic-regular.fntdata"/><Relationship Id="rId42" Type="http://schemas.openxmlformats.org/officeDocument/2006/relationships/slide" Target="slides/slide37.xml"/><Relationship Id="rId86" Type="http://schemas.openxmlformats.org/officeDocument/2006/relationships/font" Target="fonts/CenturyGothic-boldItalic.fntdata"/><Relationship Id="rId41" Type="http://schemas.openxmlformats.org/officeDocument/2006/relationships/slide" Target="slides/slide36.xml"/><Relationship Id="rId85" Type="http://schemas.openxmlformats.org/officeDocument/2006/relationships/font" Target="fonts/CenturyGothic-italic.fntdata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87" Type="http://customschemas.google.com/relationships/presentationmetadata" Target="metadata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font" Target="fonts/Lobster-regular.fntdata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f9a5f172b6_1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f9a5f172b6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f9a5f172b6_1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f9a5f172b6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2654bb819e_1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2654bb819e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1fc0999e1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1fc0999e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1fe5879b8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1fe5879b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1fe5879b8d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1fe5879b8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1fe5879b8d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1fe5879b8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df64db4817_0_14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df64db4817_0_1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2654bb819e_1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2654bb819e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2654bb819e_1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22654bb819e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2338041317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2233804131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2338041317_0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2233804131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f9a5f172b6_1_1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f9a5f172b6_1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f9a5f172b6_1_1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f9a5f172b6_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f9a5f172b6_1_1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f9a5f172b6_1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f9a5f172b6_1_1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1f9a5f172b6_1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2654bb819e_1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22654bb819e_1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22654bb819e_1_1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22654bb819e_1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2654bb819e_1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2654bb819e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f9a5f172b6_1_2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f9a5f172b6_1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2265efbe139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2265efbe13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f9a5f172b6_1_2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1f9a5f172b6_1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22654bb819e_1_1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22654bb819e_1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1f9a5f172b6_1_2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1f9a5f172b6_1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1f9a5f172b6_1_2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1f9a5f172b6_1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1f9a5f172b6_1_2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1f9a5f172b6_1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1f9a5f172b6_1_3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1f9a5f172b6_1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f9a5f172b6_1_3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1f9a5f172b6_1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22654bb819e_1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22654bb819e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65efbe139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265efbe13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1f9a5f172b6_1_3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1f9a5f172b6_1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1f9a5f172b6_1_3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1f9a5f172b6_1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1f9a5f172b6_1_4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1f9a5f172b6_1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1f9a5f172b6_1_4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1f9a5f172b6_1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1f9a5f172b6_1_4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1f9a5f172b6_1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1f9a5f172b6_1_4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1f9a5f172b6_1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1f9a5f172b6_1_5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1f9a5f172b6_1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1f9a5f172b6_1_5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1f9a5f172b6_1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1f9a5f172b6_1_5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1f9a5f172b6_1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1f9a5f172b6_1_5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1f9a5f172b6_1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2263e93d69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2263e93d6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1f9a5f172b6_1_5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1f9a5f172b6_1_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1f9a5f172b6_1_6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1f9a5f172b6_1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1f9a5f172b6_1_8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5" name="Google Shape;1055;g1f9a5f172b6_1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1f9a5f172b6_1_6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1f9a5f172b6_1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1f9a5f172b6_1_6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1f9a5f172b6_1_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1f9a5f172b6_1_4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" name="Google Shape;1081;g1f9a5f172b6_1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1f9a5f172b6_1_6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1f9a5f172b6_1_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1f9a5f172b6_1_6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1f9a5f172b6_1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1f9a5f172b6_1_6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1f9a5f172b6_1_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1f9a5f172b6_1_3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1f9a5f172b6_1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1f9a5f172b6_1_3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1f9a5f172b6_1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2263e93d69f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2263e93d69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1f9a5f172b6_1_7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g1f9a5f172b6_1_7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1f9a5f172b6_1_7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1f9a5f172b6_1_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2263e93d69f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2263e93d69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1f9a5f172b6_1_1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1f9a5f172b6_1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1f9a5f172b6_1_7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1f9a5f172b6_1_7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1f9a5f172b6_1_7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Google Shape;1211;g1f9a5f172b6_1_7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22679d9088c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22679d9088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22679d9088c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22679d9088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22679d9088c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22679d9088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1f9a5f172b6_1_7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1f9a5f172b6_1_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1f9a5f172b6_1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6" name="Google Shape;1256;g1f9a5f172b6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1f9a5f172b6_1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1f9a5f172b6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1f9a5f172b6_1_7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1f9a5f172b6_1_7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1f9a5f172b6_1_8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3" name="Google Shape;1293;g1f9a5f172b6_1_8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df64db4817_0_1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1df64db4817_0_15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f9a5f172b6_1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f9a5f172b6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2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0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1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21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21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2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3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23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4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4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9" name="Google Shape;149;p2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6" name="Google Shape;156;p2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15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1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9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1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9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0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0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0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0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0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0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0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0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0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0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0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0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0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10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0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0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0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0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0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0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0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10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0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1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1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uptodate.com/contents/cefepime-drug-information?topicRef=480&amp;source=see_link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0" Type="http://schemas.openxmlformats.org/officeDocument/2006/relationships/hyperlink" Target="https://www.uptodate.com/contents/meropenem-drug-information?topicRef=482&amp;source=see_lin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uptodate.com/contents/ceftazidime-drug-information?topicRef=482&amp;source=see_link" TargetMode="External"/><Relationship Id="rId4" Type="http://schemas.openxmlformats.org/officeDocument/2006/relationships/hyperlink" Target="https://www.uptodate.com/contents/ceftazidime-and-avibactam-drug-information?topicRef=482&amp;source=see_link" TargetMode="External"/><Relationship Id="rId9" Type="http://schemas.openxmlformats.org/officeDocument/2006/relationships/hyperlink" Target="https://www.uptodate.com/contents/metronidazole-drug-information?topicRef=482&amp;source=see_link" TargetMode="External"/><Relationship Id="rId5" Type="http://schemas.openxmlformats.org/officeDocument/2006/relationships/hyperlink" Target="https://www.uptodate.com/contents/meropenem-drug-information?topicRef=482&amp;source=see_link" TargetMode="External"/><Relationship Id="rId6" Type="http://schemas.openxmlformats.org/officeDocument/2006/relationships/hyperlink" Target="https://www.uptodate.com/contents/imipenem-and-cilastatin-drug-information?topicRef=482&amp;source=see_link" TargetMode="External"/><Relationship Id="rId7" Type="http://schemas.openxmlformats.org/officeDocument/2006/relationships/hyperlink" Target="https://www.uptodate.com/contents/metronidazole-drug-information?topicRef=482&amp;source=see_link" TargetMode="External"/><Relationship Id="rId8" Type="http://schemas.openxmlformats.org/officeDocument/2006/relationships/hyperlink" Target="https://www.uptodate.com/contents/levofloxacin-drug-information?topicRef=482&amp;source=see_link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en.wikipedia.org/wiki/Mnemonic" TargetMode="External"/><Relationship Id="rId4" Type="http://schemas.openxmlformats.org/officeDocument/2006/relationships/hyperlink" Target="https://en.wikipedia.org/wiki/Beta-lactamase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www.uptodate.com/contents/tigecycline-drug-information?topicRef=494&amp;source=see_link" TargetMode="External"/><Relationship Id="rId4" Type="http://schemas.openxmlformats.org/officeDocument/2006/relationships/hyperlink" Target="https://www.uptodate.com/contents/tetracycline-drug-information?topicRef=494&amp;source=see_link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2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8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9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0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1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6.png"/><Relationship Id="rId4" Type="http://schemas.openxmlformats.org/officeDocument/2006/relationships/image" Target="../media/image25.png"/><Relationship Id="rId5" Type="http://schemas.openxmlformats.org/officeDocument/2006/relationships/image" Target="../media/image20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2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3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6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/>
          <p:nvPr>
            <p:ph type="ctrTitle"/>
          </p:nvPr>
        </p:nvSpPr>
        <p:spPr>
          <a:xfrm>
            <a:off x="2240575" y="2514600"/>
            <a:ext cx="94164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en-US"/>
              <a:t>Antibiotic therapy in the ICU</a:t>
            </a:r>
            <a:endParaRPr/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Dr.Srilekha Ammapalli MD DM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Specialist criticalcare, Mediclinic Welcare hospital</a:t>
            </a:r>
            <a:endParaRPr/>
          </a:p>
        </p:txBody>
      </p:sp>
      <p:sp>
        <p:nvSpPr>
          <p:cNvPr id="166" name="Google Shape;166;p1"/>
          <p:cNvSpPr txBox="1"/>
          <p:nvPr>
            <p:ph idx="12" type="sldNum"/>
          </p:nvPr>
        </p:nvSpPr>
        <p:spPr>
          <a:xfrm>
            <a:off x="531812" y="4529540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g1f9a5f172b6_1_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7803" l="0" r="2075" t="0"/>
          <a:stretch/>
        </p:blipFill>
        <p:spPr>
          <a:xfrm>
            <a:off x="1940325" y="366675"/>
            <a:ext cx="8357100" cy="56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1f9a5f172b6_1_22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328" name="Google Shape;328;p8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Know the enemy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1" lang="en-US"/>
              <a:t>Know the weapon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Know the tricks of how to attack</a:t>
            </a:r>
            <a:endParaRPr/>
          </a:p>
        </p:txBody>
      </p:sp>
      <p:sp>
        <p:nvSpPr>
          <p:cNvPr id="329" name="Google Shape;329;p8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4" name="Google Shape;334;p7"/>
          <p:cNvGraphicFramePr/>
          <p:nvPr/>
        </p:nvGraphicFramePr>
        <p:xfrm>
          <a:off x="952500" y="9888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429000"/>
                <a:gridCol w="3429000"/>
                <a:gridCol w="3429000"/>
              </a:tblGrid>
              <a:tr h="59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Cell wall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Protein synthesis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DNA replication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57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Beta lactam antibiotics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Rifamycins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Sulfadrugs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7367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US"/>
                        <a:t>Penicillins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Aminoglycosides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Quinolones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7367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US"/>
                        <a:t>Cephalosporins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Macrolides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Metronidazole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7367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US"/>
                        <a:t>Carbapenems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Tetracyclines/ Glycylcyclines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7367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-US"/>
                        <a:t>Monobactams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Chloramphenicol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7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Glycopeptides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Clindamycin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7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Daptomycin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Linezolid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7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Colistin/polymyxin B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Nitrofurantoin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35" name="Google Shape;335;p7"/>
          <p:cNvSpPr txBox="1"/>
          <p:nvPr/>
        </p:nvSpPr>
        <p:spPr>
          <a:xfrm>
            <a:off x="1665325" y="213900"/>
            <a:ext cx="849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Classification of antibiotics based on mechanism of action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7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f9a5f172b6_1_30"/>
          <p:cNvSpPr/>
          <p:nvPr/>
        </p:nvSpPr>
        <p:spPr>
          <a:xfrm>
            <a:off x="2868800" y="3830200"/>
            <a:ext cx="878100" cy="908400"/>
          </a:xfrm>
          <a:prstGeom prst="pie">
            <a:avLst>
              <a:gd fmla="val 0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1f9a5f172b6_1_30"/>
          <p:cNvSpPr/>
          <p:nvPr/>
        </p:nvSpPr>
        <p:spPr>
          <a:xfrm>
            <a:off x="2868800" y="5313750"/>
            <a:ext cx="878100" cy="9084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1f9a5f172b6_1_30"/>
          <p:cNvSpPr txBox="1"/>
          <p:nvPr/>
        </p:nvSpPr>
        <p:spPr>
          <a:xfrm>
            <a:off x="2588775" y="151400"/>
            <a:ext cx="175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Gram positive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g1f9a5f172b6_1_30"/>
          <p:cNvSpPr txBox="1"/>
          <p:nvPr/>
        </p:nvSpPr>
        <p:spPr>
          <a:xfrm>
            <a:off x="2588775" y="1768000"/>
            <a:ext cx="175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Gram Negative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g1f9a5f172b6_1_30"/>
          <p:cNvSpPr txBox="1"/>
          <p:nvPr/>
        </p:nvSpPr>
        <p:spPr>
          <a:xfrm>
            <a:off x="2515075" y="3312200"/>
            <a:ext cx="175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Atypical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6" name="Google Shape;346;g1f9a5f172b6_1_30"/>
          <p:cNvSpPr txBox="1"/>
          <p:nvPr/>
        </p:nvSpPr>
        <p:spPr>
          <a:xfrm>
            <a:off x="2588775" y="4826075"/>
            <a:ext cx="175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Anaerobic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7" name="Google Shape;347;g1f9a5f172b6_1_30"/>
          <p:cNvSpPr/>
          <p:nvPr/>
        </p:nvSpPr>
        <p:spPr>
          <a:xfrm>
            <a:off x="8144825" y="741800"/>
            <a:ext cx="1014300" cy="9084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Go</a:t>
            </a:r>
            <a:endParaRPr/>
          </a:p>
        </p:txBody>
      </p:sp>
      <p:sp>
        <p:nvSpPr>
          <p:cNvPr id="348" name="Google Shape;348;g1f9a5f172b6_1_30"/>
          <p:cNvSpPr txBox="1"/>
          <p:nvPr/>
        </p:nvSpPr>
        <p:spPr>
          <a:xfrm>
            <a:off x="7842050" y="211950"/>
            <a:ext cx="143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Very active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g1f9a5f172b6_1_30"/>
          <p:cNvSpPr/>
          <p:nvPr/>
        </p:nvSpPr>
        <p:spPr>
          <a:xfrm>
            <a:off x="8144825" y="2058925"/>
            <a:ext cx="1014300" cy="908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STOP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0" name="Google Shape;350;g1f9a5f172b6_1_30"/>
          <p:cNvSpPr/>
          <p:nvPr/>
        </p:nvSpPr>
        <p:spPr>
          <a:xfrm>
            <a:off x="7891175" y="3692350"/>
            <a:ext cx="1521600" cy="11841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CAUTION</a:t>
            </a:r>
            <a:endParaRPr sz="1000"/>
          </a:p>
        </p:txBody>
      </p:sp>
      <p:sp>
        <p:nvSpPr>
          <p:cNvPr id="351" name="Google Shape;351;g1f9a5f172b6_1_30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2" name="Google Shape;352;g1f9a5f172b6_1_30"/>
          <p:cNvSpPr/>
          <p:nvPr/>
        </p:nvSpPr>
        <p:spPr>
          <a:xfrm>
            <a:off x="2927150" y="2291963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1f9a5f172b6_1_30"/>
          <p:cNvSpPr/>
          <p:nvPr/>
        </p:nvSpPr>
        <p:spPr>
          <a:xfrm>
            <a:off x="2927150" y="753750"/>
            <a:ext cx="779700" cy="6978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2654bb819e_1_44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9" name="Google Shape;359;g22654bb819e_1_44"/>
          <p:cNvSpPr txBox="1"/>
          <p:nvPr>
            <p:ph type="title"/>
          </p:nvPr>
        </p:nvSpPr>
        <p:spPr>
          <a:xfrm>
            <a:off x="1760300" y="154804"/>
            <a:ext cx="8911800" cy="70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Beta lactams</a:t>
            </a:r>
            <a:endParaRPr/>
          </a:p>
        </p:txBody>
      </p:sp>
      <p:sp>
        <p:nvSpPr>
          <p:cNvPr id="360" name="Google Shape;360;g22654bb819e_1_44"/>
          <p:cNvSpPr txBox="1"/>
          <p:nvPr>
            <p:ph idx="1" type="body"/>
          </p:nvPr>
        </p:nvSpPr>
        <p:spPr>
          <a:xfrm>
            <a:off x="1889650" y="1312775"/>
            <a:ext cx="4314000" cy="4065000"/>
          </a:xfrm>
          <a:prstGeom prst="rect">
            <a:avLst/>
          </a:prstGeom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They all share a common structure, the beta lactam ring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They attach to the penicillin binding proteins on the cell membrane and inhibit the </a:t>
            </a:r>
            <a:r>
              <a:rPr lang="en-US"/>
              <a:t>third</a:t>
            </a:r>
            <a:r>
              <a:rPr lang="en-US"/>
              <a:t> stage of cell wall synthesis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Generally bactericidal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22654bb819e_1_44"/>
          <p:cNvSpPr txBox="1"/>
          <p:nvPr>
            <p:ph idx="2" type="body"/>
          </p:nvPr>
        </p:nvSpPr>
        <p:spPr>
          <a:xfrm>
            <a:off x="6358097" y="1416597"/>
            <a:ext cx="4314000" cy="3777600"/>
          </a:xfrm>
          <a:prstGeom prst="rect">
            <a:avLst/>
          </a:prstGeom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3 general mechanisms of bacterial </a:t>
            </a:r>
            <a:r>
              <a:rPr lang="en-US"/>
              <a:t>resistance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Decreased penetration to the target site or increased efflux from the target site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Alteration of the target site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Inactivation by a bacterial enzyme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1fc0999e1e_0_0"/>
          <p:cNvSpPr txBox="1"/>
          <p:nvPr>
            <p:ph type="title"/>
          </p:nvPr>
        </p:nvSpPr>
        <p:spPr>
          <a:xfrm>
            <a:off x="2002500" y="185055"/>
            <a:ext cx="8911800" cy="685800"/>
          </a:xfrm>
          <a:prstGeom prst="rect">
            <a:avLst/>
          </a:prstGeom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Antibiotics acting on the cell wall</a:t>
            </a:r>
            <a:endParaRPr/>
          </a:p>
        </p:txBody>
      </p:sp>
      <p:graphicFrame>
        <p:nvGraphicFramePr>
          <p:cNvPr id="367" name="Google Shape;367;g21fc0999e1e_0_0"/>
          <p:cNvGraphicFramePr/>
          <p:nvPr/>
        </p:nvGraphicFramePr>
        <p:xfrm>
          <a:off x="1578900" y="1034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6128950"/>
              </a:tblGrid>
              <a:tr h="76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Natural penicillins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Antistaphylococcal penicillins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Aminopenicillins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Aminopenicillins + Beta lactamase inhibitors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Extended spectrum penicillins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Extended spectrum penicillins + Beta lactamase inhibitors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68" name="Google Shape;368;g21fc0999e1e_0_0"/>
          <p:cNvSpPr txBox="1"/>
          <p:nvPr/>
        </p:nvSpPr>
        <p:spPr>
          <a:xfrm>
            <a:off x="8678025" y="2383400"/>
            <a:ext cx="2597400" cy="523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The Penicillins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g21fc0999e1e_0_0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1fe5879b8d_0_0"/>
          <p:cNvSpPr txBox="1"/>
          <p:nvPr>
            <p:ph type="title"/>
          </p:nvPr>
        </p:nvSpPr>
        <p:spPr>
          <a:xfrm>
            <a:off x="2012375" y="287980"/>
            <a:ext cx="8911800" cy="670500"/>
          </a:xfrm>
          <a:prstGeom prst="rect">
            <a:avLst/>
          </a:prstGeom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Natural penicillins</a:t>
            </a:r>
            <a:endParaRPr/>
          </a:p>
        </p:txBody>
      </p:sp>
      <p:graphicFrame>
        <p:nvGraphicFramePr>
          <p:cNvPr id="375" name="Google Shape;375;g21fe5879b8d_0_0"/>
          <p:cNvGraphicFramePr/>
          <p:nvPr/>
        </p:nvGraphicFramePr>
        <p:xfrm>
          <a:off x="5527725" y="17540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129450"/>
                <a:gridCol w="3129450"/>
              </a:tblGrid>
              <a:tr h="45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Bacterial class</a:t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Active against</a:t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Gram positive bacteria</a:t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Streptococcus pyogenes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Viridans group streptococcus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Some streptococcus pneumoniae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Some enterococci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Listeria monocytogenes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Some staphylococcus aureus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Some CONS</a:t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Gram Negative bacteria</a:t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Neisseria meningitidis 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Neisseria </a:t>
                      </a:r>
                      <a:r>
                        <a:rPr lang="en-US" sz="1000"/>
                        <a:t>gonorrhoeae</a:t>
                      </a:r>
                      <a:r>
                        <a:rPr lang="en-US" sz="1000"/>
                        <a:t> (except penicillinase producing))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Anaerobic</a:t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Clostridia species (except clostridium </a:t>
                      </a:r>
                      <a:r>
                        <a:rPr lang="en-US" sz="1000"/>
                        <a:t>difficile</a:t>
                      </a:r>
                      <a:r>
                        <a:rPr lang="en-US" sz="1000"/>
                        <a:t>)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Actinomyces </a:t>
                      </a:r>
                      <a:r>
                        <a:rPr lang="en-US" sz="1000"/>
                        <a:t>Israelii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Anaerobic streptococci (Peptococcus, Peptostreptococcus)</a:t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Spirochetes</a:t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Treponema Pallidum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Leptospira spp</a:t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6" name="Google Shape;376;g21fe5879b8d_0_0"/>
          <p:cNvSpPr txBox="1"/>
          <p:nvPr/>
        </p:nvSpPr>
        <p:spPr>
          <a:xfrm>
            <a:off x="1917175" y="1048450"/>
            <a:ext cx="4653000" cy="6156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Penicillin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G and Penicillin V are the natural penicillins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77" name="Google Shape;377;g21fe5879b8d_0_0"/>
          <p:cNvGraphicFramePr/>
          <p:nvPr/>
        </p:nvGraphicFramePr>
        <p:xfrm>
          <a:off x="923925" y="1754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Natural penicillins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378" name="Google Shape;378;g21fe5879b8d_0_0"/>
          <p:cNvCxnSpPr/>
          <p:nvPr/>
        </p:nvCxnSpPr>
        <p:spPr>
          <a:xfrm>
            <a:off x="1800200" y="2793925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9" name="Google Shape;379;g21fe5879b8d_0_0"/>
          <p:cNvSpPr/>
          <p:nvPr/>
        </p:nvSpPr>
        <p:spPr>
          <a:xfrm>
            <a:off x="2190750" y="2488950"/>
            <a:ext cx="12477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cxnSp>
        <p:nvCxnSpPr>
          <p:cNvPr id="380" name="Google Shape;380;g21fe5879b8d_0_0"/>
          <p:cNvCxnSpPr/>
          <p:nvPr/>
        </p:nvCxnSpPr>
        <p:spPr>
          <a:xfrm>
            <a:off x="1800200" y="3816150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1" name="Google Shape;381;g21fe5879b8d_0_0"/>
          <p:cNvSpPr/>
          <p:nvPr/>
        </p:nvSpPr>
        <p:spPr>
          <a:xfrm>
            <a:off x="2324100" y="3480900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STOP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82" name="Google Shape;382;g21fe5879b8d_0_0"/>
          <p:cNvSpPr/>
          <p:nvPr/>
        </p:nvSpPr>
        <p:spPr>
          <a:xfrm>
            <a:off x="1124025" y="5503575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3" name="Google Shape;383;g21fe5879b8d_0_0"/>
          <p:cNvCxnSpPr/>
          <p:nvPr/>
        </p:nvCxnSpPr>
        <p:spPr>
          <a:xfrm>
            <a:off x="1774175" y="4730550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4" name="Google Shape;384;g21fe5879b8d_0_0"/>
          <p:cNvSpPr/>
          <p:nvPr/>
        </p:nvSpPr>
        <p:spPr>
          <a:xfrm>
            <a:off x="2324100" y="5357775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STOP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385" name="Google Shape;385;g21fe5879b8d_0_0"/>
          <p:cNvSpPr/>
          <p:nvPr/>
        </p:nvSpPr>
        <p:spPr>
          <a:xfrm>
            <a:off x="1028625" y="4523438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6" name="Google Shape;386;g21fe5879b8d_0_0"/>
          <p:cNvCxnSpPr/>
          <p:nvPr/>
        </p:nvCxnSpPr>
        <p:spPr>
          <a:xfrm>
            <a:off x="1800200" y="5693025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7" name="Google Shape;387;g21fe5879b8d_0_0"/>
          <p:cNvSpPr/>
          <p:nvPr/>
        </p:nvSpPr>
        <p:spPr>
          <a:xfrm>
            <a:off x="2196025" y="4401450"/>
            <a:ext cx="12477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388" name="Google Shape;388;g21fe5879b8d_0_0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9" name="Google Shape;389;g21fe5879b8d_0_0"/>
          <p:cNvSpPr/>
          <p:nvPr/>
        </p:nvSpPr>
        <p:spPr>
          <a:xfrm>
            <a:off x="1133650" y="2585563"/>
            <a:ext cx="5142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21fe5879b8d_0_0"/>
          <p:cNvSpPr/>
          <p:nvPr/>
        </p:nvSpPr>
        <p:spPr>
          <a:xfrm>
            <a:off x="1100175" y="3499625"/>
            <a:ext cx="561900" cy="5514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1fe5879b8d_0_8"/>
          <p:cNvSpPr txBox="1"/>
          <p:nvPr>
            <p:ph type="title"/>
          </p:nvPr>
        </p:nvSpPr>
        <p:spPr>
          <a:xfrm>
            <a:off x="2592925" y="624100"/>
            <a:ext cx="3737700" cy="863700"/>
          </a:xfrm>
          <a:prstGeom prst="rect">
            <a:avLst/>
          </a:prstGeom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Antistaphylococcal penicillins (Penicillinase resistant penicillins)</a:t>
            </a:r>
            <a:endParaRPr b="1" sz="1800"/>
          </a:p>
        </p:txBody>
      </p:sp>
      <p:sp>
        <p:nvSpPr>
          <p:cNvPr id="396" name="Google Shape;396;g21fe5879b8d_0_8"/>
          <p:cNvSpPr txBox="1"/>
          <p:nvPr/>
        </p:nvSpPr>
        <p:spPr>
          <a:xfrm>
            <a:off x="4283675" y="1128325"/>
            <a:ext cx="575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g21fe5879b8d_0_8"/>
          <p:cNvSpPr txBox="1"/>
          <p:nvPr/>
        </p:nvSpPr>
        <p:spPr>
          <a:xfrm>
            <a:off x="7009650" y="239650"/>
            <a:ext cx="4496100" cy="1693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b="1" i="1" lang="en-US">
                <a:latin typeface="Century Gothic"/>
                <a:ea typeface="Century Gothic"/>
                <a:cs typeface="Century Gothic"/>
                <a:sym typeface="Century Gothic"/>
              </a:rPr>
              <a:t>Nafcillin, oxacillin → parenteral cloxacillin and Dicloxacillin→ oral</a:t>
            </a:r>
            <a:endParaRPr b="1"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b="1" i="1" lang="en-US">
                <a:latin typeface="Century Gothic"/>
                <a:ea typeface="Century Gothic"/>
                <a:cs typeface="Century Gothic"/>
                <a:sym typeface="Century Gothic"/>
              </a:rPr>
              <a:t>Addition of an isoxazolyl side chain prevents hydrolysis </a:t>
            </a:r>
            <a:endParaRPr b="1"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latin typeface="Century Gothic"/>
                <a:ea typeface="Century Gothic"/>
                <a:cs typeface="Century Gothic"/>
                <a:sym typeface="Century Gothic"/>
              </a:rPr>
              <a:t>of beta lactam ring by penicillinases</a:t>
            </a:r>
            <a:endParaRPr b="1"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b="1" i="1" lang="en-US">
                <a:latin typeface="Century Gothic"/>
                <a:ea typeface="Century Gothic"/>
                <a:cs typeface="Century Gothic"/>
                <a:sym typeface="Century Gothic"/>
              </a:rPr>
              <a:t>Methicillin, the first agent is not used due to </a:t>
            </a:r>
            <a:r>
              <a:rPr b="1" i="1" lang="en-US">
                <a:latin typeface="Century Gothic"/>
                <a:ea typeface="Century Gothic"/>
                <a:cs typeface="Century Gothic"/>
                <a:sym typeface="Century Gothic"/>
              </a:rPr>
              <a:t>interstitial</a:t>
            </a:r>
            <a:r>
              <a:rPr b="1" i="1" lang="en-US">
                <a:latin typeface="Century Gothic"/>
                <a:ea typeface="Century Gothic"/>
                <a:cs typeface="Century Gothic"/>
                <a:sym typeface="Century Gothic"/>
              </a:rPr>
              <a:t> nephritis</a:t>
            </a:r>
            <a:endParaRPr b="1" i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98" name="Google Shape;398;g21fe5879b8d_0_8"/>
          <p:cNvGraphicFramePr/>
          <p:nvPr/>
        </p:nvGraphicFramePr>
        <p:xfrm>
          <a:off x="5076075" y="28789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129450"/>
                <a:gridCol w="3129450"/>
              </a:tblGrid>
              <a:tr h="60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Bacterial class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Active against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9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Gram positive bacteria</a:t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Penicillinase producing staphylococci 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Some staphylococcus epidermidis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Streptococcus spp (less active than natural penicillins)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No action against enterococci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99" name="Google Shape;399;g21fe5879b8d_0_8"/>
          <p:cNvGraphicFramePr/>
          <p:nvPr/>
        </p:nvGraphicFramePr>
        <p:xfrm>
          <a:off x="1200150" y="167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Antistaphylococcal penicillins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400" name="Google Shape;400;g21fe5879b8d_0_8"/>
          <p:cNvCxnSpPr/>
          <p:nvPr/>
        </p:nvCxnSpPr>
        <p:spPr>
          <a:xfrm>
            <a:off x="2274075" y="2878950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1" name="Google Shape;401;g21fe5879b8d_0_8"/>
          <p:cNvSpPr/>
          <p:nvPr/>
        </p:nvSpPr>
        <p:spPr>
          <a:xfrm>
            <a:off x="1528800" y="5385900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21fe5879b8d_0_8"/>
          <p:cNvSpPr/>
          <p:nvPr/>
        </p:nvSpPr>
        <p:spPr>
          <a:xfrm>
            <a:off x="1504950" y="4450200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3" name="Google Shape;403;g21fe5879b8d_0_8"/>
          <p:cNvCxnSpPr/>
          <p:nvPr/>
        </p:nvCxnSpPr>
        <p:spPr>
          <a:xfrm>
            <a:off x="2274075" y="3739950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4" name="Google Shape;404;g21fe5879b8d_0_8"/>
          <p:cNvCxnSpPr/>
          <p:nvPr/>
        </p:nvCxnSpPr>
        <p:spPr>
          <a:xfrm>
            <a:off x="2274075" y="4689225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5" name="Google Shape;405;g21fe5879b8d_0_8"/>
          <p:cNvCxnSpPr/>
          <p:nvPr/>
        </p:nvCxnSpPr>
        <p:spPr>
          <a:xfrm>
            <a:off x="2274075" y="5664450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6" name="Google Shape;406;g21fe5879b8d_0_8"/>
          <p:cNvSpPr/>
          <p:nvPr/>
        </p:nvSpPr>
        <p:spPr>
          <a:xfrm>
            <a:off x="2665125" y="2507988"/>
            <a:ext cx="12477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407" name="Google Shape;407;g21fe5879b8d_0_8"/>
          <p:cNvSpPr/>
          <p:nvPr/>
        </p:nvSpPr>
        <p:spPr>
          <a:xfrm>
            <a:off x="2867025" y="3487350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STOP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408" name="Google Shape;408;g21fe5879b8d_0_8"/>
          <p:cNvSpPr/>
          <p:nvPr/>
        </p:nvSpPr>
        <p:spPr>
          <a:xfrm>
            <a:off x="2867025" y="4395300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STOP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409" name="Google Shape;409;g21fe5879b8d_0_8"/>
          <p:cNvSpPr/>
          <p:nvPr/>
        </p:nvSpPr>
        <p:spPr>
          <a:xfrm>
            <a:off x="2867025" y="5303250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STOP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410" name="Google Shape;410;g21fe5879b8d_0_8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1" name="Google Shape;411;g21fe5879b8d_0_8"/>
          <p:cNvSpPr/>
          <p:nvPr/>
        </p:nvSpPr>
        <p:spPr>
          <a:xfrm>
            <a:off x="1474125" y="2626350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21fe5879b8d_0_8"/>
          <p:cNvSpPr/>
          <p:nvPr/>
        </p:nvSpPr>
        <p:spPr>
          <a:xfrm>
            <a:off x="1372200" y="3441963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1fe5879b8d_0_14"/>
          <p:cNvSpPr txBox="1"/>
          <p:nvPr>
            <p:ph type="title"/>
          </p:nvPr>
        </p:nvSpPr>
        <p:spPr>
          <a:xfrm>
            <a:off x="1592100" y="118125"/>
            <a:ext cx="5689200" cy="5649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Aminopenicillins (Second generation penicillins)</a:t>
            </a:r>
            <a:endParaRPr b="1" sz="1800"/>
          </a:p>
        </p:txBody>
      </p:sp>
      <p:sp>
        <p:nvSpPr>
          <p:cNvPr id="418" name="Google Shape;418;g21fe5879b8d_0_14"/>
          <p:cNvSpPr txBox="1"/>
          <p:nvPr/>
        </p:nvSpPr>
        <p:spPr>
          <a:xfrm>
            <a:off x="1849200" y="800750"/>
            <a:ext cx="5432100" cy="12621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Ampicillin and 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Amoxicillin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Amino group was added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Able to penetrate the porin channel of gram negative bacteria but are not stable to beta lactamases and staphylococcal penicillinases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19" name="Google Shape;419;g21fe5879b8d_0_14"/>
          <p:cNvGraphicFramePr/>
          <p:nvPr/>
        </p:nvGraphicFramePr>
        <p:xfrm>
          <a:off x="5689650" y="19783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129450"/>
                <a:gridCol w="3129450"/>
              </a:tblGrid>
              <a:tr h="45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Bacterial class</a:t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Active against</a:t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Gram positive bacteria</a:t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Streptococcus pyogenes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Viridans group streptococcus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Some streptococcus pneumoniae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Many enterococci (Ampicillin)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Listeria monocytogenes</a:t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Gram Negative bacteria</a:t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Neisseria meningitidis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Some </a:t>
                      </a:r>
                      <a:r>
                        <a:rPr lang="en-US" sz="1000"/>
                        <a:t>Haemophilus</a:t>
                      </a:r>
                      <a:r>
                        <a:rPr lang="en-US" sz="1000"/>
                        <a:t> </a:t>
                      </a:r>
                      <a:r>
                        <a:rPr lang="en-US" sz="1000"/>
                        <a:t>influenzae (Non betalactamase producing)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Some </a:t>
                      </a:r>
                      <a:r>
                        <a:rPr lang="en-US" sz="1000"/>
                        <a:t>enterobacteriaceae</a:t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Anaerobic</a:t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Clostridia spp (Except c.difficile)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Actinomyces Israelii</a:t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Spirochetes</a:t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Borrelia burgdorferi</a:t>
                      </a:r>
                      <a:endParaRPr sz="10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20" name="Google Shape;420;g21fe5879b8d_0_14"/>
          <p:cNvGraphicFramePr/>
          <p:nvPr/>
        </p:nvGraphicFramePr>
        <p:xfrm>
          <a:off x="1504950" y="223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542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Aminopenicillins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21" name="Google Shape;421;g21fe5879b8d_0_14"/>
          <p:cNvSpPr/>
          <p:nvPr/>
        </p:nvSpPr>
        <p:spPr>
          <a:xfrm>
            <a:off x="1849200" y="5337675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21fe5879b8d_0_14"/>
          <p:cNvSpPr/>
          <p:nvPr/>
        </p:nvSpPr>
        <p:spPr>
          <a:xfrm>
            <a:off x="1743000" y="4352550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3" name="Google Shape;423;g21fe5879b8d_0_14"/>
          <p:cNvCxnSpPr/>
          <p:nvPr/>
        </p:nvCxnSpPr>
        <p:spPr>
          <a:xfrm>
            <a:off x="2645550" y="2955150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4" name="Google Shape;424;g21fe5879b8d_0_14"/>
          <p:cNvCxnSpPr/>
          <p:nvPr/>
        </p:nvCxnSpPr>
        <p:spPr>
          <a:xfrm>
            <a:off x="2702700" y="3730425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5" name="Google Shape;425;g21fe5879b8d_0_14"/>
          <p:cNvCxnSpPr/>
          <p:nvPr/>
        </p:nvCxnSpPr>
        <p:spPr>
          <a:xfrm>
            <a:off x="2702700" y="4654350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6" name="Google Shape;426;g21fe5879b8d_0_14"/>
          <p:cNvCxnSpPr/>
          <p:nvPr/>
        </p:nvCxnSpPr>
        <p:spPr>
          <a:xfrm>
            <a:off x="2759850" y="5401375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7" name="Google Shape;427;g21fe5879b8d_0_14"/>
          <p:cNvSpPr/>
          <p:nvPr/>
        </p:nvSpPr>
        <p:spPr>
          <a:xfrm>
            <a:off x="3076575" y="2681975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428" name="Google Shape;428;g21fe5879b8d_0_14"/>
          <p:cNvSpPr/>
          <p:nvPr/>
        </p:nvSpPr>
        <p:spPr>
          <a:xfrm>
            <a:off x="3076575" y="3506013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429" name="Google Shape;429;g21fe5879b8d_0_14"/>
          <p:cNvSpPr/>
          <p:nvPr/>
        </p:nvSpPr>
        <p:spPr>
          <a:xfrm>
            <a:off x="3076575" y="4330050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430" name="Google Shape;430;g21fe5879b8d_0_14"/>
          <p:cNvSpPr/>
          <p:nvPr/>
        </p:nvSpPr>
        <p:spPr>
          <a:xfrm>
            <a:off x="3216675" y="5154075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STOP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431" name="Google Shape;431;g21fe5879b8d_0_14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2" name="Google Shape;432;g21fe5879b8d_0_14"/>
          <p:cNvSpPr/>
          <p:nvPr/>
        </p:nvSpPr>
        <p:spPr>
          <a:xfrm>
            <a:off x="1724250" y="2739700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21fe5879b8d_0_14"/>
          <p:cNvSpPr/>
          <p:nvPr/>
        </p:nvSpPr>
        <p:spPr>
          <a:xfrm>
            <a:off x="1657950" y="3449813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21fe5879b8d_0_14"/>
          <p:cNvSpPr txBox="1"/>
          <p:nvPr/>
        </p:nvSpPr>
        <p:spPr>
          <a:xfrm>
            <a:off x="7478700" y="121125"/>
            <a:ext cx="4299600" cy="12621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Amoxicillin-clavulanate</a:t>
            </a:r>
            <a:r>
              <a:rPr lang="en-US">
                <a:solidFill>
                  <a:schemeClr val="dk1"/>
                </a:solidFill>
              </a:rPr>
              <a:t> —  In addition covers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Most strains of oxacillin sensitive staphylococcus aureus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Betalactamase producing h.influenzae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Some Beta lactamase producing entrobacteriacae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df64db4817_0_1412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Carboxy penicillins</a:t>
            </a:r>
            <a:endParaRPr b="1" sz="1800"/>
          </a:p>
        </p:txBody>
      </p:sp>
      <p:sp>
        <p:nvSpPr>
          <p:cNvPr id="440" name="Google Shape;440;g1df64db4817_0_1412"/>
          <p:cNvSpPr txBox="1"/>
          <p:nvPr/>
        </p:nvSpPr>
        <p:spPr>
          <a:xfrm>
            <a:off x="1859075" y="705238"/>
            <a:ext cx="5432100" cy="12621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Carbenicillin, 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Ticarcillin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Also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penetrate the porin channel of gram negative bacteria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Carboxyl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group increases resistance to chromosomal 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beta lactamases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(compared to aminopenicillins)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41" name="Google Shape;441;g1df64db4817_0_1412"/>
          <p:cNvGraphicFramePr/>
          <p:nvPr/>
        </p:nvGraphicFramePr>
        <p:xfrm>
          <a:off x="4926275" y="27107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129450"/>
                <a:gridCol w="3129450"/>
              </a:tblGrid>
              <a:tr h="45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Gram positive bacteria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Streptococcus pyogenes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Viridans group streptococcus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Some streptococcus pneumoniae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Gram Negative bacteria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Neisseria meningitidis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Haemophilus influenzae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Most enterobacteriaceae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Pseudomonas aeruginosa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Anaerobic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Clostridia spp (except c.difficile)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Bacteroides spp.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42" name="Google Shape;442;g1df64db4817_0_1412"/>
          <p:cNvGraphicFramePr/>
          <p:nvPr/>
        </p:nvGraphicFramePr>
        <p:xfrm>
          <a:off x="1504950" y="2068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Extended spectrum penicillins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43" name="Google Shape;443;g1df64db4817_0_1412"/>
          <p:cNvSpPr/>
          <p:nvPr/>
        </p:nvSpPr>
        <p:spPr>
          <a:xfrm>
            <a:off x="1757325" y="455317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g1df64db4817_0_1412"/>
          <p:cNvSpPr/>
          <p:nvPr/>
        </p:nvSpPr>
        <p:spPr>
          <a:xfrm>
            <a:off x="1781175" y="5468050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5" name="Google Shape;445;g1df64db4817_0_1412"/>
          <p:cNvCxnSpPr/>
          <p:nvPr/>
        </p:nvCxnSpPr>
        <p:spPr>
          <a:xfrm>
            <a:off x="2683650" y="3298050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6" name="Google Shape;446;g1df64db4817_0_1412"/>
          <p:cNvCxnSpPr/>
          <p:nvPr/>
        </p:nvCxnSpPr>
        <p:spPr>
          <a:xfrm>
            <a:off x="2683650" y="4012425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7" name="Google Shape;447;g1df64db4817_0_1412"/>
          <p:cNvCxnSpPr/>
          <p:nvPr/>
        </p:nvCxnSpPr>
        <p:spPr>
          <a:xfrm>
            <a:off x="2683650" y="4860975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8" name="Google Shape;448;g1df64db4817_0_1412"/>
          <p:cNvCxnSpPr/>
          <p:nvPr/>
        </p:nvCxnSpPr>
        <p:spPr>
          <a:xfrm>
            <a:off x="2683650" y="5720650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9" name="Google Shape;449;g1df64db4817_0_1412"/>
          <p:cNvSpPr/>
          <p:nvPr/>
        </p:nvSpPr>
        <p:spPr>
          <a:xfrm>
            <a:off x="3009900" y="2927088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450" name="Google Shape;450;g1df64db4817_0_1412"/>
          <p:cNvSpPr/>
          <p:nvPr/>
        </p:nvSpPr>
        <p:spPr>
          <a:xfrm>
            <a:off x="3048763" y="3753663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451" name="Google Shape;451;g1df64db4817_0_1412"/>
          <p:cNvSpPr/>
          <p:nvPr/>
        </p:nvSpPr>
        <p:spPr>
          <a:xfrm>
            <a:off x="3009900" y="4580238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452" name="Google Shape;452;g1df64db4817_0_1412"/>
          <p:cNvSpPr/>
          <p:nvPr/>
        </p:nvSpPr>
        <p:spPr>
          <a:xfrm>
            <a:off x="3150000" y="5468050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STOP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453" name="Google Shape;453;g1df64db4817_0_1412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4" name="Google Shape;454;g1df64db4817_0_1412"/>
          <p:cNvSpPr txBox="1"/>
          <p:nvPr/>
        </p:nvSpPr>
        <p:spPr>
          <a:xfrm>
            <a:off x="7838750" y="0"/>
            <a:ext cx="3373500" cy="24321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32323"/>
                </a:solidFill>
              </a:rPr>
              <a:t>Piperacillin-tazobactam</a:t>
            </a:r>
            <a:r>
              <a:rPr lang="en-US" sz="1200">
                <a:solidFill>
                  <a:srgbClr val="232323"/>
                </a:solidFill>
              </a:rPr>
              <a:t> — </a:t>
            </a:r>
            <a:endParaRPr sz="1200">
              <a:solidFill>
                <a:srgbClr val="23232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3232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32323"/>
                </a:solidFill>
              </a:rPr>
              <a:t>Beta lactamase producing staphylococcus aureus</a:t>
            </a:r>
            <a:endParaRPr sz="1200">
              <a:solidFill>
                <a:srgbClr val="23232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32323"/>
                </a:solidFill>
              </a:rPr>
              <a:t>Beta Lactamase</a:t>
            </a:r>
            <a:r>
              <a:rPr lang="en-US" sz="1200">
                <a:solidFill>
                  <a:srgbClr val="232323"/>
                </a:solidFill>
              </a:rPr>
              <a:t> producing H.influenza</a:t>
            </a:r>
            <a:endParaRPr sz="1200">
              <a:solidFill>
                <a:srgbClr val="23232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32323"/>
                </a:solidFill>
              </a:rPr>
              <a:t>Neisseria </a:t>
            </a:r>
            <a:r>
              <a:rPr lang="en-US" sz="1200">
                <a:solidFill>
                  <a:srgbClr val="232323"/>
                </a:solidFill>
              </a:rPr>
              <a:t>gonorrhoeae</a:t>
            </a:r>
            <a:endParaRPr sz="1200">
              <a:solidFill>
                <a:srgbClr val="23232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32323"/>
                </a:solidFill>
              </a:rPr>
              <a:t>Beta Lactamase</a:t>
            </a:r>
            <a:r>
              <a:rPr lang="en-US" sz="1200">
                <a:solidFill>
                  <a:srgbClr val="232323"/>
                </a:solidFill>
              </a:rPr>
              <a:t> producing </a:t>
            </a:r>
            <a:r>
              <a:rPr lang="en-US" sz="1200">
                <a:solidFill>
                  <a:srgbClr val="232323"/>
                </a:solidFill>
              </a:rPr>
              <a:t>enterobacteriaceae</a:t>
            </a:r>
            <a:endParaRPr sz="1200">
              <a:solidFill>
                <a:srgbClr val="23232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32323"/>
                </a:solidFill>
              </a:rPr>
              <a:t>Anaerobes including bacteroides fragilis</a:t>
            </a:r>
            <a:endParaRPr sz="1200">
              <a:solidFill>
                <a:srgbClr val="23232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32323"/>
                </a:solidFill>
              </a:rPr>
              <a:t>Not effective against piperacillin resistant pseudomonas</a:t>
            </a:r>
            <a:endParaRPr sz="1200">
              <a:solidFill>
                <a:srgbClr val="23232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3232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g1df64db4817_0_1412"/>
          <p:cNvSpPr/>
          <p:nvPr/>
        </p:nvSpPr>
        <p:spPr>
          <a:xfrm>
            <a:off x="1714725" y="3007663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g1df64db4817_0_1412"/>
          <p:cNvSpPr/>
          <p:nvPr/>
        </p:nvSpPr>
        <p:spPr>
          <a:xfrm>
            <a:off x="1648425" y="3684113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"/>
          <p:cNvSpPr txBox="1"/>
          <p:nvPr>
            <p:ph type="title"/>
          </p:nvPr>
        </p:nvSpPr>
        <p:spPr>
          <a:xfrm>
            <a:off x="2592925" y="624100"/>
            <a:ext cx="3167100" cy="1281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72" name="Google Shape;172;p2"/>
          <p:cNvSpPr txBox="1"/>
          <p:nvPr>
            <p:ph idx="1" type="body"/>
          </p:nvPr>
        </p:nvSpPr>
        <p:spPr>
          <a:xfrm>
            <a:off x="618326" y="1905000"/>
            <a:ext cx="5141700" cy="3777600"/>
          </a:xfrm>
          <a:prstGeom prst="rect">
            <a:avLst/>
          </a:prstGeom>
          <a:noFill/>
          <a:ln cap="flat" cmpd="sng" w="38100">
            <a:solidFill>
              <a:srgbClr val="2323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Know the enemy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Know the weapon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Formulate the plan based on the possible enemy</a:t>
            </a:r>
            <a:endParaRPr/>
          </a:p>
        </p:txBody>
      </p:sp>
      <p:pic>
        <p:nvPicPr>
          <p:cNvPr id="173" name="Google Shape;17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2425" y="977800"/>
            <a:ext cx="5958724" cy="47048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4" name="Google Shape;174;p2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2654bb819e_1_54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Ureidopenicillins</a:t>
            </a:r>
            <a:r>
              <a:rPr b="1" lang="en-US" sz="1800"/>
              <a:t> and piperazine penicillin</a:t>
            </a:r>
            <a:endParaRPr b="1" sz="1800"/>
          </a:p>
        </p:txBody>
      </p:sp>
      <p:sp>
        <p:nvSpPr>
          <p:cNvPr id="462" name="Google Shape;462;g22654bb819e_1_54"/>
          <p:cNvSpPr txBox="1"/>
          <p:nvPr/>
        </p:nvSpPr>
        <p:spPr>
          <a:xfrm>
            <a:off x="1859075" y="705238"/>
            <a:ext cx="5432100" cy="129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-US" sz="1200">
                <a:solidFill>
                  <a:schemeClr val="dk1"/>
                </a:solidFill>
              </a:rPr>
              <a:t>Addition of ureido group produces Azlocillin and Mezlocillin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-US" sz="1200">
                <a:solidFill>
                  <a:schemeClr val="dk1"/>
                </a:solidFill>
              </a:rPr>
              <a:t>Addition of ureido and piperazine group produces piperacillin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i="1" lang="en-US" sz="1200">
                <a:solidFill>
                  <a:schemeClr val="dk1"/>
                </a:solidFill>
              </a:rPr>
              <a:t>Klebsiella</a:t>
            </a:r>
            <a:r>
              <a:rPr b="1" lang="en-US" sz="1200">
                <a:solidFill>
                  <a:schemeClr val="dk1"/>
                </a:solidFill>
              </a:rPr>
              <a:t>, </a:t>
            </a:r>
            <a:r>
              <a:rPr b="1" i="1" lang="en-US" sz="1200">
                <a:solidFill>
                  <a:schemeClr val="dk1"/>
                </a:solidFill>
              </a:rPr>
              <a:t>Serratia</a:t>
            </a:r>
            <a:r>
              <a:rPr b="1" lang="en-US" sz="1200">
                <a:solidFill>
                  <a:schemeClr val="dk1"/>
                </a:solidFill>
              </a:rPr>
              <a:t>, </a:t>
            </a:r>
            <a:r>
              <a:rPr b="1" i="1" lang="en-US" sz="1200">
                <a:solidFill>
                  <a:schemeClr val="dk1"/>
                </a:solidFill>
              </a:rPr>
              <a:t>Enterobacter</a:t>
            </a:r>
            <a:r>
              <a:rPr b="1" lang="en-US" sz="1200">
                <a:solidFill>
                  <a:schemeClr val="dk1"/>
                </a:solidFill>
              </a:rPr>
              <a:t>, </a:t>
            </a:r>
            <a:r>
              <a:rPr b="1" i="1" lang="en-US" sz="1200">
                <a:solidFill>
                  <a:schemeClr val="dk1"/>
                </a:solidFill>
              </a:rPr>
              <a:t>Enterococcus</a:t>
            </a:r>
            <a:r>
              <a:rPr b="1" lang="en-US" sz="1200">
                <a:solidFill>
                  <a:schemeClr val="dk1"/>
                </a:solidFill>
              </a:rPr>
              <a:t>, and increased anaerobic coverage compared to carboxy penicillins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-US" sz="1200">
                <a:solidFill>
                  <a:schemeClr val="dk1"/>
                </a:solidFill>
              </a:rPr>
              <a:t>Piperacillin has the highest activity against pseudomonas aeruginosa in this class</a:t>
            </a:r>
            <a:endParaRPr b="1" sz="1200">
              <a:solidFill>
                <a:schemeClr val="dk1"/>
              </a:solidFill>
            </a:endParaRPr>
          </a:p>
        </p:txBody>
      </p:sp>
      <p:graphicFrame>
        <p:nvGraphicFramePr>
          <p:cNvPr id="463" name="Google Shape;463;g22654bb819e_1_54"/>
          <p:cNvGraphicFramePr/>
          <p:nvPr/>
        </p:nvGraphicFramePr>
        <p:xfrm>
          <a:off x="4926275" y="27107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129450"/>
                <a:gridCol w="3129450"/>
              </a:tblGrid>
              <a:tr h="45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Gram positive bacteria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Streptococcus pyogenes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Viridans group streptococcus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Some streptococcus pneumoniae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Gram Negative bacteria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Neisseria meningitidis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Haemophilus influenzae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Most enterobacteriaceae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Pseudomonas aeruginosa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Anaerobic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Clostridia spp (except c.difficile)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Bacteroides spp.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64" name="Google Shape;464;g22654bb819e_1_54"/>
          <p:cNvGraphicFramePr/>
          <p:nvPr/>
        </p:nvGraphicFramePr>
        <p:xfrm>
          <a:off x="1504950" y="2068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Extended spectrum penicillins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65" name="Google Shape;465;g22654bb819e_1_54"/>
          <p:cNvSpPr/>
          <p:nvPr/>
        </p:nvSpPr>
        <p:spPr>
          <a:xfrm>
            <a:off x="1757325" y="455317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22654bb819e_1_54"/>
          <p:cNvSpPr/>
          <p:nvPr/>
        </p:nvSpPr>
        <p:spPr>
          <a:xfrm>
            <a:off x="1781175" y="5468050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7" name="Google Shape;467;g22654bb819e_1_54"/>
          <p:cNvCxnSpPr/>
          <p:nvPr/>
        </p:nvCxnSpPr>
        <p:spPr>
          <a:xfrm>
            <a:off x="2683650" y="3298050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8" name="Google Shape;468;g22654bb819e_1_54"/>
          <p:cNvCxnSpPr/>
          <p:nvPr/>
        </p:nvCxnSpPr>
        <p:spPr>
          <a:xfrm>
            <a:off x="2683650" y="4012425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9" name="Google Shape;469;g22654bb819e_1_54"/>
          <p:cNvCxnSpPr/>
          <p:nvPr/>
        </p:nvCxnSpPr>
        <p:spPr>
          <a:xfrm>
            <a:off x="2683650" y="4860975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0" name="Google Shape;470;g22654bb819e_1_54"/>
          <p:cNvCxnSpPr/>
          <p:nvPr/>
        </p:nvCxnSpPr>
        <p:spPr>
          <a:xfrm>
            <a:off x="2683650" y="5720650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1" name="Google Shape;471;g22654bb819e_1_54"/>
          <p:cNvSpPr/>
          <p:nvPr/>
        </p:nvSpPr>
        <p:spPr>
          <a:xfrm>
            <a:off x="3009900" y="2927088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472" name="Google Shape;472;g22654bb819e_1_54"/>
          <p:cNvSpPr/>
          <p:nvPr/>
        </p:nvSpPr>
        <p:spPr>
          <a:xfrm>
            <a:off x="3048763" y="3753663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473" name="Google Shape;473;g22654bb819e_1_54"/>
          <p:cNvSpPr/>
          <p:nvPr/>
        </p:nvSpPr>
        <p:spPr>
          <a:xfrm>
            <a:off x="3009900" y="4580238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474" name="Google Shape;474;g22654bb819e_1_54"/>
          <p:cNvSpPr/>
          <p:nvPr/>
        </p:nvSpPr>
        <p:spPr>
          <a:xfrm>
            <a:off x="3150000" y="5468050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STOP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475" name="Google Shape;475;g22654bb819e_1_54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6" name="Google Shape;476;g22654bb819e_1_54"/>
          <p:cNvSpPr/>
          <p:nvPr/>
        </p:nvSpPr>
        <p:spPr>
          <a:xfrm>
            <a:off x="1714725" y="3007663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g22654bb819e_1_54"/>
          <p:cNvSpPr/>
          <p:nvPr/>
        </p:nvSpPr>
        <p:spPr>
          <a:xfrm>
            <a:off x="1648425" y="3684113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2654bb819e_1_82"/>
          <p:cNvSpPr txBox="1"/>
          <p:nvPr>
            <p:ph type="title"/>
          </p:nvPr>
        </p:nvSpPr>
        <p:spPr>
          <a:xfrm>
            <a:off x="1640100" y="142875"/>
            <a:ext cx="33558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Piperacillin + Tazobactam</a:t>
            </a:r>
            <a:endParaRPr b="1" sz="1800"/>
          </a:p>
        </p:txBody>
      </p:sp>
      <p:sp>
        <p:nvSpPr>
          <p:cNvPr id="483" name="Google Shape;483;g22654bb819e_1_82"/>
          <p:cNvSpPr txBox="1"/>
          <p:nvPr/>
        </p:nvSpPr>
        <p:spPr>
          <a:xfrm>
            <a:off x="5431900" y="523563"/>
            <a:ext cx="5432100" cy="16317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-US" sz="1200">
                <a:solidFill>
                  <a:srgbClr val="232323"/>
                </a:solidFill>
              </a:rPr>
              <a:t>Active</a:t>
            </a:r>
            <a:r>
              <a:rPr b="1" lang="en-US" sz="1200">
                <a:solidFill>
                  <a:srgbClr val="232323"/>
                </a:solidFill>
              </a:rPr>
              <a:t> also against </a:t>
            </a:r>
            <a:endParaRPr b="1" sz="1200">
              <a:solidFill>
                <a:srgbClr val="23232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32323"/>
                </a:solidFill>
              </a:rPr>
              <a:t>Beta</a:t>
            </a:r>
            <a:r>
              <a:rPr b="1" lang="en-US" sz="1200">
                <a:solidFill>
                  <a:srgbClr val="232323"/>
                </a:solidFill>
              </a:rPr>
              <a:t> </a:t>
            </a:r>
            <a:r>
              <a:rPr lang="en-US" sz="1200">
                <a:solidFill>
                  <a:srgbClr val="232323"/>
                </a:solidFill>
              </a:rPr>
              <a:t> lactamase producing staphylococcus aureus</a:t>
            </a:r>
            <a:endParaRPr sz="1200">
              <a:solidFill>
                <a:srgbClr val="23232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32323"/>
                </a:solidFill>
              </a:rPr>
              <a:t>Beta Lactamase producing H.influenza</a:t>
            </a:r>
            <a:endParaRPr sz="1200">
              <a:solidFill>
                <a:srgbClr val="23232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32323"/>
                </a:solidFill>
              </a:rPr>
              <a:t>Neisseria gonorrhoeae</a:t>
            </a:r>
            <a:endParaRPr sz="1200">
              <a:solidFill>
                <a:srgbClr val="23232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32323"/>
                </a:solidFill>
              </a:rPr>
              <a:t>Beta Lactamase producing enterobacteriaceae</a:t>
            </a:r>
            <a:endParaRPr sz="1200">
              <a:solidFill>
                <a:srgbClr val="23232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32323"/>
                </a:solidFill>
              </a:rPr>
              <a:t>Anaerobes including bacteroides fragilis</a:t>
            </a:r>
            <a:endParaRPr sz="1200">
              <a:solidFill>
                <a:srgbClr val="23232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32323"/>
                </a:solidFill>
              </a:rPr>
              <a:t>Not effective against piperacillin resistant pseudomonas</a:t>
            </a:r>
            <a:endParaRPr sz="1200">
              <a:solidFill>
                <a:srgbClr val="23232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Century Gothic"/>
                <a:ea typeface="Century Gothic"/>
                <a:cs typeface="Century Gothic"/>
                <a:sym typeface="Century Gothic"/>
              </a:rPr>
              <a:t>Not effective against organsims producing ESBL</a:t>
            </a:r>
            <a:endParaRPr b="1" sz="1000">
              <a:solidFill>
                <a:schemeClr val="dk1"/>
              </a:solidFill>
            </a:endParaRPr>
          </a:p>
        </p:txBody>
      </p:sp>
      <p:graphicFrame>
        <p:nvGraphicFramePr>
          <p:cNvPr id="484" name="Google Shape;484;g22654bb819e_1_82"/>
          <p:cNvGraphicFramePr/>
          <p:nvPr/>
        </p:nvGraphicFramePr>
        <p:xfrm>
          <a:off x="4926275" y="27107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129450"/>
                <a:gridCol w="3129450"/>
              </a:tblGrid>
              <a:tr h="45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Gram positive bacteria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Streptococcus pyogenes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Viridans group streptococcus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Some streptococcus pneumoniae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Betalactamase producing staphylococcus aureus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Gram Negative bacteria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Neisseria meningitidis (also betalactamase producing)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Haemophilus influenzae (also betalactamase producing)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Most enterobacteriaceae (including betalactamase producing)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Pseudomonas aeruginosa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Anaerobic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Clostridia spp (except c.difficile)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Bacteroides spp.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85" name="Google Shape;485;g22654bb819e_1_82"/>
          <p:cNvGraphicFramePr/>
          <p:nvPr/>
        </p:nvGraphicFramePr>
        <p:xfrm>
          <a:off x="1504950" y="2068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Extended spectrum penicillins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6" name="Google Shape;486;g22654bb819e_1_82"/>
          <p:cNvSpPr/>
          <p:nvPr/>
        </p:nvSpPr>
        <p:spPr>
          <a:xfrm>
            <a:off x="1757325" y="455317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g22654bb819e_1_82"/>
          <p:cNvSpPr/>
          <p:nvPr/>
        </p:nvSpPr>
        <p:spPr>
          <a:xfrm>
            <a:off x="1781175" y="5468050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8" name="Google Shape;488;g22654bb819e_1_82"/>
          <p:cNvCxnSpPr/>
          <p:nvPr/>
        </p:nvCxnSpPr>
        <p:spPr>
          <a:xfrm>
            <a:off x="2683650" y="3298050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9" name="Google Shape;489;g22654bb819e_1_82"/>
          <p:cNvCxnSpPr/>
          <p:nvPr/>
        </p:nvCxnSpPr>
        <p:spPr>
          <a:xfrm>
            <a:off x="2683650" y="4012425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0" name="Google Shape;490;g22654bb819e_1_82"/>
          <p:cNvCxnSpPr/>
          <p:nvPr/>
        </p:nvCxnSpPr>
        <p:spPr>
          <a:xfrm>
            <a:off x="2683650" y="4860975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1" name="Google Shape;491;g22654bb819e_1_82"/>
          <p:cNvCxnSpPr/>
          <p:nvPr/>
        </p:nvCxnSpPr>
        <p:spPr>
          <a:xfrm>
            <a:off x="2683650" y="5720650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2" name="Google Shape;492;g22654bb819e_1_82"/>
          <p:cNvSpPr/>
          <p:nvPr/>
        </p:nvSpPr>
        <p:spPr>
          <a:xfrm>
            <a:off x="3150000" y="5468050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STOP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493" name="Google Shape;493;g22654bb819e_1_82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4" name="Google Shape;494;g22654bb819e_1_82"/>
          <p:cNvSpPr/>
          <p:nvPr/>
        </p:nvSpPr>
        <p:spPr>
          <a:xfrm>
            <a:off x="1714725" y="3007663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g22654bb819e_1_82"/>
          <p:cNvSpPr/>
          <p:nvPr/>
        </p:nvSpPr>
        <p:spPr>
          <a:xfrm>
            <a:off x="1648425" y="3684113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g22654bb819e_1_82"/>
          <p:cNvSpPr/>
          <p:nvPr/>
        </p:nvSpPr>
        <p:spPr>
          <a:xfrm>
            <a:off x="3177375" y="3750575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497" name="Google Shape;497;g22654bb819e_1_82"/>
          <p:cNvSpPr/>
          <p:nvPr/>
        </p:nvSpPr>
        <p:spPr>
          <a:xfrm>
            <a:off x="3222100" y="2977825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498" name="Google Shape;498;g22654bb819e_1_82"/>
          <p:cNvSpPr/>
          <p:nvPr/>
        </p:nvSpPr>
        <p:spPr>
          <a:xfrm>
            <a:off x="3150000" y="4690200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3" name="Google Shape;503;g22338041317_0_62"/>
          <p:cNvGraphicFramePr/>
          <p:nvPr/>
        </p:nvGraphicFramePr>
        <p:xfrm>
          <a:off x="1617000" y="1386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6128950"/>
              </a:tblGrid>
              <a:tr h="76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First generation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 Second generation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Third generation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Fourth generation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Fifth generation</a:t>
                      </a:r>
                      <a:endParaRPr sz="18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04" name="Google Shape;504;g22338041317_0_62"/>
          <p:cNvSpPr txBox="1"/>
          <p:nvPr/>
        </p:nvSpPr>
        <p:spPr>
          <a:xfrm>
            <a:off x="8467725" y="2400300"/>
            <a:ext cx="3000300" cy="400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THE CEPHALOSPORINS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g22338041317_0_62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2338041317_0_69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First Generation Cephalosporins</a:t>
            </a:r>
            <a:endParaRPr b="1" sz="1800"/>
          </a:p>
        </p:txBody>
      </p:sp>
      <p:sp>
        <p:nvSpPr>
          <p:cNvPr id="511" name="Google Shape;511;g22338041317_0_69"/>
          <p:cNvSpPr txBox="1"/>
          <p:nvPr/>
        </p:nvSpPr>
        <p:spPr>
          <a:xfrm>
            <a:off x="1859075" y="705238"/>
            <a:ext cx="5432100" cy="615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Cefazolin and Cephalothin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Cefazolin →  parenteral, cephalothin → oral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512" name="Google Shape;512;g22338041317_0_69"/>
          <p:cNvGraphicFramePr/>
          <p:nvPr/>
        </p:nvGraphicFramePr>
        <p:xfrm>
          <a:off x="4534200" y="24806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129450"/>
                <a:gridCol w="3129450"/>
              </a:tblGrid>
              <a:tr h="45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Gram positive bacteria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Streptococcus pyogenes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Some Viridans group streptococcus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Some staphylococcus aureus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Some streptococcus pneumoniae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Gram Negative bacteria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Some E.coli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Some klebsiella pneumonia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Some proteus mirabilis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13" name="Google Shape;513;g22338041317_0_69"/>
          <p:cNvGraphicFramePr/>
          <p:nvPr/>
        </p:nvGraphicFramePr>
        <p:xfrm>
          <a:off x="1009650" y="1743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First generation cephalosporins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14" name="Google Shape;514;g22338041317_0_69"/>
          <p:cNvSpPr/>
          <p:nvPr/>
        </p:nvSpPr>
        <p:spPr>
          <a:xfrm>
            <a:off x="1342950" y="429017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g22338041317_0_69"/>
          <p:cNvSpPr/>
          <p:nvPr/>
        </p:nvSpPr>
        <p:spPr>
          <a:xfrm>
            <a:off x="1366800" y="5267000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6" name="Google Shape;516;g22338041317_0_69"/>
          <p:cNvCxnSpPr/>
          <p:nvPr/>
        </p:nvCxnSpPr>
        <p:spPr>
          <a:xfrm>
            <a:off x="2089500" y="2936075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7" name="Google Shape;517;g22338041317_0_69"/>
          <p:cNvCxnSpPr/>
          <p:nvPr/>
        </p:nvCxnSpPr>
        <p:spPr>
          <a:xfrm>
            <a:off x="2102613" y="367633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8" name="Google Shape;518;g22338041317_0_69"/>
          <p:cNvCxnSpPr/>
          <p:nvPr/>
        </p:nvCxnSpPr>
        <p:spPr>
          <a:xfrm>
            <a:off x="2102625" y="4597975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9" name="Google Shape;519;g22338041317_0_69"/>
          <p:cNvCxnSpPr/>
          <p:nvPr/>
        </p:nvCxnSpPr>
        <p:spPr>
          <a:xfrm>
            <a:off x="2102625" y="5519600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0" name="Google Shape;520;g22338041317_0_69"/>
          <p:cNvSpPr/>
          <p:nvPr/>
        </p:nvSpPr>
        <p:spPr>
          <a:xfrm>
            <a:off x="2469775" y="2602725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521" name="Google Shape;521;g22338041317_0_69"/>
          <p:cNvSpPr/>
          <p:nvPr/>
        </p:nvSpPr>
        <p:spPr>
          <a:xfrm>
            <a:off x="2749975" y="5242275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STOP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22" name="Google Shape;522;g22338041317_0_69"/>
          <p:cNvSpPr/>
          <p:nvPr/>
        </p:nvSpPr>
        <p:spPr>
          <a:xfrm>
            <a:off x="2657475" y="4252025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STOP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23" name="Google Shape;523;g22338041317_0_69"/>
          <p:cNvSpPr/>
          <p:nvPr/>
        </p:nvSpPr>
        <p:spPr>
          <a:xfrm>
            <a:off x="2657475" y="3463075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STOP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24" name="Google Shape;524;g22338041317_0_69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5" name="Google Shape;525;g22338041317_0_69"/>
          <p:cNvSpPr/>
          <p:nvPr/>
        </p:nvSpPr>
        <p:spPr>
          <a:xfrm>
            <a:off x="1234050" y="3366763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g22338041317_0_69"/>
          <p:cNvSpPr/>
          <p:nvPr/>
        </p:nvSpPr>
        <p:spPr>
          <a:xfrm>
            <a:off x="1300350" y="2733438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f9a5f172b6_1_121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Second</a:t>
            </a:r>
            <a:r>
              <a:rPr b="1" lang="en-US" sz="1800"/>
              <a:t> Generation Cephalosporins</a:t>
            </a:r>
            <a:endParaRPr b="1" sz="1800"/>
          </a:p>
        </p:txBody>
      </p:sp>
      <p:sp>
        <p:nvSpPr>
          <p:cNvPr id="532" name="Google Shape;532;g1f9a5f172b6_1_121"/>
          <p:cNvSpPr txBox="1"/>
          <p:nvPr/>
        </p:nvSpPr>
        <p:spPr>
          <a:xfrm>
            <a:off x="1859075" y="705250"/>
            <a:ext cx="6834300" cy="1477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 subgroups </a:t>
            </a:r>
            <a:endParaRPr b="1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AutoNum type="arabicPeriod"/>
            </a:pPr>
            <a:r>
              <a:rPr b="1" i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Active against H.influenza → Cefuroxime</a:t>
            </a:r>
            <a:endParaRPr b="1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AutoNum type="arabicPeriod"/>
            </a:pPr>
            <a:r>
              <a:rPr b="1" i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Cephamycin group active against bacteroides → Cefoxitin and cefotetan</a:t>
            </a:r>
            <a:endParaRPr b="1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AutoNum type="arabicPeriod"/>
            </a:pPr>
            <a:r>
              <a:rPr b="1" i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Less active than first generation against staphylococcus</a:t>
            </a:r>
            <a:endParaRPr b="1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533" name="Google Shape;533;g1f9a5f172b6_1_121"/>
          <p:cNvGraphicFramePr/>
          <p:nvPr/>
        </p:nvGraphicFramePr>
        <p:xfrm>
          <a:off x="4096325" y="2277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107025"/>
                <a:gridCol w="5346025"/>
              </a:tblGrid>
              <a:tr h="361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44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positive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solidFill>
                            <a:schemeClr val="dk1"/>
                          </a:solidFill>
                        </a:rPr>
                        <a:t>Cefuroxime</a:t>
                      </a:r>
                      <a:br>
                        <a:rPr b="1" lang="en-US" sz="1200" u="sng">
                          <a:solidFill>
                            <a:schemeClr val="dk1"/>
                          </a:solidFill>
                        </a:rPr>
                      </a:b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Streptococcus pyogenes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Some Viridans group streptococcus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Some staphylococcus aureus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Some streptococcus pneumoniae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solidFill>
                            <a:schemeClr val="dk1"/>
                          </a:solidFill>
                        </a:rPr>
                        <a:t>Cefoxitin and Cefotetan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 → Little or no activity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Negative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solidFill>
                            <a:schemeClr val="dk1"/>
                          </a:solidFill>
                        </a:rPr>
                        <a:t>Cefuroxime group</a:t>
                      </a:r>
                      <a:endParaRPr b="1" sz="1200" u="sng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Hemophilus influenza 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Moraxella catarrhalis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Some enterobacter and some indole positive proteus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sng">
                          <a:solidFill>
                            <a:schemeClr val="dk1"/>
                          </a:solidFill>
                        </a:rPr>
                        <a:t>Cephamycin group</a:t>
                      </a:r>
                      <a:endParaRPr b="1" sz="1200" u="sng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E.coli, proteus mirabilis, and klebsiella pneumonia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Anaerobes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</a:rPr>
                        <a:t>Cephamycin group has moderate anaerobic activity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dk1"/>
                          </a:solidFill>
                        </a:rPr>
                        <a:t>Many strains of bacteroides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34" name="Google Shape;534;g1f9a5f172b6_1_121"/>
          <p:cNvGraphicFramePr/>
          <p:nvPr/>
        </p:nvGraphicFramePr>
        <p:xfrm>
          <a:off x="994350" y="227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Second </a:t>
                      </a:r>
                      <a:r>
                        <a:rPr lang="en-US"/>
                        <a:t>generation cephalosporins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35" name="Google Shape;535;g1f9a5f172b6_1_121"/>
          <p:cNvSpPr/>
          <p:nvPr/>
        </p:nvSpPr>
        <p:spPr>
          <a:xfrm>
            <a:off x="1262025" y="475902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g1f9a5f172b6_1_121"/>
          <p:cNvSpPr/>
          <p:nvPr/>
        </p:nvSpPr>
        <p:spPr>
          <a:xfrm>
            <a:off x="1285875" y="5912775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37" name="Google Shape;537;g1f9a5f172b6_1_121"/>
          <p:cNvCxnSpPr/>
          <p:nvPr/>
        </p:nvCxnSpPr>
        <p:spPr>
          <a:xfrm>
            <a:off x="2039613" y="3496250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8" name="Google Shape;538;g1f9a5f172b6_1_121"/>
          <p:cNvCxnSpPr/>
          <p:nvPr/>
        </p:nvCxnSpPr>
        <p:spPr>
          <a:xfrm>
            <a:off x="2015813" y="41181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9" name="Google Shape;539;g1f9a5f172b6_1_121"/>
          <p:cNvCxnSpPr/>
          <p:nvPr/>
        </p:nvCxnSpPr>
        <p:spPr>
          <a:xfrm>
            <a:off x="2121600" y="4995225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0" name="Google Shape;540;g1f9a5f172b6_1_121"/>
          <p:cNvCxnSpPr/>
          <p:nvPr/>
        </p:nvCxnSpPr>
        <p:spPr>
          <a:xfrm>
            <a:off x="2109675" y="5993225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1" name="Google Shape;541;g1f9a5f172b6_1_121"/>
          <p:cNvSpPr/>
          <p:nvPr/>
        </p:nvSpPr>
        <p:spPr>
          <a:xfrm>
            <a:off x="2517375" y="3058050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542" name="Google Shape;542;g1f9a5f172b6_1_121"/>
          <p:cNvSpPr/>
          <p:nvPr/>
        </p:nvSpPr>
        <p:spPr>
          <a:xfrm>
            <a:off x="2657475" y="5829925"/>
            <a:ext cx="8565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STOP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43" name="Google Shape;543;g1f9a5f172b6_1_121"/>
          <p:cNvSpPr/>
          <p:nvPr/>
        </p:nvSpPr>
        <p:spPr>
          <a:xfrm>
            <a:off x="2517375" y="3866650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544" name="Google Shape;544;g1f9a5f172b6_1_121"/>
          <p:cNvSpPr/>
          <p:nvPr/>
        </p:nvSpPr>
        <p:spPr>
          <a:xfrm>
            <a:off x="2517375" y="4675250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545" name="Google Shape;545;g1f9a5f172b6_1_121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6" name="Google Shape;546;g1f9a5f172b6_1_121"/>
          <p:cNvSpPr/>
          <p:nvPr/>
        </p:nvSpPr>
        <p:spPr>
          <a:xfrm>
            <a:off x="1219425" y="3218275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g1f9a5f172b6_1_121"/>
          <p:cNvSpPr/>
          <p:nvPr/>
        </p:nvSpPr>
        <p:spPr>
          <a:xfrm>
            <a:off x="1153125" y="3769288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f9a5f172b6_1_166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Third g</a:t>
            </a:r>
            <a:r>
              <a:rPr b="1" lang="en-US" sz="1800"/>
              <a:t>eneration Cephalosporins</a:t>
            </a:r>
            <a:endParaRPr b="1" sz="1800"/>
          </a:p>
        </p:txBody>
      </p:sp>
      <p:sp>
        <p:nvSpPr>
          <p:cNvPr id="553" name="Google Shape;553;g1f9a5f172b6_1_166"/>
          <p:cNvSpPr txBox="1"/>
          <p:nvPr/>
        </p:nvSpPr>
        <p:spPr>
          <a:xfrm>
            <a:off x="1859075" y="705250"/>
            <a:ext cx="6834300" cy="9234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Stable to the common </a:t>
            </a: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betalactamasas</a:t>
            </a: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GNB</a:t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Cefotaxime and Ceftriaxone → poor activity against pseudomonas aeruginosa</a:t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Ceftazidime and </a:t>
            </a: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cefoperazone </a:t>
            </a: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very active against pseudomonas aeruginosa</a:t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Ceftazidime and cefoperazone are stable to the plasmid </a:t>
            </a: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mediated beta lactamases</a:t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554" name="Google Shape;554;g1f9a5f172b6_1_166"/>
          <p:cNvGraphicFramePr/>
          <p:nvPr/>
        </p:nvGraphicFramePr>
        <p:xfrm>
          <a:off x="4096325" y="2277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107025"/>
                <a:gridCol w="5346025"/>
              </a:tblGrid>
              <a:tr h="361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44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positive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Streptococcus pyogenes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Viridans streptococci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Many streptococcus pneumoniae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Modest activity against staphylococcus aureus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Negative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Highly active against enterobacterales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E.coli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Klebsiella pneumoniae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Proteus spp.(including indole positive species)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Enterobacter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Serratia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Citrobacter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Haemophilus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 influenzae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Neisseria spp.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Pseudomonas aeruginosa  (ceftazidime and cefoperazone)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Spirochetes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Borrelia Burgdorferi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55" name="Google Shape;555;g1f9a5f172b6_1_166"/>
          <p:cNvGraphicFramePr/>
          <p:nvPr/>
        </p:nvGraphicFramePr>
        <p:xfrm>
          <a:off x="994350" y="227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Third </a:t>
                      </a:r>
                      <a:r>
                        <a:rPr lang="en-US"/>
                        <a:t>generation cephalosporins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56" name="Google Shape;556;g1f9a5f172b6_1_166"/>
          <p:cNvSpPr/>
          <p:nvPr/>
        </p:nvSpPr>
        <p:spPr>
          <a:xfrm>
            <a:off x="1262025" y="475902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g1f9a5f172b6_1_166"/>
          <p:cNvSpPr/>
          <p:nvPr/>
        </p:nvSpPr>
        <p:spPr>
          <a:xfrm>
            <a:off x="1285875" y="5912775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8" name="Google Shape;558;g1f9a5f172b6_1_166"/>
          <p:cNvCxnSpPr/>
          <p:nvPr/>
        </p:nvCxnSpPr>
        <p:spPr>
          <a:xfrm>
            <a:off x="2039613" y="3496250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9" name="Google Shape;559;g1f9a5f172b6_1_166"/>
          <p:cNvCxnSpPr/>
          <p:nvPr/>
        </p:nvCxnSpPr>
        <p:spPr>
          <a:xfrm>
            <a:off x="2015813" y="41181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0" name="Google Shape;560;g1f9a5f172b6_1_166"/>
          <p:cNvCxnSpPr/>
          <p:nvPr/>
        </p:nvCxnSpPr>
        <p:spPr>
          <a:xfrm>
            <a:off x="2121600" y="4995225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1" name="Google Shape;561;g1f9a5f172b6_1_166"/>
          <p:cNvCxnSpPr/>
          <p:nvPr/>
        </p:nvCxnSpPr>
        <p:spPr>
          <a:xfrm>
            <a:off x="2109675" y="5993225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2" name="Google Shape;562;g1f9a5f172b6_1_166"/>
          <p:cNvSpPr/>
          <p:nvPr/>
        </p:nvSpPr>
        <p:spPr>
          <a:xfrm>
            <a:off x="2517375" y="3058050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563" name="Google Shape;563;g1f9a5f172b6_1_166"/>
          <p:cNvSpPr/>
          <p:nvPr/>
        </p:nvSpPr>
        <p:spPr>
          <a:xfrm>
            <a:off x="2657475" y="5829925"/>
            <a:ext cx="8565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STOP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64" name="Google Shape;564;g1f9a5f172b6_1_166"/>
          <p:cNvSpPr/>
          <p:nvPr/>
        </p:nvSpPr>
        <p:spPr>
          <a:xfrm>
            <a:off x="2657475" y="3955150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565" name="Google Shape;565;g1f9a5f172b6_1_166"/>
          <p:cNvSpPr/>
          <p:nvPr/>
        </p:nvSpPr>
        <p:spPr>
          <a:xfrm>
            <a:off x="2657475" y="4839738"/>
            <a:ext cx="8565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STOP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66" name="Google Shape;566;g1f9a5f172b6_1_166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7" name="Google Shape;567;g1f9a5f172b6_1_166"/>
          <p:cNvSpPr/>
          <p:nvPr/>
        </p:nvSpPr>
        <p:spPr>
          <a:xfrm>
            <a:off x="1219425" y="3218275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g1f9a5f172b6_1_166"/>
          <p:cNvSpPr/>
          <p:nvPr/>
        </p:nvSpPr>
        <p:spPr>
          <a:xfrm>
            <a:off x="1153125" y="3892338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f9a5f172b6_1_147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Fourth</a:t>
            </a:r>
            <a:r>
              <a:rPr b="1" lang="en-US" sz="1800"/>
              <a:t> Generation Cephalosporins</a:t>
            </a:r>
            <a:endParaRPr b="1" sz="1800"/>
          </a:p>
        </p:txBody>
      </p:sp>
      <p:sp>
        <p:nvSpPr>
          <p:cNvPr id="574" name="Google Shape;574;g1f9a5f172b6_1_147"/>
          <p:cNvSpPr txBox="1"/>
          <p:nvPr/>
        </p:nvSpPr>
        <p:spPr>
          <a:xfrm>
            <a:off x="1859075" y="705250"/>
            <a:ext cx="6834300" cy="1108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chemeClr val="dk1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Cefepime</a:t>
            </a: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 has a positively charged quaternary ammonium attached , which results in better penetration through the outer membrane of gram-negative bacteria and a lower affinity than the third-generation cephalosporins for inducible chromosomal beta-lactamases of gram-negative bacilli</a:t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575" name="Google Shape;575;g1f9a5f172b6_1_147"/>
          <p:cNvGraphicFramePr/>
          <p:nvPr/>
        </p:nvGraphicFramePr>
        <p:xfrm>
          <a:off x="4081200" y="1927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726525"/>
                <a:gridCol w="3726525"/>
              </a:tblGrid>
              <a:tr h="562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positive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Streptococcus pyogenes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Some Viridans group streptococcus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Many  streptococcus pneumoniae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Modest activity against staphylococcus aureus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3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Negative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E.coli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Klebsiella pneumonaie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Proteus spp.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Hemophilus influenzae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Neisseria spp.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Enterobacter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Indole positive proteus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Serratia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Citrobacter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{ Active against the above 4 with inducible chromosomal beta lactamase}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Pseudomonas aeruginosa (including ceftazidime resistant 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76" name="Google Shape;576;g1f9a5f172b6_1_147"/>
          <p:cNvGraphicFramePr/>
          <p:nvPr/>
        </p:nvGraphicFramePr>
        <p:xfrm>
          <a:off x="994350" y="227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Fourth</a:t>
                      </a:r>
                      <a:r>
                        <a:rPr lang="en-US"/>
                        <a:t> generation cephalosporins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77" name="Google Shape;577;g1f9a5f172b6_1_147"/>
          <p:cNvSpPr/>
          <p:nvPr/>
        </p:nvSpPr>
        <p:spPr>
          <a:xfrm>
            <a:off x="1262025" y="475902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g1f9a5f172b6_1_147"/>
          <p:cNvSpPr/>
          <p:nvPr/>
        </p:nvSpPr>
        <p:spPr>
          <a:xfrm>
            <a:off x="1285875" y="5912775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79" name="Google Shape;579;g1f9a5f172b6_1_147"/>
          <p:cNvCxnSpPr/>
          <p:nvPr/>
        </p:nvCxnSpPr>
        <p:spPr>
          <a:xfrm>
            <a:off x="2039613" y="3496250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80" name="Google Shape;580;g1f9a5f172b6_1_147"/>
          <p:cNvCxnSpPr/>
          <p:nvPr/>
        </p:nvCxnSpPr>
        <p:spPr>
          <a:xfrm>
            <a:off x="2015813" y="41181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81" name="Google Shape;581;g1f9a5f172b6_1_147"/>
          <p:cNvCxnSpPr/>
          <p:nvPr/>
        </p:nvCxnSpPr>
        <p:spPr>
          <a:xfrm>
            <a:off x="2121600" y="4995225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82" name="Google Shape;582;g1f9a5f172b6_1_147"/>
          <p:cNvCxnSpPr/>
          <p:nvPr/>
        </p:nvCxnSpPr>
        <p:spPr>
          <a:xfrm>
            <a:off x="2109675" y="5993225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83" name="Google Shape;583;g1f9a5f172b6_1_147"/>
          <p:cNvSpPr/>
          <p:nvPr/>
        </p:nvSpPr>
        <p:spPr>
          <a:xfrm>
            <a:off x="2517375" y="3058050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584" name="Google Shape;584;g1f9a5f172b6_1_147"/>
          <p:cNvSpPr/>
          <p:nvPr/>
        </p:nvSpPr>
        <p:spPr>
          <a:xfrm>
            <a:off x="2657475" y="5829925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STOP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85" name="Google Shape;585;g1f9a5f172b6_1_147"/>
          <p:cNvSpPr/>
          <p:nvPr/>
        </p:nvSpPr>
        <p:spPr>
          <a:xfrm>
            <a:off x="2517375" y="4675250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586" name="Google Shape;586;g1f9a5f172b6_1_147"/>
          <p:cNvSpPr/>
          <p:nvPr/>
        </p:nvSpPr>
        <p:spPr>
          <a:xfrm>
            <a:off x="2657475" y="3955150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587" name="Google Shape;587;g1f9a5f172b6_1_147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8" name="Google Shape;588;g1f9a5f172b6_1_147"/>
          <p:cNvSpPr/>
          <p:nvPr/>
        </p:nvSpPr>
        <p:spPr>
          <a:xfrm>
            <a:off x="1219425" y="3218275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g1f9a5f172b6_1_147"/>
          <p:cNvSpPr/>
          <p:nvPr/>
        </p:nvSpPr>
        <p:spPr>
          <a:xfrm>
            <a:off x="1153125" y="3892338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1f9a5f172b6_1_189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Fifth Generation Cephalosporins</a:t>
            </a:r>
            <a:endParaRPr b="1" sz="1800"/>
          </a:p>
        </p:txBody>
      </p:sp>
      <p:sp>
        <p:nvSpPr>
          <p:cNvPr id="595" name="Google Shape;595;g1f9a5f172b6_1_189"/>
          <p:cNvSpPr txBox="1"/>
          <p:nvPr/>
        </p:nvSpPr>
        <p:spPr>
          <a:xfrm>
            <a:off x="1859075" y="705250"/>
            <a:ext cx="6834300" cy="5541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Ceftobiprole and ceftraroline</a:t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Improved</a:t>
            </a: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gram positive activity</a:t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596" name="Google Shape;596;g1f9a5f172b6_1_189"/>
          <p:cNvGraphicFramePr/>
          <p:nvPr/>
        </p:nvGraphicFramePr>
        <p:xfrm>
          <a:off x="4157450" y="165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726525"/>
                <a:gridCol w="3726525"/>
              </a:tblGrid>
              <a:tr h="338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positive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Streptococcus pyogenes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Some Viridans group streptococcus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Many  streptococcus pneumoniae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Excellent activity against staphylococcus aureus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MRSA, VISA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Not active against enterococcus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Negative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E.coli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Klebsiella pneumonaie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Proteus spp.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Hemophilus influenzae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Neisseria spp.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Some enterobacteriacae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Anaerobes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Some clostridium species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97" name="Google Shape;597;g1f9a5f172b6_1_189"/>
          <p:cNvGraphicFramePr/>
          <p:nvPr/>
        </p:nvGraphicFramePr>
        <p:xfrm>
          <a:off x="1009625" y="16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Fifth</a:t>
                      </a:r>
                      <a:r>
                        <a:rPr lang="en-US"/>
                        <a:t> generation cephalosporins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98" name="Google Shape;598;g1f9a5f172b6_1_189"/>
          <p:cNvSpPr/>
          <p:nvPr/>
        </p:nvSpPr>
        <p:spPr>
          <a:xfrm>
            <a:off x="1262025" y="437962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g1f9a5f172b6_1_189"/>
          <p:cNvSpPr/>
          <p:nvPr/>
        </p:nvSpPr>
        <p:spPr>
          <a:xfrm>
            <a:off x="1285875" y="5256650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0" name="Google Shape;600;g1f9a5f172b6_1_189"/>
          <p:cNvCxnSpPr/>
          <p:nvPr/>
        </p:nvCxnSpPr>
        <p:spPr>
          <a:xfrm>
            <a:off x="2109663" y="2970650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1" name="Google Shape;601;g1f9a5f172b6_1_189"/>
          <p:cNvCxnSpPr/>
          <p:nvPr/>
        </p:nvCxnSpPr>
        <p:spPr>
          <a:xfrm>
            <a:off x="2109663" y="383573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2" name="Google Shape;602;g1f9a5f172b6_1_189"/>
          <p:cNvCxnSpPr/>
          <p:nvPr/>
        </p:nvCxnSpPr>
        <p:spPr>
          <a:xfrm>
            <a:off x="2109675" y="4687425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3" name="Google Shape;603;g1f9a5f172b6_1_189"/>
          <p:cNvCxnSpPr/>
          <p:nvPr/>
        </p:nvCxnSpPr>
        <p:spPr>
          <a:xfrm>
            <a:off x="2109675" y="5611275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04" name="Google Shape;604;g1f9a5f172b6_1_189"/>
          <p:cNvSpPr/>
          <p:nvPr/>
        </p:nvSpPr>
        <p:spPr>
          <a:xfrm>
            <a:off x="2657475" y="5276025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605" name="Google Shape;605;g1f9a5f172b6_1_189"/>
          <p:cNvSpPr/>
          <p:nvPr/>
        </p:nvSpPr>
        <p:spPr>
          <a:xfrm>
            <a:off x="2517375" y="4379625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606" name="Google Shape;606;g1f9a5f172b6_1_189"/>
          <p:cNvSpPr/>
          <p:nvPr/>
        </p:nvSpPr>
        <p:spPr>
          <a:xfrm>
            <a:off x="2657475" y="3553300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607" name="Google Shape;607;g1f9a5f172b6_1_189"/>
          <p:cNvSpPr/>
          <p:nvPr/>
        </p:nvSpPr>
        <p:spPr>
          <a:xfrm>
            <a:off x="2657475" y="2636750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608" name="Google Shape;608;g1f9a5f172b6_1_189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9" name="Google Shape;609;g1f9a5f172b6_1_189"/>
          <p:cNvSpPr/>
          <p:nvPr/>
        </p:nvSpPr>
        <p:spPr>
          <a:xfrm>
            <a:off x="1219425" y="2728263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g1f9a5f172b6_1_189"/>
          <p:cNvSpPr/>
          <p:nvPr/>
        </p:nvSpPr>
        <p:spPr>
          <a:xfrm>
            <a:off x="1153125" y="3457638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2654bb819e_1_112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Cefiderocol</a:t>
            </a:r>
            <a:endParaRPr b="1" sz="1800"/>
          </a:p>
        </p:txBody>
      </p:sp>
      <p:sp>
        <p:nvSpPr>
          <p:cNvPr id="616" name="Google Shape;616;g22654bb819e_1_112"/>
          <p:cNvSpPr txBox="1"/>
          <p:nvPr/>
        </p:nvSpPr>
        <p:spPr>
          <a:xfrm>
            <a:off x="1859075" y="705250"/>
            <a:ext cx="9359100" cy="129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-US" sz="1200">
                <a:solidFill>
                  <a:schemeClr val="dk1"/>
                </a:solidFill>
              </a:rPr>
              <a:t>This siderophore cephalosporin has activity against MDR GNB, including extended-spectrum beta-lactamase- or carbapenemase-producing organisms and multidrug-resistant </a:t>
            </a:r>
            <a:r>
              <a:rPr b="1" i="1" lang="en-US" sz="1200">
                <a:solidFill>
                  <a:schemeClr val="dk1"/>
                </a:solidFill>
              </a:rPr>
              <a:t>P. aeruginosa</a:t>
            </a:r>
            <a:r>
              <a:rPr b="1" lang="en-US" sz="1200">
                <a:solidFill>
                  <a:schemeClr val="dk1"/>
                </a:solidFill>
              </a:rPr>
              <a:t>, </a:t>
            </a:r>
            <a:r>
              <a:rPr b="1" i="1" lang="en-US" sz="1200">
                <a:solidFill>
                  <a:schemeClr val="dk1"/>
                </a:solidFill>
              </a:rPr>
              <a:t>A. baumannii</a:t>
            </a:r>
            <a:r>
              <a:rPr b="1" lang="en-US" sz="1200">
                <a:solidFill>
                  <a:schemeClr val="dk1"/>
                </a:solidFill>
              </a:rPr>
              <a:t>, </a:t>
            </a:r>
            <a:r>
              <a:rPr b="1" i="1" lang="en-US" sz="1200">
                <a:solidFill>
                  <a:schemeClr val="dk1"/>
                </a:solidFill>
              </a:rPr>
              <a:t>Stenotrophomonas maltophilia</a:t>
            </a:r>
            <a:r>
              <a:rPr b="1" lang="en-US" sz="1200">
                <a:solidFill>
                  <a:schemeClr val="dk1"/>
                </a:solidFill>
              </a:rPr>
              <a:t>, and </a:t>
            </a:r>
            <a:r>
              <a:rPr b="1" i="1" lang="en-US" sz="1200">
                <a:solidFill>
                  <a:schemeClr val="dk1"/>
                </a:solidFill>
              </a:rPr>
              <a:t>Burkholderia cepacia</a:t>
            </a:r>
            <a:r>
              <a:rPr b="1" lang="en-US" sz="1200">
                <a:solidFill>
                  <a:schemeClr val="dk1"/>
                </a:solidFill>
              </a:rPr>
              <a:t>. 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-US" sz="1200">
                <a:solidFill>
                  <a:schemeClr val="dk1"/>
                </a:solidFill>
              </a:rPr>
              <a:t>In addition to enhanced stability against beta-lactamases, it has a novel mechanism for transport across the outer membrane that can overcome the effect of membrane permeability mutations, as seen in </a:t>
            </a:r>
            <a:r>
              <a:rPr b="1" i="1" lang="en-US" sz="1200">
                <a:solidFill>
                  <a:schemeClr val="dk1"/>
                </a:solidFill>
              </a:rPr>
              <a:t>P. aeruginosa</a:t>
            </a:r>
            <a:endParaRPr b="1" i="1"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i="1" lang="en-US" sz="1200">
                <a:solidFill>
                  <a:schemeClr val="dk1"/>
                </a:solidFill>
              </a:rPr>
              <a:t>Poor gram positive and anaerobic activity</a:t>
            </a:r>
            <a:endParaRPr b="1" i="1" sz="1200">
              <a:solidFill>
                <a:schemeClr val="dk1"/>
              </a:solidFill>
            </a:endParaRPr>
          </a:p>
        </p:txBody>
      </p:sp>
      <p:graphicFrame>
        <p:nvGraphicFramePr>
          <p:cNvPr id="617" name="Google Shape;617;g22654bb819e_1_112"/>
          <p:cNvGraphicFramePr/>
          <p:nvPr/>
        </p:nvGraphicFramePr>
        <p:xfrm>
          <a:off x="4096875" y="219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896850"/>
                <a:gridCol w="3896850"/>
              </a:tblGrid>
              <a:tr h="55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68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Negative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E.coli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Klebsiella 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pneumoniae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Proteus spp.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Haemophilus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 influenzae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Neisseria spp.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All 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enterobacteriaceae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All pseudomonas aeruginosa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Acinetobacter 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baumannii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Stenotrophomonas 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maltophilia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Burkholderia cepacia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(ESBL and carbapenemase producing organisms)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18" name="Google Shape;618;g22654bb819e_1_112"/>
          <p:cNvGraphicFramePr/>
          <p:nvPr/>
        </p:nvGraphicFramePr>
        <p:xfrm>
          <a:off x="979350" y="219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Cefiderocol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19" name="Google Shape;619;g22654bb819e_1_112"/>
          <p:cNvSpPr/>
          <p:nvPr/>
        </p:nvSpPr>
        <p:spPr>
          <a:xfrm>
            <a:off x="1262025" y="470762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g22654bb819e_1_112"/>
          <p:cNvSpPr/>
          <p:nvPr/>
        </p:nvSpPr>
        <p:spPr>
          <a:xfrm>
            <a:off x="1285875" y="5875400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21" name="Google Shape;621;g22654bb819e_1_112"/>
          <p:cNvCxnSpPr/>
          <p:nvPr/>
        </p:nvCxnSpPr>
        <p:spPr>
          <a:xfrm>
            <a:off x="2142888" y="3207600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2" name="Google Shape;622;g22654bb819e_1_112"/>
          <p:cNvCxnSpPr/>
          <p:nvPr/>
        </p:nvCxnSpPr>
        <p:spPr>
          <a:xfrm>
            <a:off x="2176038" y="39169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3" name="Google Shape;623;g22654bb819e_1_112"/>
          <p:cNvCxnSpPr/>
          <p:nvPr/>
        </p:nvCxnSpPr>
        <p:spPr>
          <a:xfrm>
            <a:off x="2121600" y="4981175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4" name="Google Shape;624;g22654bb819e_1_112"/>
          <p:cNvCxnSpPr/>
          <p:nvPr/>
        </p:nvCxnSpPr>
        <p:spPr>
          <a:xfrm>
            <a:off x="2109675" y="6008850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25" name="Google Shape;625;g22654bb819e_1_112"/>
          <p:cNvSpPr/>
          <p:nvPr/>
        </p:nvSpPr>
        <p:spPr>
          <a:xfrm>
            <a:off x="2657475" y="5710100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626" name="Google Shape;626;g22654bb819e_1_112"/>
          <p:cNvSpPr/>
          <p:nvPr/>
        </p:nvSpPr>
        <p:spPr>
          <a:xfrm>
            <a:off x="2657475" y="2925138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627" name="Google Shape;627;g22654bb819e_1_112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8" name="Google Shape;628;g22654bb819e_1_112"/>
          <p:cNvSpPr/>
          <p:nvPr/>
        </p:nvSpPr>
        <p:spPr>
          <a:xfrm>
            <a:off x="1219425" y="2930088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g22654bb819e_1_112"/>
          <p:cNvSpPr/>
          <p:nvPr/>
        </p:nvSpPr>
        <p:spPr>
          <a:xfrm>
            <a:off x="1153125" y="3621638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g22654bb819e_1_112"/>
          <p:cNvSpPr/>
          <p:nvPr/>
        </p:nvSpPr>
        <p:spPr>
          <a:xfrm>
            <a:off x="2657475" y="4645925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631" name="Google Shape;631;g22654bb819e_1_112"/>
          <p:cNvSpPr/>
          <p:nvPr/>
        </p:nvSpPr>
        <p:spPr>
          <a:xfrm>
            <a:off x="2657475" y="3581738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22654bb819e_1_134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Combination cephalosporins</a:t>
            </a:r>
            <a:endParaRPr b="1" sz="1800"/>
          </a:p>
        </p:txBody>
      </p:sp>
      <p:sp>
        <p:nvSpPr>
          <p:cNvPr id="637" name="Google Shape;637;g22654bb819e_1_134"/>
          <p:cNvSpPr txBox="1"/>
          <p:nvPr/>
        </p:nvSpPr>
        <p:spPr>
          <a:xfrm>
            <a:off x="1725850" y="705075"/>
            <a:ext cx="9611400" cy="55719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dk1"/>
                </a:solidFill>
              </a:rPr>
              <a:t>Ceftazidime avibactam</a:t>
            </a:r>
            <a:endParaRPr u="sng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The addition of avibactam to </a:t>
            </a:r>
            <a:r>
              <a:rPr lang="en-US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ceftazidime</a:t>
            </a:r>
            <a:r>
              <a:rPr lang="en-US">
                <a:solidFill>
                  <a:schemeClr val="dk1"/>
                </a:solidFill>
              </a:rPr>
              <a:t> extends the spectrum of activity to include most Enterobacteriaceae (including those that produce AmpC beta-lactamase, ESBL, and some </a:t>
            </a:r>
            <a:r>
              <a:rPr i="1" lang="en-US">
                <a:solidFill>
                  <a:schemeClr val="dk1"/>
                </a:solidFill>
              </a:rPr>
              <a:t>K. pneumoniae</a:t>
            </a:r>
            <a:r>
              <a:rPr lang="en-US">
                <a:solidFill>
                  <a:schemeClr val="dk1"/>
                </a:solidFill>
              </a:rPr>
              <a:t> and OXA-type carbapenemases) as well as </a:t>
            </a:r>
            <a:r>
              <a:rPr i="1" lang="en-US">
                <a:solidFill>
                  <a:schemeClr val="dk1"/>
                </a:solidFill>
              </a:rPr>
              <a:t>P. aeruginosa </a:t>
            </a:r>
            <a:r>
              <a:rPr lang="en-US">
                <a:solidFill>
                  <a:schemeClr val="dk1"/>
                </a:solidFill>
              </a:rPr>
              <a:t>species with high MICs to ceftazidime alone.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Ceftazidime-avibactam</a:t>
            </a:r>
            <a:r>
              <a:rPr lang="en-US">
                <a:solidFill>
                  <a:schemeClr val="dk1"/>
                </a:solidFill>
              </a:rPr>
              <a:t> does not have activity against </a:t>
            </a:r>
            <a:r>
              <a:rPr i="1" lang="en-US">
                <a:solidFill>
                  <a:schemeClr val="dk1"/>
                </a:solidFill>
              </a:rPr>
              <a:t>Acinetobacter</a:t>
            </a:r>
            <a:r>
              <a:rPr lang="en-US">
                <a:solidFill>
                  <a:schemeClr val="dk1"/>
                </a:solidFill>
              </a:rPr>
              <a:t> species or organisms that produce metallo-beta-lactamases and is less active against anaerobes than other beta lactam-beta-lactamase combinations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Microbiological efficacy and clinical cure rates with ceftazidime-avibactam were similar to those with </a:t>
            </a:r>
            <a:r>
              <a:rPr lang="en-US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meropenem</a:t>
            </a:r>
            <a:r>
              <a:rPr lang="en-US">
                <a:solidFill>
                  <a:schemeClr val="dk1"/>
                </a:solidFill>
              </a:rPr>
              <a:t> for nosocomial pneumonia , </a:t>
            </a:r>
            <a:r>
              <a:rPr lang="en-US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imipenem</a:t>
            </a:r>
            <a:r>
              <a:rPr lang="en-US">
                <a:solidFill>
                  <a:schemeClr val="dk1"/>
                </a:solidFill>
              </a:rPr>
              <a:t> for complicated urinary tract infection, and, when combined with </a:t>
            </a:r>
            <a:r>
              <a:rPr lang="en-US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metronidazole</a:t>
            </a:r>
            <a:r>
              <a:rPr lang="en-US">
                <a:solidFill>
                  <a:schemeClr val="dk1"/>
                </a:solidFill>
              </a:rPr>
              <a:t>, were overall similar to those with meropenem for complicated intra-abdominal infections 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dk1"/>
                </a:solidFill>
              </a:rPr>
              <a:t>Ceftolozane</a:t>
            </a:r>
            <a:r>
              <a:rPr lang="en-US" u="sng">
                <a:solidFill>
                  <a:schemeClr val="dk1"/>
                </a:solidFill>
              </a:rPr>
              <a:t> Tazobactam</a:t>
            </a:r>
            <a:endParaRPr u="sng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Broad-spectrum in vitro activity against  Carbapenem resistant </a:t>
            </a:r>
            <a:r>
              <a:rPr i="1" lang="en-US">
                <a:solidFill>
                  <a:schemeClr val="dk1"/>
                </a:solidFill>
              </a:rPr>
              <a:t>P. aeruginosa</a:t>
            </a:r>
            <a:r>
              <a:rPr lang="en-US">
                <a:solidFill>
                  <a:schemeClr val="dk1"/>
                </a:solidFill>
              </a:rPr>
              <a:t> and most extended-spectrum beta-lactamase (ESBL)-producing Enterobacteriaceae. 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It has limited gram-positive activity against streptococci. Enterococcal and staphylococcal species are generally resistant. 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Clinical cure rates were similar to those with </a:t>
            </a:r>
            <a:r>
              <a:rPr lang="en-US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levofloxacin</a:t>
            </a:r>
            <a:r>
              <a:rPr lang="en-US">
                <a:solidFill>
                  <a:schemeClr val="dk1"/>
                </a:solidFill>
              </a:rPr>
              <a:t> for complicated urinary tract infection caused by levofloxacin-susceptible organisms and, when combined with </a:t>
            </a:r>
            <a:r>
              <a:rPr lang="en-US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metronidazole</a:t>
            </a:r>
            <a:r>
              <a:rPr lang="en-US">
                <a:solidFill>
                  <a:schemeClr val="dk1"/>
                </a:solidFill>
              </a:rPr>
              <a:t>, were similar to those with </a:t>
            </a:r>
            <a:r>
              <a:rPr lang="en-US">
                <a:solidFill>
                  <a:schemeClr val="dk1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meropenem</a:t>
            </a:r>
            <a:r>
              <a:rPr lang="en-US">
                <a:solidFill>
                  <a:schemeClr val="dk1"/>
                </a:solidFill>
              </a:rPr>
              <a:t> for complicated intra-abdominal infections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8" name="Google Shape;638;g22654bb819e_1_134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2654bb819e_1_33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0" name="Google Shape;180;g22654bb819e_1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900" y="1574475"/>
            <a:ext cx="9602751" cy="4785649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1" name="Google Shape;181;g22654bb819e_1_33"/>
          <p:cNvSpPr txBox="1"/>
          <p:nvPr/>
        </p:nvSpPr>
        <p:spPr>
          <a:xfrm>
            <a:off x="1892375" y="227075"/>
            <a:ext cx="4360200" cy="1293000"/>
          </a:xfrm>
          <a:prstGeom prst="rect">
            <a:avLst/>
          </a:prstGeom>
          <a:noFill/>
          <a:ln cap="flat" cmpd="sng" w="762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latin typeface="Lobster"/>
                <a:ea typeface="Lobster"/>
                <a:cs typeface="Lobster"/>
                <a:sym typeface="Lobster"/>
              </a:rPr>
              <a:t>How strong is our enemy?</a:t>
            </a:r>
            <a:endParaRPr b="1" i="1" sz="36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f9a5f172b6_1_211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Carbapenems</a:t>
            </a:r>
            <a:endParaRPr b="1" sz="1800"/>
          </a:p>
        </p:txBody>
      </p:sp>
      <p:sp>
        <p:nvSpPr>
          <p:cNvPr id="644" name="Google Shape;644;g1f9a5f172b6_1_211"/>
          <p:cNvSpPr txBox="1"/>
          <p:nvPr/>
        </p:nvSpPr>
        <p:spPr>
          <a:xfrm>
            <a:off x="1069475" y="1301950"/>
            <a:ext cx="10088100" cy="36273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232323"/>
                </a:solidFill>
              </a:rPr>
              <a:t>Generally resistant to cleavage by most plasmid and chromosomal beta-lactamases and have a very broad spectrum of activity </a:t>
            </a:r>
            <a:endParaRPr b="1">
              <a:solidFill>
                <a:srgbClr val="23232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232323"/>
                </a:solidFill>
              </a:rPr>
              <a:t>Imipinem → Inactivated by renal dehydropeptidase I and resulting in low urinary levels of the drug. Combined with cilastatin which is an inhibitor of dehydropeptidase. Can cause CNS toxicity. Not to be used in meningitis</a:t>
            </a:r>
            <a:endParaRPr b="1">
              <a:solidFill>
                <a:srgbClr val="23232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232323"/>
                </a:solidFill>
              </a:rPr>
              <a:t>Meropenem → Spectrum of activity similar to imipinem but stable to renal dehydropeptidase, and lesser risk of seizures</a:t>
            </a:r>
            <a:endParaRPr b="1">
              <a:solidFill>
                <a:srgbClr val="23232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232323"/>
                </a:solidFill>
              </a:rPr>
              <a:t>Ertapenem → Newer carbapenem with narrower spectrum than imipinem or meropenem. Less active than others for pseudomonas aeruginosa, acinetobacter, penicillin resistant pneumococci, enterococci. Long half life and can be used once daily</a:t>
            </a:r>
            <a:endParaRPr b="1">
              <a:solidFill>
                <a:srgbClr val="23232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232323"/>
                </a:solidFill>
              </a:rPr>
              <a:t>Doripenem → Similar spectrum of activity than meropenem but higher invitro activity against pseudomonas aeruginosa than meropenem</a:t>
            </a:r>
            <a:endParaRPr b="1">
              <a:solidFill>
                <a:srgbClr val="23232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23232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chemeClr val="dk1"/>
              </a:solidFill>
            </a:endParaRPr>
          </a:p>
        </p:txBody>
      </p:sp>
      <p:sp>
        <p:nvSpPr>
          <p:cNvPr id="645" name="Google Shape;645;g1f9a5f172b6_1_211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265efbe139_0_33"/>
          <p:cNvSpPr txBox="1"/>
          <p:nvPr>
            <p:ph idx="1" type="body"/>
          </p:nvPr>
        </p:nvSpPr>
        <p:spPr>
          <a:xfrm>
            <a:off x="1634775" y="962525"/>
            <a:ext cx="9869700" cy="4948800"/>
          </a:xfrm>
          <a:prstGeom prst="rect">
            <a:avLst/>
          </a:prstGeom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ESCAPPM or ESCHAPPM is a </a:t>
            </a:r>
            <a:r>
              <a:rPr b="1" lang="en-US" sz="1400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mnemonic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organisms with inducible </a:t>
            </a:r>
            <a:r>
              <a:rPr b="1" lang="en-US" sz="1400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beta-lactamase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activity that is chromosomally mediated.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→ Enterobacter spp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→ serratia spp.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→ Citrobacter Freundii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→ Hafnia spp.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→ Aeromonas spp.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 → Proteus spp. (Excluding P.mirabilis)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 → Providencia spp.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→ Morganella morganii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Treatment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cephalosporins results in inducible 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beta lactamase</a:t>
            </a: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activity. Treatment with aminoglycosides or carbapenems is indicated.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g2265efbe139_0_33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" name="Google Shape;656;g1f9a5f172b6_1_230"/>
          <p:cNvGraphicFramePr/>
          <p:nvPr/>
        </p:nvGraphicFramePr>
        <p:xfrm>
          <a:off x="4066625" y="94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726525"/>
                <a:gridCol w="3726525"/>
              </a:tblGrid>
              <a:tr h="338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positive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Streptococcus pyogenes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Viridans group streptococci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Streptococcus pneumoniae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Moderate  activity against staphylococcus aureus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Some enterococci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Listeria monocytogenes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Negative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Beta Lactamase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 producing 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Haemophilus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 influenzae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Neisseria spp.(including 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beta lactamase producing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  gonorrhea)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Enterobacteriaceae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Pseudomonas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 aeruginosa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Includes organisms producing extended spectrum beta lactamases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Not active against stenotrophomonas 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maltophilia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 which has carbapenem hydrolysing chromosomal beta 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lactamase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, burkholderia cepacia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Anaerobes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Bacteroides fragilis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Most other anaerobes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57" name="Google Shape;657;g1f9a5f172b6_1_230"/>
          <p:cNvGraphicFramePr/>
          <p:nvPr/>
        </p:nvGraphicFramePr>
        <p:xfrm>
          <a:off x="1009625" y="16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Carbapenems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58" name="Google Shape;658;g1f9a5f172b6_1_230"/>
          <p:cNvSpPr/>
          <p:nvPr/>
        </p:nvSpPr>
        <p:spPr>
          <a:xfrm>
            <a:off x="2657475" y="2636750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659" name="Google Shape;659;g1f9a5f172b6_1_230"/>
          <p:cNvSpPr/>
          <p:nvPr/>
        </p:nvSpPr>
        <p:spPr>
          <a:xfrm>
            <a:off x="2657475" y="3553300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660" name="Google Shape;660;g1f9a5f172b6_1_230"/>
          <p:cNvSpPr/>
          <p:nvPr/>
        </p:nvSpPr>
        <p:spPr>
          <a:xfrm>
            <a:off x="1262025" y="437962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g1f9a5f172b6_1_230"/>
          <p:cNvSpPr/>
          <p:nvPr/>
        </p:nvSpPr>
        <p:spPr>
          <a:xfrm>
            <a:off x="2733475" y="4316825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662" name="Google Shape;662;g1f9a5f172b6_1_230"/>
          <p:cNvSpPr/>
          <p:nvPr/>
        </p:nvSpPr>
        <p:spPr>
          <a:xfrm>
            <a:off x="1285875" y="5256650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g1f9a5f172b6_1_230"/>
          <p:cNvSpPr/>
          <p:nvPr/>
        </p:nvSpPr>
        <p:spPr>
          <a:xfrm>
            <a:off x="2657475" y="5276025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cxnSp>
        <p:nvCxnSpPr>
          <p:cNvPr id="664" name="Google Shape;664;g1f9a5f172b6_1_230"/>
          <p:cNvCxnSpPr/>
          <p:nvPr/>
        </p:nvCxnSpPr>
        <p:spPr>
          <a:xfrm>
            <a:off x="2109663" y="29191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5" name="Google Shape;665;g1f9a5f172b6_1_230"/>
          <p:cNvCxnSpPr/>
          <p:nvPr/>
        </p:nvCxnSpPr>
        <p:spPr>
          <a:xfrm>
            <a:off x="2109663" y="38655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6" name="Google Shape;666;g1f9a5f172b6_1_230"/>
          <p:cNvCxnSpPr/>
          <p:nvPr/>
        </p:nvCxnSpPr>
        <p:spPr>
          <a:xfrm>
            <a:off x="2159588" y="4599263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7" name="Google Shape;667;g1f9a5f172b6_1_230"/>
          <p:cNvCxnSpPr/>
          <p:nvPr/>
        </p:nvCxnSpPr>
        <p:spPr>
          <a:xfrm>
            <a:off x="2109663" y="550923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68" name="Google Shape;668;g1f9a5f172b6_1_230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Carbapenems</a:t>
            </a:r>
            <a:endParaRPr b="1" sz="1800"/>
          </a:p>
        </p:txBody>
      </p:sp>
      <p:sp>
        <p:nvSpPr>
          <p:cNvPr id="669" name="Google Shape;669;g1f9a5f172b6_1_230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0" name="Google Shape;670;g1f9a5f172b6_1_230"/>
          <p:cNvSpPr/>
          <p:nvPr/>
        </p:nvSpPr>
        <p:spPr>
          <a:xfrm>
            <a:off x="1153125" y="3457650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g1f9a5f172b6_1_230"/>
          <p:cNvSpPr/>
          <p:nvPr/>
        </p:nvSpPr>
        <p:spPr>
          <a:xfrm>
            <a:off x="1219425" y="2728263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" name="Google Shape;676;g22654bb819e_1_158"/>
          <p:cNvGraphicFramePr/>
          <p:nvPr/>
        </p:nvGraphicFramePr>
        <p:xfrm>
          <a:off x="4066625" y="94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726525"/>
                <a:gridCol w="3726525"/>
              </a:tblGrid>
              <a:tr h="338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positive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Streptococcus pyogenes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Viridans group streptococci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Streptococcus pneumoniae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Moderate  activity against staphylococcus aureus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Some enterococci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Listeria monocytogenes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Negative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Beta Lactamase producing Haemophilus influenzae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Neisseria spp.(including beta lactamase producing  gonorrhea)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Enterobacteriaceae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Pseudomonas aeruginosa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Includes organisms producing extended spectrum beta lactamases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Not active against stenotrophomonas maltophilia which has carbapenem hydrolysing chromosomal beta lactamase, burkholderia cepacia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Anaerobes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Bacteroides fragilis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Most other anaerobes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77" name="Google Shape;677;g22654bb819e_1_158"/>
          <p:cNvGraphicFramePr/>
          <p:nvPr/>
        </p:nvGraphicFramePr>
        <p:xfrm>
          <a:off x="1009625" y="16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Carbapenems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78" name="Google Shape;678;g22654bb819e_1_158"/>
          <p:cNvSpPr/>
          <p:nvPr/>
        </p:nvSpPr>
        <p:spPr>
          <a:xfrm>
            <a:off x="2657475" y="2636750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679" name="Google Shape;679;g22654bb819e_1_158"/>
          <p:cNvSpPr/>
          <p:nvPr/>
        </p:nvSpPr>
        <p:spPr>
          <a:xfrm>
            <a:off x="2657475" y="3553300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680" name="Google Shape;680;g22654bb819e_1_158"/>
          <p:cNvSpPr/>
          <p:nvPr/>
        </p:nvSpPr>
        <p:spPr>
          <a:xfrm>
            <a:off x="1262025" y="437962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g22654bb819e_1_158"/>
          <p:cNvSpPr/>
          <p:nvPr/>
        </p:nvSpPr>
        <p:spPr>
          <a:xfrm>
            <a:off x="2733475" y="4316825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682" name="Google Shape;682;g22654bb819e_1_158"/>
          <p:cNvSpPr/>
          <p:nvPr/>
        </p:nvSpPr>
        <p:spPr>
          <a:xfrm>
            <a:off x="1285875" y="5256650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g22654bb819e_1_158"/>
          <p:cNvSpPr/>
          <p:nvPr/>
        </p:nvSpPr>
        <p:spPr>
          <a:xfrm>
            <a:off x="2657475" y="5276025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cxnSp>
        <p:nvCxnSpPr>
          <p:cNvPr id="684" name="Google Shape;684;g22654bb819e_1_158"/>
          <p:cNvCxnSpPr/>
          <p:nvPr/>
        </p:nvCxnSpPr>
        <p:spPr>
          <a:xfrm>
            <a:off x="2109663" y="29191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85" name="Google Shape;685;g22654bb819e_1_158"/>
          <p:cNvCxnSpPr/>
          <p:nvPr/>
        </p:nvCxnSpPr>
        <p:spPr>
          <a:xfrm>
            <a:off x="2109663" y="38655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86" name="Google Shape;686;g22654bb819e_1_158"/>
          <p:cNvCxnSpPr/>
          <p:nvPr/>
        </p:nvCxnSpPr>
        <p:spPr>
          <a:xfrm>
            <a:off x="2159588" y="4599263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87" name="Google Shape;687;g22654bb819e_1_158"/>
          <p:cNvCxnSpPr/>
          <p:nvPr/>
        </p:nvCxnSpPr>
        <p:spPr>
          <a:xfrm>
            <a:off x="2109663" y="550923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8" name="Google Shape;688;g22654bb819e_1_158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Carbapenem resistant klebsiella, E.coli , and other enterobacterales</a:t>
            </a:r>
            <a:endParaRPr b="1" sz="1800"/>
          </a:p>
        </p:txBody>
      </p:sp>
      <p:sp>
        <p:nvSpPr>
          <p:cNvPr id="689" name="Google Shape;689;g22654bb819e_1_158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0" name="Google Shape;690;g22654bb819e_1_158"/>
          <p:cNvSpPr/>
          <p:nvPr/>
        </p:nvSpPr>
        <p:spPr>
          <a:xfrm>
            <a:off x="1153125" y="3457650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g22654bb819e_1_158"/>
          <p:cNvSpPr/>
          <p:nvPr/>
        </p:nvSpPr>
        <p:spPr>
          <a:xfrm>
            <a:off x="1219425" y="2728263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" name="Google Shape;696;g1f9a5f172b6_1_250"/>
          <p:cNvGraphicFramePr/>
          <p:nvPr/>
        </p:nvGraphicFramePr>
        <p:xfrm>
          <a:off x="4157450" y="165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726525"/>
                <a:gridCol w="3726525"/>
              </a:tblGrid>
              <a:tr h="338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Negative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Hemophilus influenzae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Neisseria spp.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Most Enterobacteriacae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Many Pseudomonas aeruginosa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97" name="Google Shape;697;g1f9a5f172b6_1_250"/>
          <p:cNvGraphicFramePr/>
          <p:nvPr/>
        </p:nvGraphicFramePr>
        <p:xfrm>
          <a:off x="1009625" y="16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Carbapenems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98" name="Google Shape;698;g1f9a5f172b6_1_250"/>
          <p:cNvSpPr/>
          <p:nvPr/>
        </p:nvSpPr>
        <p:spPr>
          <a:xfrm>
            <a:off x="2657475" y="3553300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699" name="Google Shape;699;g1f9a5f172b6_1_250"/>
          <p:cNvSpPr/>
          <p:nvPr/>
        </p:nvSpPr>
        <p:spPr>
          <a:xfrm>
            <a:off x="1262025" y="437962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g1f9a5f172b6_1_250"/>
          <p:cNvSpPr/>
          <p:nvPr/>
        </p:nvSpPr>
        <p:spPr>
          <a:xfrm>
            <a:off x="1285875" y="5256650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g1f9a5f172b6_1_250"/>
          <p:cNvSpPr/>
          <p:nvPr/>
        </p:nvSpPr>
        <p:spPr>
          <a:xfrm>
            <a:off x="2657475" y="5276025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cxnSp>
        <p:nvCxnSpPr>
          <p:cNvPr id="702" name="Google Shape;702;g1f9a5f172b6_1_250"/>
          <p:cNvCxnSpPr/>
          <p:nvPr/>
        </p:nvCxnSpPr>
        <p:spPr>
          <a:xfrm>
            <a:off x="2109663" y="29191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3" name="Google Shape;703;g1f9a5f172b6_1_250"/>
          <p:cNvCxnSpPr/>
          <p:nvPr/>
        </p:nvCxnSpPr>
        <p:spPr>
          <a:xfrm>
            <a:off x="2109663" y="38655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4" name="Google Shape;704;g1f9a5f172b6_1_250"/>
          <p:cNvCxnSpPr/>
          <p:nvPr/>
        </p:nvCxnSpPr>
        <p:spPr>
          <a:xfrm>
            <a:off x="2159588" y="4599263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5" name="Google Shape;705;g1f9a5f172b6_1_250"/>
          <p:cNvCxnSpPr/>
          <p:nvPr/>
        </p:nvCxnSpPr>
        <p:spPr>
          <a:xfrm>
            <a:off x="2109663" y="550923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06" name="Google Shape;706;g1f9a5f172b6_1_250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Monobactams</a:t>
            </a:r>
            <a:endParaRPr b="1" sz="1800"/>
          </a:p>
        </p:txBody>
      </p:sp>
      <p:sp>
        <p:nvSpPr>
          <p:cNvPr id="707" name="Google Shape;707;g1f9a5f172b6_1_250"/>
          <p:cNvSpPr/>
          <p:nvPr/>
        </p:nvSpPr>
        <p:spPr>
          <a:xfrm>
            <a:off x="2657475" y="2655300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708" name="Google Shape;708;g1f9a5f172b6_1_250"/>
          <p:cNvSpPr/>
          <p:nvPr/>
        </p:nvSpPr>
        <p:spPr>
          <a:xfrm>
            <a:off x="2657475" y="4361863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709" name="Google Shape;709;g1f9a5f172b6_1_250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0" name="Google Shape;710;g1f9a5f172b6_1_250"/>
          <p:cNvSpPr txBox="1"/>
          <p:nvPr/>
        </p:nvSpPr>
        <p:spPr>
          <a:xfrm>
            <a:off x="7705800" y="287650"/>
            <a:ext cx="3633300" cy="831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Not degraded by the class B </a:t>
            </a: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metallo beta lactamases</a:t>
            </a: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 such as New Delhi </a:t>
            </a: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metallo beta lactamase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1" name="Google Shape;711;g1f9a5f172b6_1_250"/>
          <p:cNvSpPr/>
          <p:nvPr/>
        </p:nvSpPr>
        <p:spPr>
          <a:xfrm>
            <a:off x="1219425" y="2728263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g1f9a5f172b6_1_250"/>
          <p:cNvSpPr/>
          <p:nvPr/>
        </p:nvSpPr>
        <p:spPr>
          <a:xfrm>
            <a:off x="1153125" y="3457650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" name="Google Shape;717;g1f9a5f172b6_1_270"/>
          <p:cNvGraphicFramePr/>
          <p:nvPr/>
        </p:nvGraphicFramePr>
        <p:xfrm>
          <a:off x="4157450" y="165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726525"/>
                <a:gridCol w="3726525"/>
              </a:tblGrid>
              <a:tr h="338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Positive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Staphylococcus aureus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Staphylococcus epidermidis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Streptococcus pyogenes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Streptococcus pneumoniae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Viridans group streptococci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Most enterococci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Anaerobes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Clostridium spp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Other gram positive anerobes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18" name="Google Shape;718;g1f9a5f172b6_1_270"/>
          <p:cNvGraphicFramePr/>
          <p:nvPr/>
        </p:nvGraphicFramePr>
        <p:xfrm>
          <a:off x="1009625" y="16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19" name="Google Shape;719;g1f9a5f172b6_1_270"/>
          <p:cNvSpPr/>
          <p:nvPr/>
        </p:nvSpPr>
        <p:spPr>
          <a:xfrm>
            <a:off x="1262025" y="437962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g1f9a5f172b6_1_270"/>
          <p:cNvSpPr/>
          <p:nvPr/>
        </p:nvSpPr>
        <p:spPr>
          <a:xfrm>
            <a:off x="1285875" y="5256650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g1f9a5f172b6_1_270"/>
          <p:cNvSpPr/>
          <p:nvPr/>
        </p:nvSpPr>
        <p:spPr>
          <a:xfrm>
            <a:off x="2657475" y="5249425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cxnSp>
        <p:nvCxnSpPr>
          <p:cNvPr id="722" name="Google Shape;722;g1f9a5f172b6_1_270"/>
          <p:cNvCxnSpPr/>
          <p:nvPr/>
        </p:nvCxnSpPr>
        <p:spPr>
          <a:xfrm>
            <a:off x="2109663" y="29191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3" name="Google Shape;723;g1f9a5f172b6_1_270"/>
          <p:cNvCxnSpPr/>
          <p:nvPr/>
        </p:nvCxnSpPr>
        <p:spPr>
          <a:xfrm>
            <a:off x="2109663" y="38655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4" name="Google Shape;724;g1f9a5f172b6_1_270"/>
          <p:cNvCxnSpPr/>
          <p:nvPr/>
        </p:nvCxnSpPr>
        <p:spPr>
          <a:xfrm>
            <a:off x="2159588" y="4599263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5" name="Google Shape;725;g1f9a5f172b6_1_270"/>
          <p:cNvCxnSpPr/>
          <p:nvPr/>
        </p:nvCxnSpPr>
        <p:spPr>
          <a:xfrm>
            <a:off x="2109663" y="550923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26" name="Google Shape;726;g1f9a5f172b6_1_270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Glycopeptides</a:t>
            </a:r>
            <a:endParaRPr b="1" sz="1800"/>
          </a:p>
        </p:txBody>
      </p:sp>
      <p:sp>
        <p:nvSpPr>
          <p:cNvPr id="727" name="Google Shape;727;g1f9a5f172b6_1_270"/>
          <p:cNvSpPr/>
          <p:nvPr/>
        </p:nvSpPr>
        <p:spPr>
          <a:xfrm>
            <a:off x="2657475" y="3581213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728" name="Google Shape;728;g1f9a5f172b6_1_270"/>
          <p:cNvSpPr txBox="1"/>
          <p:nvPr/>
        </p:nvSpPr>
        <p:spPr>
          <a:xfrm>
            <a:off x="1859075" y="705250"/>
            <a:ext cx="6834300" cy="3693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Vancomycin and Teicoplanin</a:t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9" name="Google Shape;729;g1f9a5f172b6_1_270"/>
          <p:cNvSpPr/>
          <p:nvPr/>
        </p:nvSpPr>
        <p:spPr>
          <a:xfrm>
            <a:off x="2657475" y="2708100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730" name="Google Shape;730;g1f9a5f172b6_1_270"/>
          <p:cNvSpPr/>
          <p:nvPr/>
        </p:nvSpPr>
        <p:spPr>
          <a:xfrm>
            <a:off x="2517375" y="4379625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731" name="Google Shape;731;g1f9a5f172b6_1_270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2" name="Google Shape;732;g1f9a5f172b6_1_270"/>
          <p:cNvSpPr/>
          <p:nvPr/>
        </p:nvSpPr>
        <p:spPr>
          <a:xfrm>
            <a:off x="1153125" y="3457650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g1f9a5f172b6_1_270"/>
          <p:cNvSpPr/>
          <p:nvPr/>
        </p:nvSpPr>
        <p:spPr>
          <a:xfrm>
            <a:off x="1219425" y="2728263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8" name="Google Shape;738;g1f9a5f172b6_1_291"/>
          <p:cNvGraphicFramePr/>
          <p:nvPr/>
        </p:nvGraphicFramePr>
        <p:xfrm>
          <a:off x="4157450" y="165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726525"/>
                <a:gridCol w="3726525"/>
              </a:tblGrid>
              <a:tr h="338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Positive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Staphylococcus aureus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Staphylococcus epidermidis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Streptococcus pneumoniae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Viridans group streptococci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Some enterococci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Anerobes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Some clostridium spp.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39" name="Google Shape;739;g1f9a5f172b6_1_291"/>
          <p:cNvGraphicFramePr/>
          <p:nvPr/>
        </p:nvGraphicFramePr>
        <p:xfrm>
          <a:off x="1009625" y="16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40" name="Google Shape;740;g1f9a5f172b6_1_291"/>
          <p:cNvSpPr/>
          <p:nvPr/>
        </p:nvSpPr>
        <p:spPr>
          <a:xfrm>
            <a:off x="1262025" y="437962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g1f9a5f172b6_1_291"/>
          <p:cNvSpPr/>
          <p:nvPr/>
        </p:nvSpPr>
        <p:spPr>
          <a:xfrm>
            <a:off x="1285875" y="5256650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g1f9a5f172b6_1_291"/>
          <p:cNvSpPr/>
          <p:nvPr/>
        </p:nvSpPr>
        <p:spPr>
          <a:xfrm>
            <a:off x="2657475" y="5249425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cxnSp>
        <p:nvCxnSpPr>
          <p:cNvPr id="743" name="Google Shape;743;g1f9a5f172b6_1_291"/>
          <p:cNvCxnSpPr/>
          <p:nvPr/>
        </p:nvCxnSpPr>
        <p:spPr>
          <a:xfrm>
            <a:off x="2109663" y="29191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4" name="Google Shape;744;g1f9a5f172b6_1_291"/>
          <p:cNvCxnSpPr/>
          <p:nvPr/>
        </p:nvCxnSpPr>
        <p:spPr>
          <a:xfrm>
            <a:off x="2109663" y="38655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5" name="Google Shape;745;g1f9a5f172b6_1_291"/>
          <p:cNvCxnSpPr/>
          <p:nvPr/>
        </p:nvCxnSpPr>
        <p:spPr>
          <a:xfrm>
            <a:off x="2159588" y="4599263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6" name="Google Shape;746;g1f9a5f172b6_1_291"/>
          <p:cNvCxnSpPr/>
          <p:nvPr/>
        </p:nvCxnSpPr>
        <p:spPr>
          <a:xfrm>
            <a:off x="2109663" y="550923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47" name="Google Shape;747;g1f9a5f172b6_1_291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Daptomycin</a:t>
            </a:r>
            <a:endParaRPr b="1" sz="1800"/>
          </a:p>
        </p:txBody>
      </p:sp>
      <p:sp>
        <p:nvSpPr>
          <p:cNvPr id="748" name="Google Shape;748;g1f9a5f172b6_1_291"/>
          <p:cNvSpPr/>
          <p:nvPr/>
        </p:nvSpPr>
        <p:spPr>
          <a:xfrm>
            <a:off x="2657475" y="3581213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749" name="Google Shape;749;g1f9a5f172b6_1_291"/>
          <p:cNvSpPr/>
          <p:nvPr/>
        </p:nvSpPr>
        <p:spPr>
          <a:xfrm>
            <a:off x="2657475" y="2708100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750" name="Google Shape;750;g1f9a5f172b6_1_291"/>
          <p:cNvSpPr/>
          <p:nvPr/>
        </p:nvSpPr>
        <p:spPr>
          <a:xfrm>
            <a:off x="2517375" y="4379625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751" name="Google Shape;751;g1f9a5f172b6_1_291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2" name="Google Shape;752;g1f9a5f172b6_1_291"/>
          <p:cNvSpPr/>
          <p:nvPr/>
        </p:nvSpPr>
        <p:spPr>
          <a:xfrm>
            <a:off x="1219425" y="2728263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g1f9a5f172b6_1_291"/>
          <p:cNvSpPr/>
          <p:nvPr/>
        </p:nvSpPr>
        <p:spPr>
          <a:xfrm>
            <a:off x="1153125" y="3457650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8" name="Google Shape;758;g1f9a5f172b6_1_310"/>
          <p:cNvGraphicFramePr/>
          <p:nvPr/>
        </p:nvGraphicFramePr>
        <p:xfrm>
          <a:off x="4157450" y="165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726525"/>
                <a:gridCol w="3726525"/>
              </a:tblGrid>
              <a:tr h="338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Negative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MDR enterobacteriacae (Carbapenem ressitant klebsiella, 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pseudomonas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, acinetobacter, other CRE)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Many stenotrophomonas maltophila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Legionella pneumophila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Salmonella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shigella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59" name="Google Shape;759;g1f9a5f172b6_1_310"/>
          <p:cNvGraphicFramePr/>
          <p:nvPr/>
        </p:nvGraphicFramePr>
        <p:xfrm>
          <a:off x="1009625" y="16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Polypeptides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60" name="Google Shape;760;g1f9a5f172b6_1_310"/>
          <p:cNvSpPr/>
          <p:nvPr/>
        </p:nvSpPr>
        <p:spPr>
          <a:xfrm>
            <a:off x="1262025" y="437962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g1f9a5f172b6_1_310"/>
          <p:cNvSpPr/>
          <p:nvPr/>
        </p:nvSpPr>
        <p:spPr>
          <a:xfrm>
            <a:off x="1285875" y="5256650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g1f9a5f172b6_1_310"/>
          <p:cNvSpPr/>
          <p:nvPr/>
        </p:nvSpPr>
        <p:spPr>
          <a:xfrm>
            <a:off x="2657475" y="5249425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cxnSp>
        <p:nvCxnSpPr>
          <p:cNvPr id="763" name="Google Shape;763;g1f9a5f172b6_1_310"/>
          <p:cNvCxnSpPr/>
          <p:nvPr/>
        </p:nvCxnSpPr>
        <p:spPr>
          <a:xfrm>
            <a:off x="2109663" y="29191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4" name="Google Shape;764;g1f9a5f172b6_1_310"/>
          <p:cNvCxnSpPr/>
          <p:nvPr/>
        </p:nvCxnSpPr>
        <p:spPr>
          <a:xfrm>
            <a:off x="2109663" y="38655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5" name="Google Shape;765;g1f9a5f172b6_1_310"/>
          <p:cNvCxnSpPr/>
          <p:nvPr/>
        </p:nvCxnSpPr>
        <p:spPr>
          <a:xfrm>
            <a:off x="2159588" y="4599263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6" name="Google Shape;766;g1f9a5f172b6_1_310"/>
          <p:cNvCxnSpPr/>
          <p:nvPr/>
        </p:nvCxnSpPr>
        <p:spPr>
          <a:xfrm>
            <a:off x="2109663" y="550923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67" name="Google Shape;767;g1f9a5f172b6_1_310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Polypeptides</a:t>
            </a:r>
            <a:endParaRPr b="1" sz="1800"/>
          </a:p>
        </p:txBody>
      </p:sp>
      <p:sp>
        <p:nvSpPr>
          <p:cNvPr id="768" name="Google Shape;768;g1f9a5f172b6_1_310"/>
          <p:cNvSpPr/>
          <p:nvPr/>
        </p:nvSpPr>
        <p:spPr>
          <a:xfrm>
            <a:off x="2657475" y="2641988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769" name="Google Shape;769;g1f9a5f172b6_1_310"/>
          <p:cNvSpPr txBox="1"/>
          <p:nvPr/>
        </p:nvSpPr>
        <p:spPr>
          <a:xfrm>
            <a:off x="1859075" y="705250"/>
            <a:ext cx="6834300" cy="3693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Colistin, polymyxin B</a:t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0" name="Google Shape;770;g1f9a5f172b6_1_310"/>
          <p:cNvSpPr/>
          <p:nvPr/>
        </p:nvSpPr>
        <p:spPr>
          <a:xfrm>
            <a:off x="2657475" y="3553300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771" name="Google Shape;771;g1f9a5f172b6_1_310"/>
          <p:cNvSpPr/>
          <p:nvPr/>
        </p:nvSpPr>
        <p:spPr>
          <a:xfrm>
            <a:off x="2657475" y="4348563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772" name="Google Shape;772;g1f9a5f172b6_1_310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3" name="Google Shape;773;g1f9a5f172b6_1_310"/>
          <p:cNvSpPr/>
          <p:nvPr/>
        </p:nvSpPr>
        <p:spPr>
          <a:xfrm>
            <a:off x="1219425" y="2728263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g1f9a5f172b6_1_310"/>
          <p:cNvSpPr/>
          <p:nvPr/>
        </p:nvSpPr>
        <p:spPr>
          <a:xfrm>
            <a:off x="1153125" y="3457650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9" name="Google Shape;779;g1f9a5f172b6_1_355"/>
          <p:cNvGraphicFramePr/>
          <p:nvPr/>
        </p:nvGraphicFramePr>
        <p:xfrm>
          <a:off x="4157450" y="165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726525"/>
                <a:gridCol w="3726525"/>
              </a:tblGrid>
              <a:tr h="338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positive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Staphylococci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Negative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H. influenzae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Neisseria meningitidis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Mycobacteria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Mycobacterium Tuberculosis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Mycobacterium avium complex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Mycobacterium leprae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80" name="Google Shape;780;g1f9a5f172b6_1_355"/>
          <p:cNvGraphicFramePr/>
          <p:nvPr/>
        </p:nvGraphicFramePr>
        <p:xfrm>
          <a:off x="1009625" y="16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Rifamycins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81" name="Google Shape;781;g1f9a5f172b6_1_355"/>
          <p:cNvSpPr/>
          <p:nvPr/>
        </p:nvSpPr>
        <p:spPr>
          <a:xfrm>
            <a:off x="1262025" y="437962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g1f9a5f172b6_1_355"/>
          <p:cNvSpPr/>
          <p:nvPr/>
        </p:nvSpPr>
        <p:spPr>
          <a:xfrm>
            <a:off x="1285875" y="5256650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g1f9a5f172b6_1_355"/>
          <p:cNvSpPr/>
          <p:nvPr/>
        </p:nvSpPr>
        <p:spPr>
          <a:xfrm>
            <a:off x="2657475" y="5249425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cxnSp>
        <p:nvCxnSpPr>
          <p:cNvPr id="784" name="Google Shape;784;g1f9a5f172b6_1_355"/>
          <p:cNvCxnSpPr/>
          <p:nvPr/>
        </p:nvCxnSpPr>
        <p:spPr>
          <a:xfrm>
            <a:off x="2109663" y="29191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5" name="Google Shape;785;g1f9a5f172b6_1_355"/>
          <p:cNvCxnSpPr/>
          <p:nvPr/>
        </p:nvCxnSpPr>
        <p:spPr>
          <a:xfrm>
            <a:off x="2109663" y="38655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6" name="Google Shape;786;g1f9a5f172b6_1_355"/>
          <p:cNvCxnSpPr/>
          <p:nvPr/>
        </p:nvCxnSpPr>
        <p:spPr>
          <a:xfrm>
            <a:off x="2159588" y="4599263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7" name="Google Shape;787;g1f9a5f172b6_1_355"/>
          <p:cNvCxnSpPr/>
          <p:nvPr/>
        </p:nvCxnSpPr>
        <p:spPr>
          <a:xfrm>
            <a:off x="2109663" y="550923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88" name="Google Shape;788;g1f9a5f172b6_1_355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Rifamycins</a:t>
            </a:r>
            <a:endParaRPr b="1" sz="1800"/>
          </a:p>
        </p:txBody>
      </p:sp>
      <p:sp>
        <p:nvSpPr>
          <p:cNvPr id="789" name="Google Shape;789;g1f9a5f172b6_1_355"/>
          <p:cNvSpPr txBox="1"/>
          <p:nvPr/>
        </p:nvSpPr>
        <p:spPr>
          <a:xfrm>
            <a:off x="1859075" y="705250"/>
            <a:ext cx="6834300" cy="3693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Rifampin, Rifabutin, </a:t>
            </a: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Rifapentine</a:t>
            </a: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Rifaximin</a:t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0" name="Google Shape;790;g1f9a5f172b6_1_355"/>
          <p:cNvSpPr/>
          <p:nvPr/>
        </p:nvSpPr>
        <p:spPr>
          <a:xfrm>
            <a:off x="2657475" y="4348563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791" name="Google Shape;791;g1f9a5f172b6_1_355"/>
          <p:cNvSpPr/>
          <p:nvPr/>
        </p:nvSpPr>
        <p:spPr>
          <a:xfrm>
            <a:off x="2517375" y="2606300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792" name="Google Shape;792;g1f9a5f172b6_1_355"/>
          <p:cNvSpPr/>
          <p:nvPr/>
        </p:nvSpPr>
        <p:spPr>
          <a:xfrm>
            <a:off x="2657475" y="3581200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793" name="Google Shape;793;g1f9a5f172b6_1_355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4" name="Google Shape;794;g1f9a5f172b6_1_355"/>
          <p:cNvSpPr/>
          <p:nvPr/>
        </p:nvSpPr>
        <p:spPr>
          <a:xfrm>
            <a:off x="1219425" y="2728263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g1f9a5f172b6_1_355"/>
          <p:cNvSpPr/>
          <p:nvPr/>
        </p:nvSpPr>
        <p:spPr>
          <a:xfrm>
            <a:off x="1153125" y="3457650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0" name="Google Shape;800;g22654bb819e_1_13"/>
          <p:cNvGraphicFramePr/>
          <p:nvPr/>
        </p:nvGraphicFramePr>
        <p:xfrm>
          <a:off x="4157450" y="165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726525"/>
                <a:gridCol w="3726525"/>
              </a:tblGrid>
              <a:tr h="338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positive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Staphylococci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Negative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Enterobacteriaceae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Pseudomonas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Acinetobacter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H.influenzae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Not active against stenotrophomonas maltophilia, Burkholderia cepacia, or 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anaerobic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3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Mycobacteria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Mycobacterium Tuberculosis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Mycobacterium avium complex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Mycobacterium leprae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01" name="Google Shape;801;g22654bb819e_1_13"/>
          <p:cNvGraphicFramePr/>
          <p:nvPr/>
        </p:nvGraphicFramePr>
        <p:xfrm>
          <a:off x="1009625" y="16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Aminoglycosides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02" name="Google Shape;802;g22654bb819e_1_13"/>
          <p:cNvSpPr/>
          <p:nvPr/>
        </p:nvSpPr>
        <p:spPr>
          <a:xfrm>
            <a:off x="1262025" y="437962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g22654bb819e_1_13"/>
          <p:cNvSpPr/>
          <p:nvPr/>
        </p:nvSpPr>
        <p:spPr>
          <a:xfrm>
            <a:off x="1285875" y="5256650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g22654bb819e_1_13"/>
          <p:cNvSpPr/>
          <p:nvPr/>
        </p:nvSpPr>
        <p:spPr>
          <a:xfrm>
            <a:off x="2657475" y="5249425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cxnSp>
        <p:nvCxnSpPr>
          <p:cNvPr id="805" name="Google Shape;805;g22654bb819e_1_13"/>
          <p:cNvCxnSpPr/>
          <p:nvPr/>
        </p:nvCxnSpPr>
        <p:spPr>
          <a:xfrm>
            <a:off x="2109663" y="29191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6" name="Google Shape;806;g22654bb819e_1_13"/>
          <p:cNvCxnSpPr/>
          <p:nvPr/>
        </p:nvCxnSpPr>
        <p:spPr>
          <a:xfrm>
            <a:off x="2109663" y="38655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7" name="Google Shape;807;g22654bb819e_1_13"/>
          <p:cNvCxnSpPr/>
          <p:nvPr/>
        </p:nvCxnSpPr>
        <p:spPr>
          <a:xfrm>
            <a:off x="2159588" y="4599263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8" name="Google Shape;808;g22654bb819e_1_13"/>
          <p:cNvCxnSpPr/>
          <p:nvPr/>
        </p:nvCxnSpPr>
        <p:spPr>
          <a:xfrm>
            <a:off x="2109663" y="550923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09" name="Google Shape;809;g22654bb819e_1_13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Aminoglycosides</a:t>
            </a:r>
            <a:endParaRPr b="1" sz="1800"/>
          </a:p>
        </p:txBody>
      </p:sp>
      <p:sp>
        <p:nvSpPr>
          <p:cNvPr id="810" name="Google Shape;810;g22654bb819e_1_13"/>
          <p:cNvSpPr txBox="1"/>
          <p:nvPr/>
        </p:nvSpPr>
        <p:spPr>
          <a:xfrm>
            <a:off x="1859075" y="705250"/>
            <a:ext cx="6834300" cy="3693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1" name="Google Shape;811;g22654bb819e_1_13"/>
          <p:cNvSpPr/>
          <p:nvPr/>
        </p:nvSpPr>
        <p:spPr>
          <a:xfrm>
            <a:off x="2657475" y="4348563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812" name="Google Shape;812;g22654bb819e_1_13"/>
          <p:cNvSpPr/>
          <p:nvPr/>
        </p:nvSpPr>
        <p:spPr>
          <a:xfrm>
            <a:off x="2657475" y="2642000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813" name="Google Shape;813;g22654bb819e_1_13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4" name="Google Shape;814;g22654bb819e_1_13"/>
          <p:cNvSpPr/>
          <p:nvPr/>
        </p:nvSpPr>
        <p:spPr>
          <a:xfrm>
            <a:off x="1219425" y="2728263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g22654bb819e_1_13"/>
          <p:cNvSpPr/>
          <p:nvPr/>
        </p:nvSpPr>
        <p:spPr>
          <a:xfrm>
            <a:off x="1153125" y="3457650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g22654bb819e_1_13"/>
          <p:cNvSpPr/>
          <p:nvPr/>
        </p:nvSpPr>
        <p:spPr>
          <a:xfrm>
            <a:off x="2657475" y="3553300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265efbe139_0_11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7" name="Google Shape;187;g2265efbe139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912" y="152400"/>
            <a:ext cx="9273770" cy="65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265efbe139_0_11"/>
          <p:cNvSpPr txBox="1"/>
          <p:nvPr/>
        </p:nvSpPr>
        <p:spPr>
          <a:xfrm>
            <a:off x="620700" y="1286825"/>
            <a:ext cx="251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g2265efbe139_0_11"/>
          <p:cNvSpPr/>
          <p:nvPr/>
        </p:nvSpPr>
        <p:spPr>
          <a:xfrm>
            <a:off x="1968075" y="1152875"/>
            <a:ext cx="2089200" cy="12390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 are born great!!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g2265efbe139_0_11"/>
          <p:cNvSpPr/>
          <p:nvPr/>
        </p:nvSpPr>
        <p:spPr>
          <a:xfrm>
            <a:off x="2438400" y="4001725"/>
            <a:ext cx="2089200" cy="8781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 achieve greatness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g2265efbe139_0_11"/>
          <p:cNvSpPr/>
          <p:nvPr/>
        </p:nvSpPr>
        <p:spPr>
          <a:xfrm>
            <a:off x="8648475" y="3209500"/>
            <a:ext cx="2089200" cy="14484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 have greatness thrusted upon them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" name="Google Shape;821;g1f9a5f172b6_1_335"/>
          <p:cNvGraphicFramePr/>
          <p:nvPr/>
        </p:nvGraphicFramePr>
        <p:xfrm>
          <a:off x="4172750" y="117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726525"/>
                <a:gridCol w="3726525"/>
              </a:tblGrid>
              <a:tr h="316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positive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Some streptococcus viridans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Some streptococcus pyogenes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Some streptococcus pneumoniae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Some staphylococcus aureus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Negative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Neisseria spp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Some H.influenzae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Some bordetella pertussis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Atypical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Chlamydia spp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Mycoplasma spp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Legionella pneumophila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Some rickettsiae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7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Mycobacteria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Mycobacterium leprae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Mycobacterium avium complex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Spirochetes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Treponema pallidum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Borrelia burgdorferi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22" name="Google Shape;822;g1f9a5f172b6_1_335"/>
          <p:cNvGraphicFramePr/>
          <p:nvPr/>
        </p:nvGraphicFramePr>
        <p:xfrm>
          <a:off x="1009625" y="16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Macrolides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23" name="Google Shape;823;g1f9a5f172b6_1_335"/>
          <p:cNvSpPr/>
          <p:nvPr/>
        </p:nvSpPr>
        <p:spPr>
          <a:xfrm>
            <a:off x="1262025" y="437962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g1f9a5f172b6_1_335"/>
          <p:cNvSpPr/>
          <p:nvPr/>
        </p:nvSpPr>
        <p:spPr>
          <a:xfrm>
            <a:off x="1285875" y="5256650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25" name="Google Shape;825;g1f9a5f172b6_1_335"/>
          <p:cNvCxnSpPr/>
          <p:nvPr/>
        </p:nvCxnSpPr>
        <p:spPr>
          <a:xfrm>
            <a:off x="2109663" y="29191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6" name="Google Shape;826;g1f9a5f172b6_1_335"/>
          <p:cNvCxnSpPr/>
          <p:nvPr/>
        </p:nvCxnSpPr>
        <p:spPr>
          <a:xfrm>
            <a:off x="2109663" y="38655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7" name="Google Shape;827;g1f9a5f172b6_1_335"/>
          <p:cNvCxnSpPr/>
          <p:nvPr/>
        </p:nvCxnSpPr>
        <p:spPr>
          <a:xfrm>
            <a:off x="2159588" y="4599263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8" name="Google Shape;828;g1f9a5f172b6_1_335"/>
          <p:cNvCxnSpPr/>
          <p:nvPr/>
        </p:nvCxnSpPr>
        <p:spPr>
          <a:xfrm>
            <a:off x="2109663" y="550923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29" name="Google Shape;829;g1f9a5f172b6_1_335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Macrolides</a:t>
            </a:r>
            <a:endParaRPr b="1" sz="1800"/>
          </a:p>
        </p:txBody>
      </p:sp>
      <p:sp>
        <p:nvSpPr>
          <p:cNvPr id="830" name="Google Shape;830;g1f9a5f172b6_1_335"/>
          <p:cNvSpPr txBox="1"/>
          <p:nvPr/>
        </p:nvSpPr>
        <p:spPr>
          <a:xfrm>
            <a:off x="1859075" y="705250"/>
            <a:ext cx="6834300" cy="3693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Erythromycin, clarithromycin, azithromycin</a:t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1" name="Google Shape;831;g1f9a5f172b6_1_335"/>
          <p:cNvSpPr/>
          <p:nvPr/>
        </p:nvSpPr>
        <p:spPr>
          <a:xfrm>
            <a:off x="2657475" y="4348563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832" name="Google Shape;832;g1f9a5f172b6_1_335"/>
          <p:cNvSpPr/>
          <p:nvPr/>
        </p:nvSpPr>
        <p:spPr>
          <a:xfrm>
            <a:off x="2517375" y="2606300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833" name="Google Shape;833;g1f9a5f172b6_1_335"/>
          <p:cNvSpPr/>
          <p:nvPr/>
        </p:nvSpPr>
        <p:spPr>
          <a:xfrm>
            <a:off x="2657475" y="5249450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834" name="Google Shape;834;g1f9a5f172b6_1_335"/>
          <p:cNvSpPr/>
          <p:nvPr/>
        </p:nvSpPr>
        <p:spPr>
          <a:xfrm>
            <a:off x="2517375" y="3477438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835" name="Google Shape;835;g1f9a5f172b6_1_335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6" name="Google Shape;836;g1f9a5f172b6_1_335"/>
          <p:cNvSpPr/>
          <p:nvPr/>
        </p:nvSpPr>
        <p:spPr>
          <a:xfrm>
            <a:off x="1219425" y="2728263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g1f9a5f172b6_1_335"/>
          <p:cNvSpPr/>
          <p:nvPr/>
        </p:nvSpPr>
        <p:spPr>
          <a:xfrm>
            <a:off x="1153125" y="3457650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2" name="Google Shape;842;g1f9a5f172b6_1_377"/>
          <p:cNvGraphicFramePr/>
          <p:nvPr/>
        </p:nvGraphicFramePr>
        <p:xfrm>
          <a:off x="4188025" y="10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726525"/>
                <a:gridCol w="3726525"/>
              </a:tblGrid>
              <a:tr h="316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</a:rPr>
                        <a:t>Gram positive bacteria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000">
                          <a:solidFill>
                            <a:schemeClr val="dk1"/>
                          </a:solidFill>
                        </a:rPr>
                        <a:t>Staphylococcus aureus</a:t>
                      </a:r>
                      <a:endParaRPr b="1" i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000">
                          <a:solidFill>
                            <a:schemeClr val="dk1"/>
                          </a:solidFill>
                        </a:rPr>
                        <a:t>Streptococcus pneumonia</a:t>
                      </a:r>
                      <a:endParaRPr b="1" i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000">
                          <a:solidFill>
                            <a:schemeClr val="dk1"/>
                          </a:solidFill>
                        </a:rPr>
                        <a:t>Streptococcus pyogenes</a:t>
                      </a:r>
                      <a:endParaRPr b="1" i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000">
                          <a:solidFill>
                            <a:schemeClr val="dk1"/>
                          </a:solidFill>
                        </a:rPr>
                        <a:t>Streptooccus agalacticae 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</a:rPr>
                        <a:t>Gram Negative bacteria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000">
                          <a:solidFill>
                            <a:schemeClr val="dk1"/>
                          </a:solidFill>
                        </a:rPr>
                        <a:t>C</a:t>
                      </a:r>
                      <a:r>
                        <a:rPr b="1" i="1" lang="en-US" sz="1000">
                          <a:solidFill>
                            <a:schemeClr val="dk1"/>
                          </a:solidFill>
                        </a:rPr>
                        <a:t>ampylobacter jejuni</a:t>
                      </a:r>
                      <a:endParaRPr b="1" i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000">
                          <a:solidFill>
                            <a:schemeClr val="dk1"/>
                          </a:solidFill>
                        </a:rPr>
                        <a:t>Haemophilus influenzae</a:t>
                      </a:r>
                      <a:endParaRPr b="1" i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000">
                          <a:solidFill>
                            <a:schemeClr val="dk1"/>
                          </a:solidFill>
                        </a:rPr>
                        <a:t>Neisseria gonorrhoeae,</a:t>
                      </a:r>
                      <a:endParaRPr b="1" i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000">
                          <a:solidFill>
                            <a:schemeClr val="dk1"/>
                          </a:solidFill>
                        </a:rPr>
                        <a:t>Neisseria meningitides</a:t>
                      </a:r>
                      <a:endParaRPr b="1" i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Vibrio cholera</a:t>
                      </a:r>
                      <a:endParaRPr b="1"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V.vilnificus</a:t>
                      </a:r>
                      <a:endParaRPr b="1" sz="10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</a:rPr>
                        <a:t>Atypical bacteria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Rickettsia spp</a:t>
                      </a:r>
                      <a:endParaRPr b="1"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Chlamydia spp</a:t>
                      </a:r>
                      <a:endParaRPr b="1"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Mycoplasma spp</a:t>
                      </a:r>
                      <a:endParaRPr b="1"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Coxiella Burnetti</a:t>
                      </a:r>
                      <a:endParaRPr b="1"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</a:rPr>
                        <a:t>Spirochetes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</a:rPr>
                        <a:t>Treponema pallidum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</a:rPr>
                        <a:t>Borrelia burgdorferi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>
                          <a:solidFill>
                            <a:schemeClr val="dk1"/>
                          </a:solidFill>
                        </a:rPr>
                        <a:t>Anaerobic</a:t>
                      </a:r>
                      <a:r>
                        <a:rPr b="1" lang="en-US" sz="1000">
                          <a:solidFill>
                            <a:schemeClr val="dk1"/>
                          </a:solidFill>
                        </a:rPr>
                        <a:t> bacteria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-US" sz="1000">
                          <a:solidFill>
                            <a:schemeClr val="dk1"/>
                          </a:solidFill>
                        </a:rPr>
                        <a:t>Clostridium spp.</a:t>
                      </a:r>
                      <a:endParaRPr b="1" i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-US" sz="1000">
                          <a:solidFill>
                            <a:schemeClr val="dk1"/>
                          </a:solidFill>
                        </a:rPr>
                        <a:t>Peptostreptococcus spp., </a:t>
                      </a:r>
                      <a:endParaRPr b="1" i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-US" sz="1000">
                          <a:solidFill>
                            <a:schemeClr val="dk1"/>
                          </a:solidFill>
                        </a:rPr>
                        <a:t>Peptococcus spp. </a:t>
                      </a:r>
                      <a:endParaRPr b="1" i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-US" sz="1000">
                          <a:solidFill>
                            <a:schemeClr val="dk1"/>
                          </a:solidFill>
                        </a:rPr>
                        <a:t>Bacteroides melaninogenicus, Bacteroides fragilis</a:t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43" name="Google Shape;843;g1f9a5f172b6_1_377"/>
          <p:cNvGraphicFramePr/>
          <p:nvPr/>
        </p:nvGraphicFramePr>
        <p:xfrm>
          <a:off x="1009625" y="16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Tetracyclines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44" name="Google Shape;844;g1f9a5f172b6_1_377"/>
          <p:cNvSpPr/>
          <p:nvPr/>
        </p:nvSpPr>
        <p:spPr>
          <a:xfrm>
            <a:off x="1262025" y="437962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g1f9a5f172b6_1_377"/>
          <p:cNvSpPr/>
          <p:nvPr/>
        </p:nvSpPr>
        <p:spPr>
          <a:xfrm>
            <a:off x="1285875" y="5256650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46" name="Google Shape;846;g1f9a5f172b6_1_377"/>
          <p:cNvCxnSpPr/>
          <p:nvPr/>
        </p:nvCxnSpPr>
        <p:spPr>
          <a:xfrm>
            <a:off x="2109663" y="29191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7" name="Google Shape;847;g1f9a5f172b6_1_377"/>
          <p:cNvCxnSpPr/>
          <p:nvPr/>
        </p:nvCxnSpPr>
        <p:spPr>
          <a:xfrm>
            <a:off x="2109663" y="38655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8" name="Google Shape;848;g1f9a5f172b6_1_377"/>
          <p:cNvCxnSpPr/>
          <p:nvPr/>
        </p:nvCxnSpPr>
        <p:spPr>
          <a:xfrm>
            <a:off x="2159588" y="4599263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9" name="Google Shape;849;g1f9a5f172b6_1_377"/>
          <p:cNvCxnSpPr/>
          <p:nvPr/>
        </p:nvCxnSpPr>
        <p:spPr>
          <a:xfrm>
            <a:off x="2109663" y="550923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50" name="Google Shape;850;g1f9a5f172b6_1_377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Tetracyclines</a:t>
            </a:r>
            <a:endParaRPr b="1" sz="1800"/>
          </a:p>
        </p:txBody>
      </p:sp>
      <p:sp>
        <p:nvSpPr>
          <p:cNvPr id="851" name="Google Shape;851;g1f9a5f172b6_1_377"/>
          <p:cNvSpPr txBox="1"/>
          <p:nvPr/>
        </p:nvSpPr>
        <p:spPr>
          <a:xfrm>
            <a:off x="1859075" y="705250"/>
            <a:ext cx="2152800" cy="9234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Tetracycline, Doxycycline, Minocycline</a:t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Latest → Omadacycline</a:t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Bacteriostatic</a:t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2" name="Google Shape;852;g1f9a5f172b6_1_377"/>
          <p:cNvSpPr/>
          <p:nvPr/>
        </p:nvSpPr>
        <p:spPr>
          <a:xfrm>
            <a:off x="2443925" y="4363450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853" name="Google Shape;853;g1f9a5f172b6_1_377"/>
          <p:cNvSpPr/>
          <p:nvPr/>
        </p:nvSpPr>
        <p:spPr>
          <a:xfrm>
            <a:off x="2657475" y="5249450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854" name="Google Shape;854;g1f9a5f172b6_1_377"/>
          <p:cNvSpPr/>
          <p:nvPr/>
        </p:nvSpPr>
        <p:spPr>
          <a:xfrm>
            <a:off x="2517375" y="3477438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855" name="Google Shape;855;g1f9a5f172b6_1_377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6" name="Google Shape;856;g1f9a5f172b6_1_377"/>
          <p:cNvSpPr/>
          <p:nvPr/>
        </p:nvSpPr>
        <p:spPr>
          <a:xfrm>
            <a:off x="2517375" y="2591438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857" name="Google Shape;857;g1f9a5f172b6_1_377"/>
          <p:cNvSpPr/>
          <p:nvPr/>
        </p:nvSpPr>
        <p:spPr>
          <a:xfrm>
            <a:off x="1219425" y="2728263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g1f9a5f172b6_1_377"/>
          <p:cNvSpPr/>
          <p:nvPr/>
        </p:nvSpPr>
        <p:spPr>
          <a:xfrm>
            <a:off x="1153125" y="3457650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3" name="Google Shape;863;g1f9a5f172b6_1_401"/>
          <p:cNvGraphicFramePr/>
          <p:nvPr/>
        </p:nvGraphicFramePr>
        <p:xfrm>
          <a:off x="4188025" y="1786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726525"/>
                <a:gridCol w="3726525"/>
              </a:tblGrid>
              <a:tr h="34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02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positive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Streptococcus pyogenes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Viridans group streptococci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Streptococcus pneumoniae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Staphylococci (including MRSA)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Enterococci(including VRE)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Listeria monocytogenes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Negative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Neisseria spp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H.influenzae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Enterobacteriaceae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/>
                        <a:t>Acinetobacter </a:t>
                      </a:r>
                      <a:r>
                        <a:rPr b="1" i="1" lang="en-US"/>
                        <a:t>Baumannii</a:t>
                      </a:r>
                      <a:endParaRPr b="1" i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/>
                        <a:t>Serratia MArsecens</a:t>
                      </a:r>
                      <a:endParaRPr b="1" i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/>
                        <a:t>Stenotophomonas maltophila</a:t>
                      </a:r>
                      <a:endParaRPr b="1" i="1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Atypical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Mycoplasma spp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Anaerobic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Bacteroides fragilis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Many other anaerobes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64" name="Google Shape;864;g1f9a5f172b6_1_401"/>
          <p:cNvGraphicFramePr/>
          <p:nvPr/>
        </p:nvGraphicFramePr>
        <p:xfrm>
          <a:off x="1009625" y="16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 Tigecycline</a:t>
                      </a:r>
                      <a:endParaRPr b="1" sz="18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65" name="Google Shape;865;g1f9a5f172b6_1_401"/>
          <p:cNvSpPr/>
          <p:nvPr/>
        </p:nvSpPr>
        <p:spPr>
          <a:xfrm>
            <a:off x="1262025" y="437962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g1f9a5f172b6_1_401"/>
          <p:cNvSpPr/>
          <p:nvPr/>
        </p:nvSpPr>
        <p:spPr>
          <a:xfrm>
            <a:off x="1285875" y="5256650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7" name="Google Shape;867;g1f9a5f172b6_1_401"/>
          <p:cNvCxnSpPr/>
          <p:nvPr/>
        </p:nvCxnSpPr>
        <p:spPr>
          <a:xfrm>
            <a:off x="2109663" y="29191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8" name="Google Shape;868;g1f9a5f172b6_1_401"/>
          <p:cNvCxnSpPr/>
          <p:nvPr/>
        </p:nvCxnSpPr>
        <p:spPr>
          <a:xfrm>
            <a:off x="2109663" y="38655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9" name="Google Shape;869;g1f9a5f172b6_1_401"/>
          <p:cNvCxnSpPr/>
          <p:nvPr/>
        </p:nvCxnSpPr>
        <p:spPr>
          <a:xfrm>
            <a:off x="2159588" y="4599263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0" name="Google Shape;870;g1f9a5f172b6_1_401"/>
          <p:cNvCxnSpPr/>
          <p:nvPr/>
        </p:nvCxnSpPr>
        <p:spPr>
          <a:xfrm>
            <a:off x="2109663" y="550923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71" name="Google Shape;871;g1f9a5f172b6_1_401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Tigecycline</a:t>
            </a:r>
            <a:endParaRPr b="1" sz="1800"/>
          </a:p>
        </p:txBody>
      </p:sp>
      <p:sp>
        <p:nvSpPr>
          <p:cNvPr id="872" name="Google Shape;872;g1f9a5f172b6_1_401"/>
          <p:cNvSpPr txBox="1"/>
          <p:nvPr/>
        </p:nvSpPr>
        <p:spPr>
          <a:xfrm>
            <a:off x="1859075" y="705250"/>
            <a:ext cx="6834300" cy="9234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Bacteriostatic</a:t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Tigecycline</a:t>
            </a: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has a reduced potential for resistance, as it is not affected by the two major mechanisms of </a:t>
            </a:r>
            <a:r>
              <a:rPr b="1" lang="en-US" sz="1200">
                <a:solidFill>
                  <a:schemeClr val="dk1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tetracycline</a:t>
            </a: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resistance: ribosomal protection proteins and many efflux pumps </a:t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3" name="Google Shape;873;g1f9a5f172b6_1_401"/>
          <p:cNvSpPr/>
          <p:nvPr/>
        </p:nvSpPr>
        <p:spPr>
          <a:xfrm>
            <a:off x="2657475" y="2729850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874" name="Google Shape;874;g1f9a5f172b6_1_401"/>
          <p:cNvSpPr/>
          <p:nvPr/>
        </p:nvSpPr>
        <p:spPr>
          <a:xfrm>
            <a:off x="2657475" y="5319525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875" name="Google Shape;875;g1f9a5f172b6_1_401"/>
          <p:cNvSpPr/>
          <p:nvPr/>
        </p:nvSpPr>
        <p:spPr>
          <a:xfrm>
            <a:off x="2657475" y="3565950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876" name="Google Shape;876;g1f9a5f172b6_1_401"/>
          <p:cNvSpPr/>
          <p:nvPr/>
        </p:nvSpPr>
        <p:spPr>
          <a:xfrm>
            <a:off x="2657475" y="4402050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877" name="Google Shape;877;g1f9a5f172b6_1_401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8" name="Google Shape;878;g1f9a5f172b6_1_401"/>
          <p:cNvSpPr/>
          <p:nvPr/>
        </p:nvSpPr>
        <p:spPr>
          <a:xfrm>
            <a:off x="1219425" y="2751525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g1f9a5f172b6_1_401"/>
          <p:cNvSpPr/>
          <p:nvPr/>
        </p:nvSpPr>
        <p:spPr>
          <a:xfrm>
            <a:off x="1153125" y="3457650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4" name="Google Shape;884;g1f9a5f172b6_1_423"/>
          <p:cNvGraphicFramePr/>
          <p:nvPr/>
        </p:nvGraphicFramePr>
        <p:xfrm>
          <a:off x="4188025" y="10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726525"/>
                <a:gridCol w="3726525"/>
              </a:tblGrid>
              <a:tr h="316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positive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Streptococcus pyogenes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Viridans group streptococci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Some Streptococcus pneumoniae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Negative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Neisseria spp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H.influenzae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Salmonella spp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Shigella spp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Atypical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Mycoplasma spp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Anaerobic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Bacteroides fragilis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Some clostridia spp.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Other anaerobic gram positive and gram 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negative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85" name="Google Shape;885;g1f9a5f172b6_1_423"/>
          <p:cNvGraphicFramePr/>
          <p:nvPr/>
        </p:nvGraphicFramePr>
        <p:xfrm>
          <a:off x="1009625" y="16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 Chloramphenicol</a:t>
                      </a:r>
                      <a:endParaRPr b="1" sz="18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86" name="Google Shape;886;g1f9a5f172b6_1_423"/>
          <p:cNvSpPr/>
          <p:nvPr/>
        </p:nvSpPr>
        <p:spPr>
          <a:xfrm>
            <a:off x="1262025" y="437962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g1f9a5f172b6_1_423"/>
          <p:cNvSpPr/>
          <p:nvPr/>
        </p:nvSpPr>
        <p:spPr>
          <a:xfrm>
            <a:off x="1285875" y="5256650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88" name="Google Shape;888;g1f9a5f172b6_1_423"/>
          <p:cNvCxnSpPr/>
          <p:nvPr/>
        </p:nvCxnSpPr>
        <p:spPr>
          <a:xfrm>
            <a:off x="2109663" y="29191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9" name="Google Shape;889;g1f9a5f172b6_1_423"/>
          <p:cNvCxnSpPr/>
          <p:nvPr/>
        </p:nvCxnSpPr>
        <p:spPr>
          <a:xfrm>
            <a:off x="2109663" y="38655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0" name="Google Shape;890;g1f9a5f172b6_1_423"/>
          <p:cNvCxnSpPr/>
          <p:nvPr/>
        </p:nvCxnSpPr>
        <p:spPr>
          <a:xfrm>
            <a:off x="2159588" y="4599263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1" name="Google Shape;891;g1f9a5f172b6_1_423"/>
          <p:cNvCxnSpPr/>
          <p:nvPr/>
        </p:nvCxnSpPr>
        <p:spPr>
          <a:xfrm>
            <a:off x="2109663" y="550923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92" name="Google Shape;892;g1f9a5f172b6_1_423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Chloramphenicol</a:t>
            </a:r>
            <a:endParaRPr b="1" sz="1800"/>
          </a:p>
        </p:txBody>
      </p:sp>
      <p:sp>
        <p:nvSpPr>
          <p:cNvPr id="893" name="Google Shape;893;g1f9a5f172b6_1_423"/>
          <p:cNvSpPr txBox="1"/>
          <p:nvPr/>
        </p:nvSpPr>
        <p:spPr>
          <a:xfrm>
            <a:off x="1859075" y="705250"/>
            <a:ext cx="6834300" cy="3693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4" name="Google Shape;894;g1f9a5f172b6_1_423"/>
          <p:cNvSpPr/>
          <p:nvPr/>
        </p:nvSpPr>
        <p:spPr>
          <a:xfrm>
            <a:off x="2657475" y="5319525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895" name="Google Shape;895;g1f9a5f172b6_1_423"/>
          <p:cNvSpPr/>
          <p:nvPr/>
        </p:nvSpPr>
        <p:spPr>
          <a:xfrm>
            <a:off x="2657475" y="4402050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896" name="Google Shape;896;g1f9a5f172b6_1_423"/>
          <p:cNvSpPr/>
          <p:nvPr/>
        </p:nvSpPr>
        <p:spPr>
          <a:xfrm>
            <a:off x="2517375" y="2606300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897" name="Google Shape;897;g1f9a5f172b6_1_423"/>
          <p:cNvSpPr/>
          <p:nvPr/>
        </p:nvSpPr>
        <p:spPr>
          <a:xfrm>
            <a:off x="2517375" y="3447575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898" name="Google Shape;898;g1f9a5f172b6_1_423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9" name="Google Shape;899;g1f9a5f172b6_1_423"/>
          <p:cNvSpPr/>
          <p:nvPr/>
        </p:nvSpPr>
        <p:spPr>
          <a:xfrm>
            <a:off x="1219425" y="2751525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g1f9a5f172b6_1_423"/>
          <p:cNvSpPr/>
          <p:nvPr/>
        </p:nvSpPr>
        <p:spPr>
          <a:xfrm>
            <a:off x="1153125" y="3457650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5" name="Google Shape;905;g1f9a5f172b6_1_444"/>
          <p:cNvGraphicFramePr/>
          <p:nvPr/>
        </p:nvGraphicFramePr>
        <p:xfrm>
          <a:off x="4188025" y="10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726525"/>
                <a:gridCol w="3726525"/>
              </a:tblGrid>
              <a:tr h="316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positive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Some </a:t>
                      </a:r>
                      <a:r>
                        <a:rPr lang="en-US"/>
                        <a:t>Streptococcus pyogenes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Some Viridans group streptococci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Some Streptococcus pneumoniae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Some staphylococcus aureus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Anaerobic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Some 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Bacteroides fragilis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Some 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clostridium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 spp.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Most other anaerobes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06" name="Google Shape;906;g1f9a5f172b6_1_444"/>
          <p:cNvGraphicFramePr/>
          <p:nvPr/>
        </p:nvGraphicFramePr>
        <p:xfrm>
          <a:off x="1009625" y="16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 Clindamycin</a:t>
                      </a:r>
                      <a:endParaRPr b="1" sz="18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STOP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07" name="Google Shape;907;g1f9a5f172b6_1_444"/>
          <p:cNvSpPr/>
          <p:nvPr/>
        </p:nvSpPr>
        <p:spPr>
          <a:xfrm>
            <a:off x="1262025" y="437962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g1f9a5f172b6_1_444"/>
          <p:cNvSpPr/>
          <p:nvPr/>
        </p:nvSpPr>
        <p:spPr>
          <a:xfrm>
            <a:off x="1285875" y="5256650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09" name="Google Shape;909;g1f9a5f172b6_1_444"/>
          <p:cNvCxnSpPr/>
          <p:nvPr/>
        </p:nvCxnSpPr>
        <p:spPr>
          <a:xfrm>
            <a:off x="2109663" y="29191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0" name="Google Shape;910;g1f9a5f172b6_1_444"/>
          <p:cNvCxnSpPr/>
          <p:nvPr/>
        </p:nvCxnSpPr>
        <p:spPr>
          <a:xfrm>
            <a:off x="2109663" y="38655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1" name="Google Shape;911;g1f9a5f172b6_1_444"/>
          <p:cNvCxnSpPr/>
          <p:nvPr/>
        </p:nvCxnSpPr>
        <p:spPr>
          <a:xfrm>
            <a:off x="2159588" y="4599263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2" name="Google Shape;912;g1f9a5f172b6_1_444"/>
          <p:cNvCxnSpPr/>
          <p:nvPr/>
        </p:nvCxnSpPr>
        <p:spPr>
          <a:xfrm>
            <a:off x="2109663" y="550923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13" name="Google Shape;913;g1f9a5f172b6_1_444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Clindamycin</a:t>
            </a:r>
            <a:endParaRPr b="1" sz="1800"/>
          </a:p>
        </p:txBody>
      </p:sp>
      <p:sp>
        <p:nvSpPr>
          <p:cNvPr id="914" name="Google Shape;914;g1f9a5f172b6_1_444"/>
          <p:cNvSpPr txBox="1"/>
          <p:nvPr/>
        </p:nvSpPr>
        <p:spPr>
          <a:xfrm>
            <a:off x="1859075" y="705250"/>
            <a:ext cx="6834300" cy="3693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5" name="Google Shape;915;g1f9a5f172b6_1_444"/>
          <p:cNvSpPr/>
          <p:nvPr/>
        </p:nvSpPr>
        <p:spPr>
          <a:xfrm>
            <a:off x="2517375" y="2606300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916" name="Google Shape;916;g1f9a5f172b6_1_444"/>
          <p:cNvSpPr/>
          <p:nvPr/>
        </p:nvSpPr>
        <p:spPr>
          <a:xfrm>
            <a:off x="2517375" y="4299113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917" name="Google Shape;917;g1f9a5f172b6_1_444"/>
          <p:cNvSpPr/>
          <p:nvPr/>
        </p:nvSpPr>
        <p:spPr>
          <a:xfrm>
            <a:off x="2657475" y="3495625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918" name="Google Shape;918;g1f9a5f172b6_1_444"/>
          <p:cNvSpPr/>
          <p:nvPr/>
        </p:nvSpPr>
        <p:spPr>
          <a:xfrm>
            <a:off x="2657475" y="5174000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919" name="Google Shape;919;g1f9a5f172b6_1_444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0" name="Google Shape;920;g1f9a5f172b6_1_444"/>
          <p:cNvSpPr/>
          <p:nvPr/>
        </p:nvSpPr>
        <p:spPr>
          <a:xfrm>
            <a:off x="1219425" y="2751525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g1f9a5f172b6_1_444"/>
          <p:cNvSpPr/>
          <p:nvPr/>
        </p:nvSpPr>
        <p:spPr>
          <a:xfrm>
            <a:off x="1153125" y="3457650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6" name="Google Shape;926;g1f9a5f172b6_1_490"/>
          <p:cNvGraphicFramePr/>
          <p:nvPr/>
        </p:nvGraphicFramePr>
        <p:xfrm>
          <a:off x="4188025" y="10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726525"/>
                <a:gridCol w="3726525"/>
              </a:tblGrid>
              <a:tr h="316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positive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Streptococcus pyogenes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Viridans group streptococci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Streptococcus pneumoniae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Enterococci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Staphylococci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27" name="Google Shape;927;g1f9a5f172b6_1_490"/>
          <p:cNvGraphicFramePr/>
          <p:nvPr/>
        </p:nvGraphicFramePr>
        <p:xfrm>
          <a:off x="1009625" y="16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 Linezolid</a:t>
                      </a:r>
                      <a:endParaRPr b="1" sz="18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STOP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STOP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28" name="Google Shape;928;g1f9a5f172b6_1_490"/>
          <p:cNvSpPr/>
          <p:nvPr/>
        </p:nvSpPr>
        <p:spPr>
          <a:xfrm>
            <a:off x="1262025" y="437962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g1f9a5f172b6_1_490"/>
          <p:cNvSpPr/>
          <p:nvPr/>
        </p:nvSpPr>
        <p:spPr>
          <a:xfrm>
            <a:off x="1285875" y="5256650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30" name="Google Shape;930;g1f9a5f172b6_1_490"/>
          <p:cNvCxnSpPr/>
          <p:nvPr/>
        </p:nvCxnSpPr>
        <p:spPr>
          <a:xfrm>
            <a:off x="2109663" y="29191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1" name="Google Shape;931;g1f9a5f172b6_1_490"/>
          <p:cNvCxnSpPr/>
          <p:nvPr/>
        </p:nvCxnSpPr>
        <p:spPr>
          <a:xfrm>
            <a:off x="2109663" y="38655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2" name="Google Shape;932;g1f9a5f172b6_1_490"/>
          <p:cNvCxnSpPr/>
          <p:nvPr/>
        </p:nvCxnSpPr>
        <p:spPr>
          <a:xfrm>
            <a:off x="2159588" y="4599263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3" name="Google Shape;933;g1f9a5f172b6_1_490"/>
          <p:cNvCxnSpPr/>
          <p:nvPr/>
        </p:nvCxnSpPr>
        <p:spPr>
          <a:xfrm>
            <a:off x="2109663" y="550923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4" name="Google Shape;934;g1f9a5f172b6_1_490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Linezolid</a:t>
            </a:r>
            <a:endParaRPr b="1" sz="1800"/>
          </a:p>
        </p:txBody>
      </p:sp>
      <p:sp>
        <p:nvSpPr>
          <p:cNvPr id="935" name="Google Shape;935;g1f9a5f172b6_1_490"/>
          <p:cNvSpPr txBox="1"/>
          <p:nvPr/>
        </p:nvSpPr>
        <p:spPr>
          <a:xfrm>
            <a:off x="1859075" y="705250"/>
            <a:ext cx="6834300" cy="3693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6" name="Google Shape;936;g1f9a5f172b6_1_490"/>
          <p:cNvSpPr/>
          <p:nvPr/>
        </p:nvSpPr>
        <p:spPr>
          <a:xfrm>
            <a:off x="2657475" y="3495625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937" name="Google Shape;937;g1f9a5f172b6_1_490"/>
          <p:cNvSpPr/>
          <p:nvPr/>
        </p:nvSpPr>
        <p:spPr>
          <a:xfrm>
            <a:off x="2657475" y="5174000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938" name="Google Shape;938;g1f9a5f172b6_1_490"/>
          <p:cNvSpPr/>
          <p:nvPr/>
        </p:nvSpPr>
        <p:spPr>
          <a:xfrm>
            <a:off x="2572100" y="2694800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939" name="Google Shape;939;g1f9a5f172b6_1_490"/>
          <p:cNvSpPr/>
          <p:nvPr/>
        </p:nvSpPr>
        <p:spPr>
          <a:xfrm>
            <a:off x="2572100" y="4334800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940" name="Google Shape;940;g1f9a5f172b6_1_490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1" name="Google Shape;941;g1f9a5f172b6_1_490"/>
          <p:cNvSpPr/>
          <p:nvPr/>
        </p:nvSpPr>
        <p:spPr>
          <a:xfrm>
            <a:off x="1153125" y="3457650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g1f9a5f172b6_1_490"/>
          <p:cNvSpPr/>
          <p:nvPr/>
        </p:nvSpPr>
        <p:spPr>
          <a:xfrm>
            <a:off x="1219425" y="2751525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7" name="Google Shape;947;g1f9a5f172b6_1_512"/>
          <p:cNvGraphicFramePr/>
          <p:nvPr/>
        </p:nvGraphicFramePr>
        <p:xfrm>
          <a:off x="4188025" y="10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726525"/>
                <a:gridCol w="3726525"/>
              </a:tblGrid>
              <a:tr h="316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positive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Staphylococcus saprophyticus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Enterococci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negative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Most 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enterobacteriaceae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48" name="Google Shape;948;g1f9a5f172b6_1_512"/>
          <p:cNvGraphicFramePr/>
          <p:nvPr/>
        </p:nvGraphicFramePr>
        <p:xfrm>
          <a:off x="1009625" y="16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 Nitrofurantoin</a:t>
                      </a:r>
                      <a:endParaRPr b="1" sz="18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STOP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49" name="Google Shape;949;g1f9a5f172b6_1_512"/>
          <p:cNvSpPr/>
          <p:nvPr/>
        </p:nvSpPr>
        <p:spPr>
          <a:xfrm>
            <a:off x="1262025" y="437962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g1f9a5f172b6_1_512"/>
          <p:cNvSpPr/>
          <p:nvPr/>
        </p:nvSpPr>
        <p:spPr>
          <a:xfrm>
            <a:off x="1285875" y="5256650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51" name="Google Shape;951;g1f9a5f172b6_1_512"/>
          <p:cNvCxnSpPr/>
          <p:nvPr/>
        </p:nvCxnSpPr>
        <p:spPr>
          <a:xfrm>
            <a:off x="2109663" y="29191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2" name="Google Shape;952;g1f9a5f172b6_1_512"/>
          <p:cNvCxnSpPr/>
          <p:nvPr/>
        </p:nvCxnSpPr>
        <p:spPr>
          <a:xfrm>
            <a:off x="2109663" y="38655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3" name="Google Shape;953;g1f9a5f172b6_1_512"/>
          <p:cNvCxnSpPr/>
          <p:nvPr/>
        </p:nvCxnSpPr>
        <p:spPr>
          <a:xfrm>
            <a:off x="2159588" y="4599263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4" name="Google Shape;954;g1f9a5f172b6_1_512"/>
          <p:cNvCxnSpPr/>
          <p:nvPr/>
        </p:nvCxnSpPr>
        <p:spPr>
          <a:xfrm>
            <a:off x="2109663" y="550923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5" name="Google Shape;955;g1f9a5f172b6_1_512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Nitrofurantoin</a:t>
            </a:r>
            <a:endParaRPr b="1" sz="1800"/>
          </a:p>
        </p:txBody>
      </p:sp>
      <p:sp>
        <p:nvSpPr>
          <p:cNvPr id="956" name="Google Shape;956;g1f9a5f172b6_1_512"/>
          <p:cNvSpPr txBox="1"/>
          <p:nvPr/>
        </p:nvSpPr>
        <p:spPr>
          <a:xfrm>
            <a:off x="1859075" y="705250"/>
            <a:ext cx="6834300" cy="3693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7" name="Google Shape;957;g1f9a5f172b6_1_512"/>
          <p:cNvSpPr/>
          <p:nvPr/>
        </p:nvSpPr>
        <p:spPr>
          <a:xfrm>
            <a:off x="2517375" y="2606300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958" name="Google Shape;958;g1f9a5f172b6_1_512"/>
          <p:cNvSpPr/>
          <p:nvPr/>
        </p:nvSpPr>
        <p:spPr>
          <a:xfrm>
            <a:off x="2517375" y="3453100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959" name="Google Shape;959;g1f9a5f172b6_1_512"/>
          <p:cNvSpPr/>
          <p:nvPr/>
        </p:nvSpPr>
        <p:spPr>
          <a:xfrm>
            <a:off x="2595975" y="4299900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960" name="Google Shape;960;g1f9a5f172b6_1_512"/>
          <p:cNvSpPr/>
          <p:nvPr/>
        </p:nvSpPr>
        <p:spPr>
          <a:xfrm>
            <a:off x="2657475" y="5174000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961" name="Google Shape;961;g1f9a5f172b6_1_512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2" name="Google Shape;962;g1f9a5f172b6_1_512"/>
          <p:cNvSpPr/>
          <p:nvPr/>
        </p:nvSpPr>
        <p:spPr>
          <a:xfrm>
            <a:off x="1219425" y="2751525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g1f9a5f172b6_1_512"/>
          <p:cNvSpPr/>
          <p:nvPr/>
        </p:nvSpPr>
        <p:spPr>
          <a:xfrm>
            <a:off x="1153125" y="3457650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8" name="Google Shape;968;g1f9a5f172b6_1_531"/>
          <p:cNvGraphicFramePr/>
          <p:nvPr/>
        </p:nvGraphicFramePr>
        <p:xfrm>
          <a:off x="4188025" y="10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726525"/>
                <a:gridCol w="3726525"/>
              </a:tblGrid>
              <a:tr h="316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positive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Some streptococcus pneumoniae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Some staphylococci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Listeria monocytogenes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negative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Some H.influenzae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Some enterobacteriacae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Dapsone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Mycobacterium leprae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69" name="Google Shape;969;g1f9a5f172b6_1_531"/>
          <p:cNvGraphicFramePr/>
          <p:nvPr/>
        </p:nvGraphicFramePr>
        <p:xfrm>
          <a:off x="1009625" y="16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 Nitrofurantoin</a:t>
                      </a:r>
                      <a:endParaRPr b="1" sz="18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STOP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70" name="Google Shape;970;g1f9a5f172b6_1_531"/>
          <p:cNvSpPr/>
          <p:nvPr/>
        </p:nvSpPr>
        <p:spPr>
          <a:xfrm>
            <a:off x="1262025" y="437962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g1f9a5f172b6_1_531"/>
          <p:cNvSpPr/>
          <p:nvPr/>
        </p:nvSpPr>
        <p:spPr>
          <a:xfrm>
            <a:off x="1285875" y="5256650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72" name="Google Shape;972;g1f9a5f172b6_1_531"/>
          <p:cNvCxnSpPr/>
          <p:nvPr/>
        </p:nvCxnSpPr>
        <p:spPr>
          <a:xfrm>
            <a:off x="2109663" y="29191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3" name="Google Shape;973;g1f9a5f172b6_1_531"/>
          <p:cNvCxnSpPr/>
          <p:nvPr/>
        </p:nvCxnSpPr>
        <p:spPr>
          <a:xfrm>
            <a:off x="2109663" y="38655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4" name="Google Shape;974;g1f9a5f172b6_1_531"/>
          <p:cNvCxnSpPr/>
          <p:nvPr/>
        </p:nvCxnSpPr>
        <p:spPr>
          <a:xfrm>
            <a:off x="2159588" y="4599263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5" name="Google Shape;975;g1f9a5f172b6_1_531"/>
          <p:cNvCxnSpPr/>
          <p:nvPr/>
        </p:nvCxnSpPr>
        <p:spPr>
          <a:xfrm>
            <a:off x="2109663" y="550923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76" name="Google Shape;976;g1f9a5f172b6_1_531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Sulfa drugs</a:t>
            </a:r>
            <a:endParaRPr b="1" sz="1800"/>
          </a:p>
        </p:txBody>
      </p:sp>
      <p:sp>
        <p:nvSpPr>
          <p:cNvPr id="977" name="Google Shape;977;g1f9a5f172b6_1_531"/>
          <p:cNvSpPr txBox="1"/>
          <p:nvPr/>
        </p:nvSpPr>
        <p:spPr>
          <a:xfrm>
            <a:off x="1859075" y="705250"/>
            <a:ext cx="6834300" cy="3693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Trimethoprim Sulfamethaxazole and Dapsone</a:t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8" name="Google Shape;978;g1f9a5f172b6_1_531"/>
          <p:cNvSpPr/>
          <p:nvPr/>
        </p:nvSpPr>
        <p:spPr>
          <a:xfrm>
            <a:off x="2517375" y="2606300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979" name="Google Shape;979;g1f9a5f172b6_1_531"/>
          <p:cNvSpPr/>
          <p:nvPr/>
        </p:nvSpPr>
        <p:spPr>
          <a:xfrm>
            <a:off x="2517375" y="3453100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980" name="Google Shape;980;g1f9a5f172b6_1_531"/>
          <p:cNvSpPr/>
          <p:nvPr/>
        </p:nvSpPr>
        <p:spPr>
          <a:xfrm>
            <a:off x="2595975" y="4299900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981" name="Google Shape;981;g1f9a5f172b6_1_531"/>
          <p:cNvSpPr/>
          <p:nvPr/>
        </p:nvSpPr>
        <p:spPr>
          <a:xfrm>
            <a:off x="2657475" y="5174000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982" name="Google Shape;982;g1f9a5f172b6_1_531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3" name="Google Shape;983;g1f9a5f172b6_1_531"/>
          <p:cNvSpPr/>
          <p:nvPr/>
        </p:nvSpPr>
        <p:spPr>
          <a:xfrm>
            <a:off x="1153125" y="3457650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g1f9a5f172b6_1_531"/>
          <p:cNvSpPr/>
          <p:nvPr/>
        </p:nvSpPr>
        <p:spPr>
          <a:xfrm>
            <a:off x="1219425" y="2751525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9" name="Google Shape;989;g1f9a5f172b6_1_550"/>
          <p:cNvGraphicFramePr/>
          <p:nvPr/>
        </p:nvGraphicFramePr>
        <p:xfrm>
          <a:off x="4188025" y="16930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726525"/>
                <a:gridCol w="3726525"/>
              </a:tblGrid>
              <a:tr h="353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positive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Some Staphylococcus aureus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Streptococcus pyogenes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Viridans group streptococci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Streptococcus pneumoniae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Gram negative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Neisseria spp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Haemophilus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influenzae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Many 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enterobacteriaceae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pseudomonas aeruginosa (Ciprofloxacin and levofloxacin)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Anaerobic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Some 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clostridium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 spp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Some bacteroides spp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Atypical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Chlamydia and Chlamydophila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Mycoplasma pneumoniae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Legionella spp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Ureaplasma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Mycobacteria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Mycobacterium tuberculosis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Mycobacterium leprae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Mycobacterium avium complex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90" name="Google Shape;990;g1f9a5f172b6_1_550"/>
          <p:cNvGraphicFramePr/>
          <p:nvPr/>
        </p:nvGraphicFramePr>
        <p:xfrm>
          <a:off x="1009625" y="16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 Quinolones</a:t>
                      </a:r>
                      <a:endParaRPr b="1" sz="18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STOP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91" name="Google Shape;991;g1f9a5f172b6_1_550"/>
          <p:cNvSpPr/>
          <p:nvPr/>
        </p:nvSpPr>
        <p:spPr>
          <a:xfrm>
            <a:off x="1262025" y="437962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g1f9a5f172b6_1_550"/>
          <p:cNvSpPr/>
          <p:nvPr/>
        </p:nvSpPr>
        <p:spPr>
          <a:xfrm>
            <a:off x="1285875" y="5256650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93" name="Google Shape;993;g1f9a5f172b6_1_550"/>
          <p:cNvCxnSpPr/>
          <p:nvPr/>
        </p:nvCxnSpPr>
        <p:spPr>
          <a:xfrm>
            <a:off x="2109663" y="29191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4" name="Google Shape;994;g1f9a5f172b6_1_550"/>
          <p:cNvCxnSpPr/>
          <p:nvPr/>
        </p:nvCxnSpPr>
        <p:spPr>
          <a:xfrm>
            <a:off x="2109663" y="38655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5" name="Google Shape;995;g1f9a5f172b6_1_550"/>
          <p:cNvCxnSpPr/>
          <p:nvPr/>
        </p:nvCxnSpPr>
        <p:spPr>
          <a:xfrm>
            <a:off x="2159588" y="4599263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6" name="Google Shape;996;g1f9a5f172b6_1_550"/>
          <p:cNvCxnSpPr/>
          <p:nvPr/>
        </p:nvCxnSpPr>
        <p:spPr>
          <a:xfrm>
            <a:off x="2109663" y="550923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97" name="Google Shape;997;g1f9a5f172b6_1_550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Quinolones</a:t>
            </a:r>
            <a:endParaRPr b="1" sz="1800"/>
          </a:p>
        </p:txBody>
      </p:sp>
      <p:sp>
        <p:nvSpPr>
          <p:cNvPr id="998" name="Google Shape;998;g1f9a5f172b6_1_550"/>
          <p:cNvSpPr txBox="1"/>
          <p:nvPr/>
        </p:nvSpPr>
        <p:spPr>
          <a:xfrm>
            <a:off x="1859075" y="705250"/>
            <a:ext cx="6834300" cy="7389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Ciprofloxacin, Ofloxacin, moxifloxacin, gemifloxacin, levofloxacin</a:t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Respiratory fluoroquinolones —&gt; Levofloxacin, moxifloxacin, Gemifloxaxcin</a:t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Antipseudomonal Fluroquinolone → Ciprofloxacin or levofloxacin</a:t>
            </a:r>
            <a:endParaRPr b="1"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9" name="Google Shape;999;g1f9a5f172b6_1_550"/>
          <p:cNvSpPr/>
          <p:nvPr/>
        </p:nvSpPr>
        <p:spPr>
          <a:xfrm>
            <a:off x="2517375" y="2606300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1000" name="Google Shape;1000;g1f9a5f172b6_1_550"/>
          <p:cNvSpPr/>
          <p:nvPr/>
        </p:nvSpPr>
        <p:spPr>
          <a:xfrm>
            <a:off x="2517375" y="4228325"/>
            <a:ext cx="1124100" cy="741900"/>
          </a:xfrm>
          <a:prstGeom prst="diamond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/>
              <a:t>CAUTION</a:t>
            </a:r>
            <a:endParaRPr b="1" sz="600"/>
          </a:p>
        </p:txBody>
      </p:sp>
      <p:sp>
        <p:nvSpPr>
          <p:cNvPr id="1001" name="Google Shape;1001;g1f9a5f172b6_1_550"/>
          <p:cNvSpPr/>
          <p:nvPr/>
        </p:nvSpPr>
        <p:spPr>
          <a:xfrm>
            <a:off x="2657475" y="3583150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1002" name="Google Shape;1002;g1f9a5f172b6_1_550"/>
          <p:cNvSpPr/>
          <p:nvPr/>
        </p:nvSpPr>
        <p:spPr>
          <a:xfrm>
            <a:off x="2657475" y="5226800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1003" name="Google Shape;1003;g1f9a5f172b6_1_550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4" name="Google Shape;1004;g1f9a5f172b6_1_550"/>
          <p:cNvSpPr/>
          <p:nvPr/>
        </p:nvSpPr>
        <p:spPr>
          <a:xfrm>
            <a:off x="1219425" y="2751525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g1f9a5f172b6_1_550"/>
          <p:cNvSpPr/>
          <p:nvPr/>
        </p:nvSpPr>
        <p:spPr>
          <a:xfrm>
            <a:off x="1153125" y="3457650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0" name="Google Shape;1010;g1f9a5f172b6_1_572"/>
          <p:cNvGraphicFramePr/>
          <p:nvPr/>
        </p:nvGraphicFramePr>
        <p:xfrm>
          <a:off x="4188025" y="10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726525"/>
                <a:gridCol w="3726525"/>
              </a:tblGrid>
              <a:tr h="316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Bacterial class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Active against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Anaerobic bacteria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Bacteroides fragilis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Clostridium spp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Most other anaerobes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11" name="Google Shape;1011;g1f9a5f172b6_1_572"/>
          <p:cNvGraphicFramePr/>
          <p:nvPr/>
        </p:nvGraphicFramePr>
        <p:xfrm>
          <a:off x="1009625" y="169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48000"/>
              </a:tblGrid>
              <a:tr h="737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 Metronidazole</a:t>
                      </a:r>
                      <a:endParaRPr b="1" sz="1800"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STOP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</a:rPr>
                        <a:t>STOP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12" name="Google Shape;1012;g1f9a5f172b6_1_572"/>
          <p:cNvSpPr/>
          <p:nvPr/>
        </p:nvSpPr>
        <p:spPr>
          <a:xfrm>
            <a:off x="1262025" y="4379625"/>
            <a:ext cx="561900" cy="6156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g1f9a5f172b6_1_572"/>
          <p:cNvSpPr/>
          <p:nvPr/>
        </p:nvSpPr>
        <p:spPr>
          <a:xfrm>
            <a:off x="1285875" y="5256650"/>
            <a:ext cx="514200" cy="505200"/>
          </a:xfrm>
          <a:prstGeom prst="pie">
            <a:avLst>
              <a:gd fmla="val 21344691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14" name="Google Shape;1014;g1f9a5f172b6_1_572"/>
          <p:cNvCxnSpPr/>
          <p:nvPr/>
        </p:nvCxnSpPr>
        <p:spPr>
          <a:xfrm>
            <a:off x="2109663" y="29191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5" name="Google Shape;1015;g1f9a5f172b6_1_572"/>
          <p:cNvCxnSpPr/>
          <p:nvPr/>
        </p:nvCxnSpPr>
        <p:spPr>
          <a:xfrm>
            <a:off x="2109663" y="386558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6" name="Google Shape;1016;g1f9a5f172b6_1_572"/>
          <p:cNvCxnSpPr/>
          <p:nvPr/>
        </p:nvCxnSpPr>
        <p:spPr>
          <a:xfrm>
            <a:off x="2159588" y="4599263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7" name="Google Shape;1017;g1f9a5f172b6_1_572"/>
          <p:cNvCxnSpPr/>
          <p:nvPr/>
        </p:nvCxnSpPr>
        <p:spPr>
          <a:xfrm>
            <a:off x="2109663" y="5509238"/>
            <a:ext cx="2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18" name="Google Shape;1018;g1f9a5f172b6_1_572"/>
          <p:cNvSpPr txBox="1"/>
          <p:nvPr>
            <p:ph type="title"/>
          </p:nvPr>
        </p:nvSpPr>
        <p:spPr>
          <a:xfrm>
            <a:off x="1640100" y="142875"/>
            <a:ext cx="5689200" cy="562200"/>
          </a:xfrm>
          <a:prstGeom prst="rect">
            <a:avLst/>
          </a:prstGeom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Metronidazole</a:t>
            </a:r>
            <a:endParaRPr b="1" sz="1800"/>
          </a:p>
        </p:txBody>
      </p:sp>
      <p:sp>
        <p:nvSpPr>
          <p:cNvPr id="1019" name="Google Shape;1019;g1f9a5f172b6_1_572"/>
          <p:cNvSpPr/>
          <p:nvPr/>
        </p:nvSpPr>
        <p:spPr>
          <a:xfrm>
            <a:off x="2657475" y="4404975"/>
            <a:ext cx="843900" cy="5649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</a:t>
            </a:r>
            <a:endParaRPr/>
          </a:p>
        </p:txBody>
      </p:sp>
      <p:sp>
        <p:nvSpPr>
          <p:cNvPr id="1020" name="Google Shape;1020;g1f9a5f172b6_1_572"/>
          <p:cNvSpPr/>
          <p:nvPr/>
        </p:nvSpPr>
        <p:spPr>
          <a:xfrm>
            <a:off x="2657475" y="2635400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021" name="Google Shape;1021;g1f9a5f172b6_1_572"/>
          <p:cNvSpPr/>
          <p:nvPr/>
        </p:nvSpPr>
        <p:spPr>
          <a:xfrm>
            <a:off x="2657475" y="3520175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022" name="Google Shape;1022;g1f9a5f172b6_1_572"/>
          <p:cNvSpPr/>
          <p:nvPr/>
        </p:nvSpPr>
        <p:spPr>
          <a:xfrm>
            <a:off x="2657475" y="5184175"/>
            <a:ext cx="843900" cy="6705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</a:rPr>
              <a:t>STOP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023" name="Google Shape;1023;g1f9a5f172b6_1_572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4" name="Google Shape;1024;g1f9a5f172b6_1_572"/>
          <p:cNvSpPr/>
          <p:nvPr/>
        </p:nvSpPr>
        <p:spPr>
          <a:xfrm>
            <a:off x="1219425" y="2751525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g1f9a5f172b6_1_572"/>
          <p:cNvSpPr/>
          <p:nvPr/>
        </p:nvSpPr>
        <p:spPr>
          <a:xfrm>
            <a:off x="1153125" y="3457650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97" name="Google Shape;197;p3"/>
          <p:cNvSpPr txBox="1"/>
          <p:nvPr>
            <p:ph idx="1" type="body"/>
          </p:nvPr>
        </p:nvSpPr>
        <p:spPr>
          <a:xfrm>
            <a:off x="2589208" y="2133600"/>
            <a:ext cx="30486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b="1" lang="en-US"/>
              <a:t>Know the enemy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Know the weapon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Know the plan</a:t>
            </a:r>
            <a:endParaRPr/>
          </a:p>
        </p:txBody>
      </p:sp>
      <p:pic>
        <p:nvPicPr>
          <p:cNvPr id="198" name="Google Shape;19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2425" y="977800"/>
            <a:ext cx="5958724" cy="47048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9" name="Google Shape;199;p3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2263e93d69f_0_0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31" name="Google Shape;1031;g2263e93d69f_0_0"/>
          <p:cNvPicPr preferRelativeResize="0"/>
          <p:nvPr/>
        </p:nvPicPr>
        <p:blipFill rotWithShape="1">
          <a:blip r:embed="rId3">
            <a:alphaModFix/>
          </a:blip>
          <a:srcRect b="9682" l="0" r="-431" t="0"/>
          <a:stretch/>
        </p:blipFill>
        <p:spPr>
          <a:xfrm>
            <a:off x="666750" y="1305276"/>
            <a:ext cx="10991851" cy="39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1f9a5f172b6_1_594"/>
          <p:cNvSpPr/>
          <p:nvPr/>
        </p:nvSpPr>
        <p:spPr>
          <a:xfrm>
            <a:off x="2077850" y="0"/>
            <a:ext cx="3662400" cy="3269400"/>
          </a:xfrm>
          <a:prstGeom prst="horizontalScroll">
            <a:avLst>
              <a:gd fmla="val 12500" name="adj"/>
            </a:avLst>
          </a:prstGeom>
          <a:solidFill>
            <a:srgbClr val="4A86E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</a:rPr>
              <a:t>Excellent  activity</a:t>
            </a:r>
            <a:endParaRPr b="1"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Aminopenicillins + </a:t>
            </a:r>
            <a:r>
              <a:rPr lang="en-US">
                <a:solidFill>
                  <a:schemeClr val="lt1"/>
                </a:solidFill>
              </a:rPr>
              <a:t>Beta Lactamase</a:t>
            </a:r>
            <a:r>
              <a:rPr lang="en-US">
                <a:solidFill>
                  <a:schemeClr val="lt1"/>
                </a:solidFill>
              </a:rPr>
              <a:t> inhibitors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Extended spectrum penicillins + </a:t>
            </a:r>
            <a:r>
              <a:rPr lang="en-US">
                <a:solidFill>
                  <a:schemeClr val="lt1"/>
                </a:solidFill>
              </a:rPr>
              <a:t>Beta Lactamase</a:t>
            </a:r>
            <a:r>
              <a:rPr lang="en-US">
                <a:solidFill>
                  <a:schemeClr val="lt1"/>
                </a:solidFill>
              </a:rPr>
              <a:t> inhibitors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Carbapenems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Glycopeptides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Streptogramins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Linezolid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Daptomycin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37" name="Google Shape;1037;g1f9a5f172b6_1_594"/>
          <p:cNvSpPr/>
          <p:nvPr/>
        </p:nvSpPr>
        <p:spPr>
          <a:xfrm>
            <a:off x="7485950" y="0"/>
            <a:ext cx="4293300" cy="3040500"/>
          </a:xfrm>
          <a:prstGeom prst="horizontalScroll">
            <a:avLst>
              <a:gd fmla="val 12500" name="adj"/>
            </a:avLst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Excellent activity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Extended spectrum penicillins + betalactamse inhibitors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3rd, 4th and 5th generation cephalosporins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Carbapenems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Monobactams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Aminoglycosides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Colistin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Quinolones → mainly ciprofloxacin and levofloxacin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Combination cephalosporins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38" name="Google Shape;1038;g1f9a5f172b6_1_594"/>
          <p:cNvSpPr/>
          <p:nvPr/>
        </p:nvSpPr>
        <p:spPr>
          <a:xfrm>
            <a:off x="2077850" y="4048300"/>
            <a:ext cx="2139000" cy="2383500"/>
          </a:xfrm>
          <a:prstGeom prst="horizontalScroll">
            <a:avLst>
              <a:gd fmla="val 12500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Excellent activity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Tetracyclines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Quinolones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Macrolides</a:t>
            </a:r>
            <a:endParaRPr/>
          </a:p>
        </p:txBody>
      </p:sp>
      <p:sp>
        <p:nvSpPr>
          <p:cNvPr id="1039" name="Google Shape;1039;g1f9a5f172b6_1_594"/>
          <p:cNvSpPr/>
          <p:nvPr/>
        </p:nvSpPr>
        <p:spPr>
          <a:xfrm>
            <a:off x="7485950" y="3712600"/>
            <a:ext cx="4293300" cy="2902500"/>
          </a:xfrm>
          <a:prstGeom prst="horizontalScroll">
            <a:avLst>
              <a:gd fmla="val 1250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Excellent activity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Aminopenicillins + </a:t>
            </a:r>
            <a:r>
              <a:rPr lang="en-US">
                <a:solidFill>
                  <a:schemeClr val="dk1"/>
                </a:solidFill>
              </a:rPr>
              <a:t>Beta Lactamase</a:t>
            </a:r>
            <a:r>
              <a:rPr lang="en-US">
                <a:solidFill>
                  <a:schemeClr val="dk1"/>
                </a:solidFill>
              </a:rPr>
              <a:t> inhibitors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Extended spectrum penicillins + </a:t>
            </a:r>
            <a:r>
              <a:rPr lang="en-US">
                <a:solidFill>
                  <a:schemeClr val="dk1"/>
                </a:solidFill>
              </a:rPr>
              <a:t>Beta Lactamase</a:t>
            </a:r>
            <a:r>
              <a:rPr lang="en-US">
                <a:solidFill>
                  <a:schemeClr val="dk1"/>
                </a:solidFill>
              </a:rPr>
              <a:t> inhibitors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Carbapenems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Metronidazole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Clindamycin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Chloramphenicol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0" name="Google Shape;1040;g1f9a5f172b6_1_594"/>
          <p:cNvSpPr/>
          <p:nvPr/>
        </p:nvSpPr>
        <p:spPr>
          <a:xfrm>
            <a:off x="622900" y="3570475"/>
            <a:ext cx="878100" cy="908400"/>
          </a:xfrm>
          <a:prstGeom prst="pie">
            <a:avLst>
              <a:gd fmla="val 0" name="adj1"/>
              <a:gd fmla="val 1620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g1f9a5f172b6_1_594"/>
          <p:cNvSpPr/>
          <p:nvPr/>
        </p:nvSpPr>
        <p:spPr>
          <a:xfrm>
            <a:off x="6382775" y="3801200"/>
            <a:ext cx="878100" cy="908400"/>
          </a:xfrm>
          <a:prstGeom prst="noSmoking">
            <a:avLst>
              <a:gd fmla="val 1875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" name="Google Shape;1042;g1f9a5f172b6_1_594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3" name="Google Shape;1043;g1f9a5f172b6_1_594"/>
          <p:cNvSpPr/>
          <p:nvPr/>
        </p:nvSpPr>
        <p:spPr>
          <a:xfrm>
            <a:off x="895575" y="1618050"/>
            <a:ext cx="647100" cy="505200"/>
          </a:xfrm>
          <a:prstGeom prst="ellipse">
            <a:avLst/>
          </a:prstGeom>
          <a:solidFill>
            <a:srgbClr val="674EA7"/>
          </a:solidFill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g1f9a5f172b6_1_594"/>
          <p:cNvSpPr/>
          <p:nvPr/>
        </p:nvSpPr>
        <p:spPr>
          <a:xfrm>
            <a:off x="6223250" y="1521750"/>
            <a:ext cx="779700" cy="6978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9" name="Google Shape;1049;g1f9a5f172b6_1_606"/>
          <p:cNvGraphicFramePr/>
          <p:nvPr/>
        </p:nvGraphicFramePr>
        <p:xfrm>
          <a:off x="1609450" y="12608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10287000"/>
              </a:tblGrid>
              <a:tr h="45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Pneumonia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Urinary tract infection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Pelvic inflammatory disease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Cellulitis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50" name="Google Shape;1050;g1f9a5f172b6_1_606"/>
          <p:cNvSpPr txBox="1"/>
          <p:nvPr/>
        </p:nvSpPr>
        <p:spPr>
          <a:xfrm>
            <a:off x="1802825" y="198625"/>
            <a:ext cx="9793200" cy="400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Empiric therapy (Syndromic approach)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051" name="Google Shape;1051;g1f9a5f172b6_1_606"/>
          <p:cNvGraphicFramePr/>
          <p:nvPr/>
        </p:nvGraphicFramePr>
        <p:xfrm>
          <a:off x="1685450" y="34238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10287000"/>
              </a:tblGrid>
              <a:tr h="66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Meningits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Infective endocarditis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Intravascular catheter related infections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Intraabdominal infections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52" name="Google Shape;1052;g1f9a5f172b6_1_606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1f9a5f172b6_1_821"/>
          <p:cNvSpPr txBox="1"/>
          <p:nvPr/>
        </p:nvSpPr>
        <p:spPr>
          <a:xfrm>
            <a:off x="2673675" y="397225"/>
            <a:ext cx="5958600" cy="4002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Identify the infection syndrome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58" name="Google Shape;1058;g1f9a5f172b6_1_821"/>
          <p:cNvCxnSpPr/>
          <p:nvPr/>
        </p:nvCxnSpPr>
        <p:spPr>
          <a:xfrm>
            <a:off x="5668200" y="1222250"/>
            <a:ext cx="15300" cy="84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59" name="Google Shape;1059;g1f9a5f172b6_1_821"/>
          <p:cNvSpPr txBox="1"/>
          <p:nvPr/>
        </p:nvSpPr>
        <p:spPr>
          <a:xfrm>
            <a:off x="2673675" y="2413950"/>
            <a:ext cx="5469600" cy="4002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Suspect the bugs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60" name="Google Shape;1060;g1f9a5f172b6_1_821"/>
          <p:cNvCxnSpPr/>
          <p:nvPr/>
        </p:nvCxnSpPr>
        <p:spPr>
          <a:xfrm>
            <a:off x="5645325" y="3299700"/>
            <a:ext cx="15300" cy="84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1" name="Google Shape;1061;g1f9a5f172b6_1_821"/>
          <p:cNvSpPr txBox="1"/>
          <p:nvPr/>
        </p:nvSpPr>
        <p:spPr>
          <a:xfrm>
            <a:off x="2795525" y="4625550"/>
            <a:ext cx="5469600" cy="4002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Initiate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empiric antibiotics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2" name="Google Shape;1062;g1f9a5f172b6_1_821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1f9a5f172b6_1_612"/>
          <p:cNvSpPr txBox="1"/>
          <p:nvPr/>
        </p:nvSpPr>
        <p:spPr>
          <a:xfrm>
            <a:off x="8479400" y="351400"/>
            <a:ext cx="3468300" cy="554100"/>
          </a:xfrm>
          <a:prstGeom prst="rect">
            <a:avLst/>
          </a:prstGeom>
          <a:solidFill>
            <a:srgbClr val="4A86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PNEUMONIA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8" name="Google Shape;1068;g1f9a5f172b6_1_612"/>
          <p:cNvSpPr txBox="1"/>
          <p:nvPr/>
        </p:nvSpPr>
        <p:spPr>
          <a:xfrm>
            <a:off x="1757000" y="137500"/>
            <a:ext cx="5133600" cy="4002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COMMUNITY ACQUIRED PNEUMONIA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069" name="Google Shape;1069;g1f9a5f172b6_1_612"/>
          <p:cNvGraphicFramePr/>
          <p:nvPr/>
        </p:nvGraphicFramePr>
        <p:xfrm>
          <a:off x="1336825" y="15073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508725"/>
                <a:gridCol w="3508725"/>
              </a:tblGrid>
              <a:tr h="63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Bacteria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Incidence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3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Streptococcus pneumoniae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42%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3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Mycoplasma pneumoniae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19%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3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Chlamydophila pneumoniae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3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Haemophilus influenzae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97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Other aerobic gram negative bacteria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3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Legionella spp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4%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70" name="Google Shape;1070;g1f9a5f172b6_1_612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1f9a5f172b6_1_619"/>
          <p:cNvSpPr txBox="1"/>
          <p:nvPr/>
        </p:nvSpPr>
        <p:spPr>
          <a:xfrm>
            <a:off x="8632175" y="718075"/>
            <a:ext cx="3468300" cy="554100"/>
          </a:xfrm>
          <a:prstGeom prst="rect">
            <a:avLst/>
          </a:prstGeom>
          <a:solidFill>
            <a:srgbClr val="4A86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PNEUMONIA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6" name="Google Shape;1076;g1f9a5f172b6_1_619"/>
          <p:cNvSpPr txBox="1"/>
          <p:nvPr/>
        </p:nvSpPr>
        <p:spPr>
          <a:xfrm>
            <a:off x="1757000" y="137500"/>
            <a:ext cx="5133600" cy="4002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HOSPITAL OR HEALTH CARE ACQUIRED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077" name="Google Shape;1077;g1f9a5f172b6_1_619"/>
          <p:cNvGraphicFramePr/>
          <p:nvPr/>
        </p:nvGraphicFramePr>
        <p:xfrm>
          <a:off x="1237525" y="6440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5632625"/>
                <a:gridCol w="1682750"/>
              </a:tblGrid>
              <a:tr h="51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Bacteria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Incidence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EARLY ONSET HAP (WITHOUT RISK FACTORS FOR MDRO)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1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Methicillin sensitive Staphylococcus aureus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29 % to 35%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Haemophilus influenzae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23% to 33%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Enterobacteriaceae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5% to 25%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Streptococcus pneumoniae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7% to 23%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LATE ONSET HAP (HAP WITH RISK FACTORS FOR MDRO)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94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Pseudomonas aeruginosa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39% to 64%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Acinetobacter spp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6% to 26%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Enterobacteriaceae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16% to 31%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Methicillin resistant staphylococcus aureus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0% to 20%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78" name="Google Shape;1078;g1f9a5f172b6_1_619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3" name="Google Shape;1083;g1f9a5f172b6_1_485"/>
          <p:cNvGraphicFramePr/>
          <p:nvPr/>
        </p:nvGraphicFramePr>
        <p:xfrm>
          <a:off x="481275" y="13926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1358325"/>
                <a:gridCol w="1358325"/>
              </a:tblGrid>
              <a:tr h="1062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Bacteria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Incidence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Streptococcus pneumoniae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42%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Mycoplasma pneumoniae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19%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Chlamydophila pneumoniae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10%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Haemophilus influenzae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9%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Other aerobic gram negative bacteria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7%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Legionella spp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4%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84" name="Google Shape;1084;g1f9a5f172b6_1_485"/>
          <p:cNvSpPr txBox="1"/>
          <p:nvPr/>
        </p:nvSpPr>
        <p:spPr>
          <a:xfrm>
            <a:off x="481275" y="198625"/>
            <a:ext cx="3361200" cy="400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Out </a:t>
            </a: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patient</a:t>
            </a: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 with no risk factors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085" name="Google Shape;1085;g1f9a5f172b6_1_485"/>
          <p:cNvGraphicFramePr/>
          <p:nvPr/>
        </p:nvGraphicFramePr>
        <p:xfrm>
          <a:off x="4474125" y="3318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2260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Streptococcus pneumoniae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Hemophilus influenzae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Chlamydophila pneumoniae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Mycoplasma pneumoniae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Legionella spp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Chlamydophila pneumonia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Staphylococcus aureus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Other </a:t>
                      </a:r>
                      <a:r>
                        <a:rPr lang="en-US"/>
                        <a:t>aerobic</a:t>
                      </a:r>
                      <a:r>
                        <a:rPr lang="en-US"/>
                        <a:t> gram negative bacteria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86" name="Google Shape;1086;g1f9a5f172b6_1_485"/>
          <p:cNvSpPr/>
          <p:nvPr/>
        </p:nvSpPr>
        <p:spPr>
          <a:xfrm>
            <a:off x="7328825" y="3422300"/>
            <a:ext cx="381900" cy="611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g1f9a5f172b6_1_485"/>
          <p:cNvSpPr txBox="1"/>
          <p:nvPr/>
        </p:nvSpPr>
        <p:spPr>
          <a:xfrm>
            <a:off x="7710725" y="3527750"/>
            <a:ext cx="249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Beta lactam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8" name="Google Shape;1088;g1f9a5f172b6_1_485"/>
          <p:cNvSpPr/>
          <p:nvPr/>
        </p:nvSpPr>
        <p:spPr>
          <a:xfrm>
            <a:off x="7830550" y="3422300"/>
            <a:ext cx="381900" cy="26127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g1f9a5f172b6_1_485"/>
          <p:cNvSpPr txBox="1"/>
          <p:nvPr/>
        </p:nvSpPr>
        <p:spPr>
          <a:xfrm>
            <a:off x="8212450" y="4506950"/>
            <a:ext cx="168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Macrolide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0" name="Google Shape;1090;g1f9a5f172b6_1_485"/>
          <p:cNvSpPr/>
          <p:nvPr/>
        </p:nvSpPr>
        <p:spPr>
          <a:xfrm>
            <a:off x="3842475" y="3378263"/>
            <a:ext cx="381900" cy="30498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g1f9a5f172b6_1_485"/>
          <p:cNvSpPr txBox="1"/>
          <p:nvPr/>
        </p:nvSpPr>
        <p:spPr>
          <a:xfrm>
            <a:off x="3252378" y="4592025"/>
            <a:ext cx="116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Quinolone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92" name="Google Shape;1092;g1f9a5f172b6_1_4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774" y="378375"/>
            <a:ext cx="7388425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g1f9a5f172b6_1_485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8" name="Google Shape;1098;g1f9a5f172b6_1_641"/>
          <p:cNvGraphicFramePr/>
          <p:nvPr/>
        </p:nvGraphicFramePr>
        <p:xfrm>
          <a:off x="481275" y="13926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1358325"/>
                <a:gridCol w="1358325"/>
              </a:tblGrid>
              <a:tr h="1062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Bacteria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Incidence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Streptococcus pneumoniae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42%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Mycoplasma pneumoniae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19%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Chlamydophila pneumoniae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10%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Haemophilus influenzae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9%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Other aerobic gram negative bacteria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7%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Legionella spp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4%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99" name="Google Shape;1099;g1f9a5f172b6_1_641"/>
          <p:cNvSpPr txBox="1"/>
          <p:nvPr/>
        </p:nvSpPr>
        <p:spPr>
          <a:xfrm>
            <a:off x="481275" y="198625"/>
            <a:ext cx="3361200" cy="400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Out patient with risk factors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100" name="Google Shape;1100;g1f9a5f172b6_1_641"/>
          <p:cNvGraphicFramePr/>
          <p:nvPr/>
        </p:nvGraphicFramePr>
        <p:xfrm>
          <a:off x="4474125" y="3318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2260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Streptococcus pneumoniae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Hemophilus influenzae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Chlamydophila pneumoniae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Mycoplasma pneumoniae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Legionella spp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Chlamydophila pneumonia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Staphylococcus aureus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Other aerobic gram negative bacteria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01" name="Google Shape;1101;g1f9a5f172b6_1_641"/>
          <p:cNvSpPr/>
          <p:nvPr/>
        </p:nvSpPr>
        <p:spPr>
          <a:xfrm>
            <a:off x="7328825" y="3422300"/>
            <a:ext cx="381900" cy="611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g1f9a5f172b6_1_641"/>
          <p:cNvSpPr txBox="1"/>
          <p:nvPr/>
        </p:nvSpPr>
        <p:spPr>
          <a:xfrm>
            <a:off x="8098350" y="3527750"/>
            <a:ext cx="249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Beta lactam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3" name="Google Shape;1103;g1f9a5f172b6_1_641"/>
          <p:cNvSpPr/>
          <p:nvPr/>
        </p:nvSpPr>
        <p:spPr>
          <a:xfrm>
            <a:off x="7830550" y="3422300"/>
            <a:ext cx="381900" cy="26127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g1f9a5f172b6_1_641"/>
          <p:cNvSpPr txBox="1"/>
          <p:nvPr/>
        </p:nvSpPr>
        <p:spPr>
          <a:xfrm>
            <a:off x="8503200" y="4528550"/>
            <a:ext cx="168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Macrolide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5" name="Google Shape;1105;g1f9a5f172b6_1_641"/>
          <p:cNvSpPr/>
          <p:nvPr/>
        </p:nvSpPr>
        <p:spPr>
          <a:xfrm>
            <a:off x="3842475" y="3378263"/>
            <a:ext cx="381900" cy="30498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g1f9a5f172b6_1_641"/>
          <p:cNvSpPr txBox="1"/>
          <p:nvPr/>
        </p:nvSpPr>
        <p:spPr>
          <a:xfrm>
            <a:off x="3252378" y="4592025"/>
            <a:ext cx="116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Quinolone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07" name="Google Shape;1107;g1f9a5f172b6_1_6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4875" y="152400"/>
            <a:ext cx="7351543" cy="30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Google Shape;1108;g1f9a5f172b6_1_641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3" name="Google Shape;1113;g1f9a5f172b6_1_670"/>
          <p:cNvGraphicFramePr/>
          <p:nvPr/>
        </p:nvGraphicFramePr>
        <p:xfrm>
          <a:off x="560250" y="988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1496575"/>
                <a:gridCol w="1496575"/>
              </a:tblGrid>
              <a:tr h="96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Bacteria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Incidence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Streptococcus pneumoniae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42%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Mycoplasma pneumoniae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19%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Chlamydophila pneumoniae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10%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2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Haemophilus influenzae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9%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Other aerobic gram negative bacteria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7%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Legionella spp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4%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14" name="Google Shape;1114;g1f9a5f172b6_1_670"/>
          <p:cNvSpPr txBox="1"/>
          <p:nvPr/>
        </p:nvSpPr>
        <p:spPr>
          <a:xfrm>
            <a:off x="4591125" y="916700"/>
            <a:ext cx="3361200" cy="400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Community Acquired Pneumonia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115" name="Google Shape;1115;g1f9a5f172b6_1_670"/>
          <p:cNvGraphicFramePr/>
          <p:nvPr/>
        </p:nvGraphicFramePr>
        <p:xfrm>
          <a:off x="3809525" y="331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226075"/>
              </a:tblGrid>
              <a:tr h="33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Streptococcus pneumoniae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Hemophilus influenzae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Chlamydophila pneumoniae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Mycoplasma pneumoniae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Legionella spp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Chlamydophila pneumonia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Staphylococcus aureus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Other aerobic gram negative bacteria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16" name="Google Shape;1116;g1f9a5f172b6_1_670"/>
          <p:cNvSpPr/>
          <p:nvPr/>
        </p:nvSpPr>
        <p:spPr>
          <a:xfrm>
            <a:off x="6580175" y="3422300"/>
            <a:ext cx="381900" cy="611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g1f9a5f172b6_1_670"/>
          <p:cNvSpPr txBox="1"/>
          <p:nvPr/>
        </p:nvSpPr>
        <p:spPr>
          <a:xfrm>
            <a:off x="7120550" y="3527750"/>
            <a:ext cx="249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Beta lactam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8" name="Google Shape;1118;g1f9a5f172b6_1_670"/>
          <p:cNvSpPr/>
          <p:nvPr/>
        </p:nvSpPr>
        <p:spPr>
          <a:xfrm>
            <a:off x="7188875" y="3422300"/>
            <a:ext cx="381900" cy="26127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g1f9a5f172b6_1_670"/>
          <p:cNvSpPr txBox="1"/>
          <p:nvPr/>
        </p:nvSpPr>
        <p:spPr>
          <a:xfrm>
            <a:off x="7724050" y="4528550"/>
            <a:ext cx="168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Macrolide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0" name="Google Shape;1120;g1f9a5f172b6_1_670"/>
          <p:cNvSpPr/>
          <p:nvPr/>
        </p:nvSpPr>
        <p:spPr>
          <a:xfrm>
            <a:off x="3553400" y="3378250"/>
            <a:ext cx="381900" cy="30498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g1f9a5f172b6_1_670"/>
          <p:cNvSpPr txBox="1"/>
          <p:nvPr/>
        </p:nvSpPr>
        <p:spPr>
          <a:xfrm>
            <a:off x="2488953" y="4703038"/>
            <a:ext cx="116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Quinolone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2" name="Google Shape;1122;g1f9a5f172b6_1_6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3300" y="174000"/>
            <a:ext cx="3226075" cy="4354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g1f9a5f172b6_1_670"/>
          <p:cNvSpPr txBox="1"/>
          <p:nvPr/>
        </p:nvSpPr>
        <p:spPr>
          <a:xfrm>
            <a:off x="7724050" y="5011250"/>
            <a:ext cx="4131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latin typeface="Century Gothic"/>
                <a:ea typeface="Century Gothic"/>
                <a:cs typeface="Century Gothic"/>
                <a:sym typeface="Century Gothic"/>
              </a:rPr>
              <a:t>If pseudomonas aeruginosa is suspected, add two antipseudomonal agents</a:t>
            </a:r>
            <a:endParaRPr b="1"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>
                <a:latin typeface="Century Gothic"/>
                <a:ea typeface="Century Gothic"/>
                <a:cs typeface="Century Gothic"/>
                <a:sym typeface="Century Gothic"/>
              </a:rPr>
              <a:t>If staphylococcus is suspected, add glycopeptide (vancomycin) or linezolid</a:t>
            </a:r>
            <a:endParaRPr b="1" i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4" name="Google Shape;1124;g1f9a5f172b6_1_670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1f9a5f172b6_1_684"/>
          <p:cNvSpPr txBox="1"/>
          <p:nvPr/>
        </p:nvSpPr>
        <p:spPr>
          <a:xfrm>
            <a:off x="2169500" y="794475"/>
            <a:ext cx="226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0" name="Google Shape;1130;g1f9a5f172b6_1_684"/>
          <p:cNvSpPr txBox="1"/>
          <p:nvPr/>
        </p:nvSpPr>
        <p:spPr>
          <a:xfrm>
            <a:off x="8571075" y="977800"/>
            <a:ext cx="297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131" name="Google Shape;1131;g1f9a5f172b6_1_684"/>
          <p:cNvGraphicFramePr/>
          <p:nvPr/>
        </p:nvGraphicFramePr>
        <p:xfrm>
          <a:off x="1955600" y="3666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5632625"/>
                <a:gridCol w="1682750"/>
              </a:tblGrid>
              <a:tr h="51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Bacteria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Incidence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EARLY ONSET HAP (WITHOUT RISK FACTORS FOR MDRO)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1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Methicillin sensitive Staphylococcus aureus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29 % to 35%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Haemophilus influenzae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23% to 33%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Enterobacteriaceae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5% to 25%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Streptococcus pneumoniae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7% to 23%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132" name="Google Shape;1132;g1f9a5f172b6_1_6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100" y="3953770"/>
            <a:ext cx="10553700" cy="26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3" name="Google Shape;1133;g1f9a5f172b6_1_684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Cell wall structure</a:t>
            </a:r>
            <a:endParaRPr/>
          </a:p>
        </p:txBody>
      </p:sp>
      <p:pic>
        <p:nvPicPr>
          <p:cNvPr descr="Gram-Positive vs. Gram-Negative | Biology Dictionary" id="205" name="Google Shape;205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4216" y="1787611"/>
            <a:ext cx="7768281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8" name="Google Shape;1138;g1f9a5f172b6_1_396"/>
          <p:cNvGraphicFramePr/>
          <p:nvPr/>
        </p:nvGraphicFramePr>
        <p:xfrm>
          <a:off x="2250225" y="35981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4826825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LATE ONSET HAP (HAP WITH RISK FACTORS FOR MDRO)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</a:tr>
              <a:tr h="794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Pseudomonas aeruginosa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Enterobacteriacae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Acinetobacter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Methicillin resistant staphylococcus aureus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39" name="Google Shape;1139;g1f9a5f172b6_1_396"/>
          <p:cNvSpPr txBox="1"/>
          <p:nvPr/>
        </p:nvSpPr>
        <p:spPr>
          <a:xfrm>
            <a:off x="1726425" y="290275"/>
            <a:ext cx="4186200" cy="400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Late onset HAP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0" name="Google Shape;1140;g1f9a5f172b6_1_396"/>
          <p:cNvSpPr/>
          <p:nvPr/>
        </p:nvSpPr>
        <p:spPr>
          <a:xfrm>
            <a:off x="7280225" y="4220050"/>
            <a:ext cx="351300" cy="1311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g1f9a5f172b6_1_396"/>
          <p:cNvSpPr txBox="1"/>
          <p:nvPr/>
        </p:nvSpPr>
        <p:spPr>
          <a:xfrm>
            <a:off x="8013425" y="3972100"/>
            <a:ext cx="1894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Antipseudomonal cephalosporin or piperacillin Tazobaxtam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2" name="Google Shape;1142;g1f9a5f172b6_1_396"/>
          <p:cNvSpPr/>
          <p:nvPr/>
        </p:nvSpPr>
        <p:spPr>
          <a:xfrm>
            <a:off x="7280225" y="4281800"/>
            <a:ext cx="885900" cy="17112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43" name="Google Shape;1143;g1f9a5f172b6_1_396"/>
          <p:cNvCxnSpPr>
            <a:stCxn id="1142" idx="1"/>
          </p:cNvCxnSpPr>
          <p:nvPr/>
        </p:nvCxnSpPr>
        <p:spPr>
          <a:xfrm>
            <a:off x="8166125" y="5137400"/>
            <a:ext cx="626400" cy="77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44" name="Google Shape;1144;g1f9a5f172b6_1_396"/>
          <p:cNvSpPr txBox="1"/>
          <p:nvPr/>
        </p:nvSpPr>
        <p:spPr>
          <a:xfrm>
            <a:off x="7998275" y="5137400"/>
            <a:ext cx="165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Carbapenem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145" name="Google Shape;1145;g1f9a5f172b6_1_396"/>
          <p:cNvCxnSpPr/>
          <p:nvPr/>
        </p:nvCxnSpPr>
        <p:spPr>
          <a:xfrm>
            <a:off x="6943925" y="6218225"/>
            <a:ext cx="1237500" cy="1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46" name="Google Shape;1146;g1f9a5f172b6_1_396"/>
          <p:cNvSpPr txBox="1"/>
          <p:nvPr/>
        </p:nvSpPr>
        <p:spPr>
          <a:xfrm>
            <a:off x="8754500" y="6035100"/>
            <a:ext cx="165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Vancomycin or Linezolid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7" name="Google Shape;1147;g1f9a5f172b6_1_396"/>
          <p:cNvSpPr/>
          <p:nvPr/>
        </p:nvSpPr>
        <p:spPr>
          <a:xfrm>
            <a:off x="2003613" y="4244950"/>
            <a:ext cx="137400" cy="1046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g1f9a5f172b6_1_396"/>
          <p:cNvSpPr txBox="1"/>
          <p:nvPr/>
        </p:nvSpPr>
        <p:spPr>
          <a:xfrm>
            <a:off x="1161150" y="4568200"/>
            <a:ext cx="88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Quinolone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9" name="Google Shape;1149;g1f9a5f172b6_1_396"/>
          <p:cNvSpPr/>
          <p:nvPr/>
        </p:nvSpPr>
        <p:spPr>
          <a:xfrm>
            <a:off x="1543100" y="4281788"/>
            <a:ext cx="351300" cy="15861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g1f9a5f172b6_1_396"/>
          <p:cNvSpPr txBox="1"/>
          <p:nvPr/>
        </p:nvSpPr>
        <p:spPr>
          <a:xfrm>
            <a:off x="397225" y="5457300"/>
            <a:ext cx="123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Aminoglycoside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1" name="Google Shape;1151;g1f9a5f172b6_1_396"/>
          <p:cNvSpPr txBox="1"/>
          <p:nvPr/>
        </p:nvSpPr>
        <p:spPr>
          <a:xfrm>
            <a:off x="5698775" y="641675"/>
            <a:ext cx="652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152" name="Google Shape;1152;g1f9a5f172b6_1_396"/>
          <p:cNvGraphicFramePr/>
          <p:nvPr/>
        </p:nvGraphicFramePr>
        <p:xfrm>
          <a:off x="8792513" y="-763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902875"/>
              </a:tblGrid>
              <a:tr h="39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Combination Antibiotic Therapy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Antipseudomonal cephalosporin (Cefepime, Ceftazidime)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                                or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Antipseudomonal Carbapenem (Imipenem or Meropenem)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                               or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Beta Lactam</a:t>
                      </a:r>
                      <a:r>
                        <a:rPr lang="en-US"/>
                        <a:t> + </a:t>
                      </a:r>
                      <a:r>
                        <a:rPr lang="en-US"/>
                        <a:t>Beta Lactamase</a:t>
                      </a:r>
                      <a:r>
                        <a:rPr lang="en-US"/>
                        <a:t> inhibitor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                             plus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Antipseudomonal fluoroquinolone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(Ciprofloxacin or Levofloxacin)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                            or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Aminoglycoside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(Amikacin, </a:t>
                      </a:r>
                      <a:r>
                        <a:rPr lang="en-US"/>
                        <a:t>gentamicin</a:t>
                      </a:r>
                      <a:r>
                        <a:rPr lang="en-US"/>
                        <a:t>, or tobramycin)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                       plus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Linezolid or vancomycin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153" name="Google Shape;1153;g1f9a5f172b6_1_396"/>
          <p:cNvCxnSpPr>
            <a:stCxn id="1149" idx="1"/>
            <a:endCxn id="1150" idx="0"/>
          </p:cNvCxnSpPr>
          <p:nvPr/>
        </p:nvCxnSpPr>
        <p:spPr>
          <a:xfrm flipH="1">
            <a:off x="1016000" y="5074838"/>
            <a:ext cx="527100" cy="38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54" name="Google Shape;1154;g1f9a5f172b6_1_396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9" name="Google Shape;1159;g1f9a5f172b6_1_330"/>
          <p:cNvGraphicFramePr/>
          <p:nvPr/>
        </p:nvGraphicFramePr>
        <p:xfrm>
          <a:off x="489525" y="1215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396600"/>
                <a:gridCol w="339660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Uncomplicated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E.coli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53% to 79%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Proteus mirabilis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4% to 5%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Staphylococcus saprophyticus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Klebsiella pneumoniae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2% to 3%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Other </a:t>
                      </a:r>
                      <a:r>
                        <a:rPr lang="en-US"/>
                        <a:t>enterobacteriaceae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Complicated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E.coli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26% to 29%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Enterococci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13% to 17%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Pseudomonas aeruginosa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9 % to 16%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Klebsiella spp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8% to 10%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Other </a:t>
                      </a:r>
                      <a:r>
                        <a:rPr lang="en-US"/>
                        <a:t>enterobacteriaceae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9% to 11%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Methicillin Sensitive and Methicillin Resistant staphylococcus aureus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60" name="Google Shape;1160;g1f9a5f172b6_1_330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1" name="Google Shape;1161;g1f9a5f172b6_1_330"/>
          <p:cNvSpPr txBox="1"/>
          <p:nvPr/>
        </p:nvSpPr>
        <p:spPr>
          <a:xfrm>
            <a:off x="1943775" y="159500"/>
            <a:ext cx="602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Urinary tract infections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62" name="Google Shape;1162;g1f9a5f172b6_1_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4387" y="1876850"/>
            <a:ext cx="3990975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2263e93d69f_0_19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8" name="Google Shape;1168;g2263e93d69f_0_19"/>
          <p:cNvSpPr txBox="1"/>
          <p:nvPr/>
        </p:nvSpPr>
        <p:spPr>
          <a:xfrm>
            <a:off x="1628775" y="285750"/>
            <a:ext cx="2838600" cy="4002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entury Gothic"/>
                <a:ea typeface="Century Gothic"/>
                <a:cs typeface="Century Gothic"/>
                <a:sym typeface="Century Gothic"/>
              </a:rPr>
              <a:t>         Complicated UTI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69" name="Google Shape;1169;g2263e93d69f_0_19"/>
          <p:cNvPicPr preferRelativeResize="0"/>
          <p:nvPr/>
        </p:nvPicPr>
        <p:blipFill rotWithShape="1">
          <a:blip r:embed="rId3">
            <a:alphaModFix/>
          </a:blip>
          <a:srcRect b="21377" l="0" r="0" t="0"/>
          <a:stretch/>
        </p:blipFill>
        <p:spPr>
          <a:xfrm>
            <a:off x="1269225" y="1300175"/>
            <a:ext cx="9805976" cy="2014525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70" name="Google Shape;1170;g2263e93d69f_0_19"/>
          <p:cNvSpPr txBox="1"/>
          <p:nvPr/>
        </p:nvSpPr>
        <p:spPr>
          <a:xfrm>
            <a:off x="1548075" y="3505200"/>
            <a:ext cx="7900800" cy="14775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Latest </a:t>
            </a:r>
            <a:r>
              <a:rPr lang="en-US" sz="10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update</a:t>
            </a:r>
            <a:r>
              <a:rPr lang="en-US" sz="10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→  </a:t>
            </a:r>
            <a:endParaRPr sz="10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Verdana"/>
              <a:buChar char="●"/>
            </a:pPr>
            <a:r>
              <a:rPr lang="en-US" sz="10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 not automatically consider patients with underlying urologic abnormalities , immunocompromising conditions , or poorly controlled diabetes mellitus to have a complicated UTI if they have no concerning symptoms for upper tract or systemic infection</a:t>
            </a:r>
            <a:endParaRPr sz="10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Verdana"/>
              <a:buChar char="●"/>
            </a:pPr>
            <a:r>
              <a:rPr lang="en-US" sz="10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They can be at higher risk for more serious infection and have not traditionally been included in studies evaluating the antibiotic regimens that are typically used for acute simple cystitis</a:t>
            </a:r>
            <a:endParaRPr sz="105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Verdana"/>
              <a:buChar char="●"/>
            </a:pPr>
            <a:r>
              <a:rPr lang="en-US" sz="10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Such patients are to followed more closely and/or have a low threshold to manage them as complicated UTI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5" name="Google Shape;1175;g1f9a5f172b6_1_734"/>
          <p:cNvGraphicFramePr/>
          <p:nvPr/>
        </p:nvGraphicFramePr>
        <p:xfrm>
          <a:off x="952500" y="1361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5143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Uncomplicated/ Acute simple cystitis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E.coli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Proteus mirabilis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Staphylococcus saprophyticus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Klebsiella pneumoniae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Other enterobacteriaceae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76" name="Google Shape;1176;g1f9a5f172b6_1_734"/>
          <p:cNvSpPr txBox="1"/>
          <p:nvPr/>
        </p:nvSpPr>
        <p:spPr>
          <a:xfrm>
            <a:off x="6172800" y="1487825"/>
            <a:ext cx="2734500" cy="27705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Oral Nitrofurantoin BD for 5 days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Oral Trimethoprim- 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Sulfamethoxazole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DS BD for 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3 days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or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Fosfomycin single dose parenteral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or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Oral Pivmecillinam BD for 5 days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7" name="Google Shape;1177;g1f9a5f172b6_1_734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2" name="Google Shape;1182;g1f9a5f172b6_1_742"/>
          <p:cNvGraphicFramePr/>
          <p:nvPr/>
        </p:nvGraphicFramePr>
        <p:xfrm>
          <a:off x="257175" y="148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752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Complicated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E.coli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Enterococci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Pseudomonas aeruginosa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Klebsiella spp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Other </a:t>
                      </a:r>
                      <a:r>
                        <a:rPr lang="en-US"/>
                        <a:t>enterobacteriaceae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822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Methicillin Sensitive and Methicillin Resistant staphylococcus aureus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83" name="Google Shape;1183;g1f9a5f172b6_1_742"/>
          <p:cNvSpPr txBox="1"/>
          <p:nvPr/>
        </p:nvSpPr>
        <p:spPr>
          <a:xfrm>
            <a:off x="5102925" y="458350"/>
            <a:ext cx="3025200" cy="4002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Complicated UTI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4" name="Google Shape;1184;g1f9a5f172b6_1_742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85" name="Google Shape;1185;g1f9a5f172b6_1_7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3775" y="1010950"/>
            <a:ext cx="8905826" cy="5742275"/>
          </a:xfrm>
          <a:prstGeom prst="rect">
            <a:avLst/>
          </a:prstGeom>
          <a:noFill/>
          <a:ln cap="flat" cmpd="sng" w="762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2263e93d69f_0_36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91" name="Google Shape;1191;g2263e93d69f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150" y="648950"/>
            <a:ext cx="9353550" cy="6209050"/>
          </a:xfrm>
          <a:prstGeom prst="rect">
            <a:avLst/>
          </a:prstGeom>
          <a:noFill/>
          <a:ln cap="flat" cmpd="sng" w="762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92" name="Google Shape;1192;g2263e93d69f_0_36"/>
          <p:cNvSpPr txBox="1"/>
          <p:nvPr/>
        </p:nvSpPr>
        <p:spPr>
          <a:xfrm>
            <a:off x="1123950" y="142875"/>
            <a:ext cx="4134000" cy="4002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Outpatients with acute complicated UTI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1f9a5f172b6_1_142"/>
          <p:cNvSpPr txBox="1"/>
          <p:nvPr/>
        </p:nvSpPr>
        <p:spPr>
          <a:xfrm>
            <a:off x="2429225" y="275000"/>
            <a:ext cx="5668200" cy="4002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Pelvic inflammatory diseases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198" name="Google Shape;1198;g1f9a5f172b6_1_142"/>
          <p:cNvGraphicFramePr/>
          <p:nvPr/>
        </p:nvGraphicFramePr>
        <p:xfrm>
          <a:off x="1727600" y="787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5143500"/>
                <a:gridCol w="5143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Neisseria </a:t>
                      </a:r>
                      <a:r>
                        <a:rPr lang="en-US"/>
                        <a:t>Gonorrhoeae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27% to 56%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Chlamydia trachomatis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22% to 31%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Anaerobic bacteria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20% to 78%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99" name="Google Shape;1199;g1f9a5f172b6_1_142"/>
          <p:cNvGraphicFramePr/>
          <p:nvPr/>
        </p:nvGraphicFramePr>
        <p:xfrm>
          <a:off x="860825" y="2168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10287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Mild to moderate disease planned for  outpatient treatment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Ceftriaxone IM single dose                                                    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plus Oral Doxycycline for 14 days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plus Oral Metronidazole </a:t>
                      </a:r>
                      <a:r>
                        <a:rPr lang="en-US"/>
                        <a:t>for</a:t>
                      </a:r>
                      <a:r>
                        <a:rPr lang="en-US"/>
                        <a:t> 14 days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00" name="Google Shape;1200;g1f9a5f172b6_1_142"/>
          <p:cNvGraphicFramePr/>
          <p:nvPr/>
        </p:nvGraphicFramePr>
        <p:xfrm>
          <a:off x="860825" y="3874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5143500"/>
                <a:gridCol w="5143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Severe disease requiring hospitalisation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Ceftriaxone IV + Doxycycline + Metronidazole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Or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Cefoxitin + Doxycycline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Or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Cefotetan + Doxycycline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Cefoxitin, Cefotetan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Clindamycin + Aminoglycoside (</a:t>
                      </a:r>
                      <a:r>
                        <a:rPr lang="en-US"/>
                        <a:t>gentamicin</a:t>
                      </a:r>
                      <a:r>
                        <a:rPr lang="en-US"/>
                        <a:t>) → </a:t>
                      </a:r>
                      <a:r>
                        <a:rPr lang="en-US"/>
                        <a:t>limited</a:t>
                      </a:r>
                      <a:r>
                        <a:rPr lang="en-US"/>
                        <a:t> clinical </a:t>
                      </a:r>
                      <a:r>
                        <a:rPr lang="en-US"/>
                        <a:t>data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01" name="Google Shape;1201;g1f9a5f172b6_1_142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1f9a5f172b6_1_755"/>
          <p:cNvSpPr txBox="1"/>
          <p:nvPr/>
        </p:nvSpPr>
        <p:spPr>
          <a:xfrm>
            <a:off x="531800" y="69425"/>
            <a:ext cx="6554400" cy="4002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Meningitis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207" name="Google Shape;1207;g1f9a5f172b6_1_755"/>
          <p:cNvGraphicFramePr/>
          <p:nvPr/>
        </p:nvGraphicFramePr>
        <p:xfrm>
          <a:off x="1482500" y="838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429000"/>
                <a:gridCol w="3429000"/>
                <a:gridCol w="3429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Age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Bacterium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 to 1</a:t>
                      </a:r>
                      <a:r>
                        <a:rPr lang="en-US"/>
                        <a:t> months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Streptococcus agalactiae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E.coli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Listeria monocytogenes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Klebsiella spp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Ampicillin plus  cefotaxime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/>
                        <a:t>or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Ampicillin plus  an aminoglycoside 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 months to 23 months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Neisseria meningitidis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Streptococcus pneumoniae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Group B streptococcus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Haemophilus</a:t>
                      </a:r>
                      <a:r>
                        <a:rPr lang="en-US"/>
                        <a:t> </a:t>
                      </a:r>
                      <a:r>
                        <a:rPr lang="en-US"/>
                        <a:t>influenzae</a:t>
                      </a:r>
                      <a:r>
                        <a:rPr lang="en-US"/>
                        <a:t> type B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E.Coli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Vancomycin plus  a third-generation cephalosporin (Cefotaxime or ceftriaxone)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 to 50 years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Streptococcus pneumoniae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Neisseria meningitidis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Vancomycin plus  a third-generation cephalosporin   (ceftriaxone or cefotaxime 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&gt;50 years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Streptococcus pneumoniae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Listeria monocytogenes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Aerobic gram negative bacilli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rgbClr val="2A2A2A"/>
                          </a:solidFill>
                        </a:rPr>
                        <a:t>Vancomycin plus  a third-generation cephalosporin plus ampicillin ( 2 g q4h hourly if </a:t>
                      </a:r>
                      <a:r>
                        <a:rPr i="1" lang="en-US" sz="1350">
                          <a:solidFill>
                            <a:srgbClr val="2A2A2A"/>
                          </a:solidFill>
                        </a:rPr>
                        <a:t>Listeria</a:t>
                      </a:r>
                      <a:r>
                        <a:rPr lang="en-US" sz="1350">
                          <a:solidFill>
                            <a:srgbClr val="2A2A2A"/>
                          </a:solidFill>
                        </a:rPr>
                        <a:t> is suspected)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08" name="Google Shape;1208;g1f9a5f172b6_1_755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1f9a5f172b6_1_771"/>
          <p:cNvSpPr txBox="1"/>
          <p:nvPr/>
        </p:nvSpPr>
        <p:spPr>
          <a:xfrm>
            <a:off x="1802825" y="305575"/>
            <a:ext cx="3437700" cy="4002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Infective endocarditis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214" name="Google Shape;1214;g1f9a5f172b6_1_771"/>
          <p:cNvGraphicFramePr/>
          <p:nvPr/>
        </p:nvGraphicFramePr>
        <p:xfrm>
          <a:off x="1319175" y="1033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061100"/>
                <a:gridCol w="26039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Bacteria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Incidence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Viridans group streptococci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18% to 48%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Staphylococcus aureus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22% to 32%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Enterococci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7% to 11%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Coagulase negative staphylococci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7% to 11%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HACEK organisms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2% to 7%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15" name="Google Shape;1215;g1f9a5f172b6_1_771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16" name="Google Shape;1216;g1f9a5f172b6_1_7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9200" y="1152875"/>
            <a:ext cx="3101400" cy="531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Google Shape;1217;g1f9a5f172b6_1_771"/>
          <p:cNvSpPr txBox="1"/>
          <p:nvPr/>
        </p:nvSpPr>
        <p:spPr>
          <a:xfrm>
            <a:off x="-1096475" y="508375"/>
            <a:ext cx="574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8" name="Google Shape;1218;g1f9a5f172b6_1_771"/>
          <p:cNvSpPr txBox="1"/>
          <p:nvPr/>
        </p:nvSpPr>
        <p:spPr>
          <a:xfrm>
            <a:off x="6010725" y="528300"/>
            <a:ext cx="2980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Penicillin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sensitive viridans and bovis streptococci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9" name="Google Shape;1219;g1f9a5f172b6_1_7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42925" y="2106125"/>
            <a:ext cx="2716600" cy="3038303"/>
          </a:xfrm>
          <a:prstGeom prst="rect">
            <a:avLst/>
          </a:prstGeom>
          <a:noFill/>
          <a:ln>
            <a:noFill/>
          </a:ln>
        </p:spPr>
      </p:pic>
      <p:sp>
        <p:nvSpPr>
          <p:cNvPr id="1220" name="Google Shape;1220;g1f9a5f172b6_1_771"/>
          <p:cNvSpPr txBox="1"/>
          <p:nvPr/>
        </p:nvSpPr>
        <p:spPr>
          <a:xfrm>
            <a:off x="9342975" y="1288725"/>
            <a:ext cx="2716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Enterococcal strains 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susceptible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to 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penicillin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and gentamycin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22679d9088c_0_29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6" name="Google Shape;1226;g22679d9088c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1900" y="840200"/>
            <a:ext cx="2932000" cy="58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7" name="Google Shape;1227;g22679d9088c_0_29"/>
          <p:cNvSpPr txBox="1"/>
          <p:nvPr/>
        </p:nvSpPr>
        <p:spPr>
          <a:xfrm>
            <a:off x="2053425" y="169450"/>
            <a:ext cx="242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IE due to stpahylococcus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"/>
          <p:cNvSpPr/>
          <p:nvPr/>
        </p:nvSpPr>
        <p:spPr>
          <a:xfrm>
            <a:off x="6812650" y="183375"/>
            <a:ext cx="1168200" cy="6234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Gram positive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4599950" y="1378500"/>
            <a:ext cx="765000" cy="4593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Cocci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5"/>
          <p:cNvSpPr/>
          <p:nvPr/>
        </p:nvSpPr>
        <p:spPr>
          <a:xfrm>
            <a:off x="9710300" y="1496350"/>
            <a:ext cx="765000" cy="4119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Bacilli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4" name="Google Shape;214;p5"/>
          <p:cNvCxnSpPr/>
          <p:nvPr/>
        </p:nvCxnSpPr>
        <p:spPr>
          <a:xfrm flipH="1">
            <a:off x="3984050" y="1863500"/>
            <a:ext cx="409500" cy="31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5" name="Google Shape;215;p5"/>
          <p:cNvCxnSpPr/>
          <p:nvPr/>
        </p:nvCxnSpPr>
        <p:spPr>
          <a:xfrm>
            <a:off x="5554413" y="1858538"/>
            <a:ext cx="219600" cy="32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6" name="Google Shape;216;p5"/>
          <p:cNvSpPr/>
          <p:nvPr/>
        </p:nvSpPr>
        <p:spPr>
          <a:xfrm>
            <a:off x="2506275" y="2187950"/>
            <a:ext cx="1380900" cy="3696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Staphylococci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5"/>
          <p:cNvSpPr/>
          <p:nvPr/>
        </p:nvSpPr>
        <p:spPr>
          <a:xfrm>
            <a:off x="5631625" y="2261538"/>
            <a:ext cx="1380900" cy="3696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Streptococci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18" name="Google Shape;218;p5"/>
          <p:cNvCxnSpPr/>
          <p:nvPr/>
        </p:nvCxnSpPr>
        <p:spPr>
          <a:xfrm flipH="1">
            <a:off x="5554450" y="818800"/>
            <a:ext cx="975900" cy="48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9" name="Google Shape;219;p5"/>
          <p:cNvCxnSpPr/>
          <p:nvPr/>
        </p:nvCxnSpPr>
        <p:spPr>
          <a:xfrm>
            <a:off x="8467650" y="779050"/>
            <a:ext cx="988800" cy="56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0" name="Google Shape;220;p5"/>
          <p:cNvCxnSpPr/>
          <p:nvPr/>
        </p:nvCxnSpPr>
        <p:spPr>
          <a:xfrm flipH="1">
            <a:off x="4950638" y="2691813"/>
            <a:ext cx="414300" cy="44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1" name="Google Shape;221;p5"/>
          <p:cNvCxnSpPr/>
          <p:nvPr/>
        </p:nvCxnSpPr>
        <p:spPr>
          <a:xfrm>
            <a:off x="6071675" y="2776800"/>
            <a:ext cx="2700" cy="56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2" name="Google Shape;222;p5"/>
          <p:cNvCxnSpPr/>
          <p:nvPr/>
        </p:nvCxnSpPr>
        <p:spPr>
          <a:xfrm>
            <a:off x="6905025" y="2776800"/>
            <a:ext cx="406800" cy="41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3" name="Google Shape;223;p5"/>
          <p:cNvSpPr/>
          <p:nvPr/>
        </p:nvSpPr>
        <p:spPr>
          <a:xfrm>
            <a:off x="3934175" y="3400675"/>
            <a:ext cx="978300" cy="4593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Partial hemolysis (alpha)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5"/>
          <p:cNvSpPr/>
          <p:nvPr/>
        </p:nvSpPr>
        <p:spPr>
          <a:xfrm>
            <a:off x="5583600" y="3400663"/>
            <a:ext cx="1024800" cy="4593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hemolysis (Beta)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5"/>
          <p:cNvSpPr/>
          <p:nvPr/>
        </p:nvSpPr>
        <p:spPr>
          <a:xfrm>
            <a:off x="7870325" y="3325600"/>
            <a:ext cx="946800" cy="4593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hemolysis (gamma)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6" name="Google Shape;226;p5"/>
          <p:cNvCxnSpPr/>
          <p:nvPr/>
        </p:nvCxnSpPr>
        <p:spPr>
          <a:xfrm flipH="1">
            <a:off x="3832625" y="3994363"/>
            <a:ext cx="222600" cy="39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7" name="Google Shape;227;p5"/>
          <p:cNvSpPr/>
          <p:nvPr/>
        </p:nvSpPr>
        <p:spPr>
          <a:xfrm>
            <a:off x="2674325" y="4521750"/>
            <a:ext cx="1380900" cy="5493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Streptococcus viridans (unencapsulated)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5"/>
          <p:cNvSpPr/>
          <p:nvPr/>
        </p:nvSpPr>
        <p:spPr>
          <a:xfrm>
            <a:off x="4299825" y="4471075"/>
            <a:ext cx="1424400" cy="5493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Streptococcus pneumonia (encapsulated)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9" name="Google Shape;229;p5"/>
          <p:cNvCxnSpPr/>
          <p:nvPr/>
        </p:nvCxnSpPr>
        <p:spPr>
          <a:xfrm>
            <a:off x="4731650" y="3994363"/>
            <a:ext cx="219000" cy="34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0" name="Google Shape;230;p5"/>
          <p:cNvCxnSpPr>
            <a:stCxn id="227" idx="6"/>
            <a:endCxn id="227" idx="6"/>
          </p:cNvCxnSpPr>
          <p:nvPr/>
        </p:nvCxnSpPr>
        <p:spPr>
          <a:xfrm>
            <a:off x="4055225" y="47964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1" name="Google Shape;231;p5"/>
          <p:cNvCxnSpPr/>
          <p:nvPr/>
        </p:nvCxnSpPr>
        <p:spPr>
          <a:xfrm flipH="1">
            <a:off x="3106150" y="2661775"/>
            <a:ext cx="18600" cy="47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2" name="Google Shape;232;p5"/>
          <p:cNvSpPr/>
          <p:nvPr/>
        </p:nvSpPr>
        <p:spPr>
          <a:xfrm>
            <a:off x="2295900" y="3244200"/>
            <a:ext cx="1380900" cy="3696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Staphylococcus aureus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5"/>
          <p:cNvSpPr/>
          <p:nvPr/>
        </p:nvSpPr>
        <p:spPr>
          <a:xfrm>
            <a:off x="603375" y="2875350"/>
            <a:ext cx="1380900" cy="3696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34" name="Google Shape;234;p5"/>
          <p:cNvCxnSpPr/>
          <p:nvPr/>
        </p:nvCxnSpPr>
        <p:spPr>
          <a:xfrm flipH="1">
            <a:off x="1807400" y="2506300"/>
            <a:ext cx="499200" cy="25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5" name="Google Shape;235;p5"/>
          <p:cNvCxnSpPr/>
          <p:nvPr/>
        </p:nvCxnSpPr>
        <p:spPr>
          <a:xfrm flipH="1">
            <a:off x="738775" y="3414950"/>
            <a:ext cx="299700" cy="38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6" name="Google Shape;236;p5"/>
          <p:cNvSpPr/>
          <p:nvPr/>
        </p:nvSpPr>
        <p:spPr>
          <a:xfrm>
            <a:off x="206925" y="3859975"/>
            <a:ext cx="1540500" cy="3696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Staphylococcus epidermidis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5"/>
          <p:cNvSpPr/>
          <p:nvPr/>
        </p:nvSpPr>
        <p:spPr>
          <a:xfrm>
            <a:off x="965775" y="4285200"/>
            <a:ext cx="1540500" cy="3696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Staphylococcus saprophyticus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38" name="Google Shape;238;p5"/>
          <p:cNvCxnSpPr/>
          <p:nvPr/>
        </p:nvCxnSpPr>
        <p:spPr>
          <a:xfrm>
            <a:off x="1877225" y="3434925"/>
            <a:ext cx="49800" cy="67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9" name="Google Shape;239;p5"/>
          <p:cNvCxnSpPr/>
          <p:nvPr/>
        </p:nvCxnSpPr>
        <p:spPr>
          <a:xfrm flipH="1">
            <a:off x="9585950" y="2030863"/>
            <a:ext cx="319800" cy="4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0" name="Google Shape;240;p5"/>
          <p:cNvSpPr/>
          <p:nvPr/>
        </p:nvSpPr>
        <p:spPr>
          <a:xfrm>
            <a:off x="8951825" y="2661763"/>
            <a:ext cx="1380900" cy="3696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Aerobic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5"/>
          <p:cNvSpPr/>
          <p:nvPr/>
        </p:nvSpPr>
        <p:spPr>
          <a:xfrm>
            <a:off x="10669475" y="2661775"/>
            <a:ext cx="1380900" cy="3696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Anaerobic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42" name="Google Shape;242;p5"/>
          <p:cNvCxnSpPr/>
          <p:nvPr/>
        </p:nvCxnSpPr>
        <p:spPr>
          <a:xfrm>
            <a:off x="10714918" y="2098004"/>
            <a:ext cx="251100" cy="40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3" name="Google Shape;243;p5"/>
          <p:cNvCxnSpPr/>
          <p:nvPr/>
        </p:nvCxnSpPr>
        <p:spPr>
          <a:xfrm>
            <a:off x="9637325" y="3189288"/>
            <a:ext cx="9900" cy="47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4" name="Google Shape;244;p5"/>
          <p:cNvSpPr/>
          <p:nvPr/>
        </p:nvSpPr>
        <p:spPr>
          <a:xfrm>
            <a:off x="8872000" y="3784900"/>
            <a:ext cx="1540500" cy="5493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Listeria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Bacillus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Corynebacterium 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5"/>
          <p:cNvSpPr/>
          <p:nvPr/>
        </p:nvSpPr>
        <p:spPr>
          <a:xfrm>
            <a:off x="10816875" y="3735900"/>
            <a:ext cx="1168200" cy="4176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Clostridium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46" name="Google Shape;246;p5"/>
          <p:cNvCxnSpPr/>
          <p:nvPr/>
        </p:nvCxnSpPr>
        <p:spPr>
          <a:xfrm>
            <a:off x="11354975" y="3143938"/>
            <a:ext cx="9900" cy="47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7" name="Google Shape;247;p5"/>
          <p:cNvCxnSpPr/>
          <p:nvPr/>
        </p:nvCxnSpPr>
        <p:spPr>
          <a:xfrm flipH="1">
            <a:off x="6229938" y="4044975"/>
            <a:ext cx="18300" cy="72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8" name="Google Shape;248;p5"/>
          <p:cNvCxnSpPr/>
          <p:nvPr/>
        </p:nvCxnSpPr>
        <p:spPr>
          <a:xfrm>
            <a:off x="6632775" y="3888388"/>
            <a:ext cx="219000" cy="34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9" name="Google Shape;249;p5"/>
          <p:cNvSpPr/>
          <p:nvPr/>
        </p:nvSpPr>
        <p:spPr>
          <a:xfrm>
            <a:off x="5724225" y="4796400"/>
            <a:ext cx="1424400" cy="5493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Streptococcus pyogenes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5"/>
          <p:cNvSpPr/>
          <p:nvPr/>
        </p:nvSpPr>
        <p:spPr>
          <a:xfrm>
            <a:off x="6632775" y="4285200"/>
            <a:ext cx="1424400" cy="5493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Streptococcus agalactiae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51" name="Google Shape;251;p5"/>
          <p:cNvCxnSpPr/>
          <p:nvPr/>
        </p:nvCxnSpPr>
        <p:spPr>
          <a:xfrm flipH="1">
            <a:off x="8195700" y="3859975"/>
            <a:ext cx="149700" cy="82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2" name="Google Shape;252;p5"/>
          <p:cNvCxnSpPr/>
          <p:nvPr/>
        </p:nvCxnSpPr>
        <p:spPr>
          <a:xfrm>
            <a:off x="8652400" y="3894925"/>
            <a:ext cx="219600" cy="75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3" name="Google Shape;253;p5"/>
          <p:cNvSpPr/>
          <p:nvPr/>
        </p:nvSpPr>
        <p:spPr>
          <a:xfrm>
            <a:off x="7392725" y="4834500"/>
            <a:ext cx="1424400" cy="5493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 enterococcus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Streptococci. bovis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5"/>
          <p:cNvSpPr/>
          <p:nvPr/>
        </p:nvSpPr>
        <p:spPr>
          <a:xfrm>
            <a:off x="8817625" y="4796400"/>
            <a:ext cx="1424400" cy="5493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Enterococcus fecalis, fecium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5"/>
          <p:cNvSpPr txBox="1"/>
          <p:nvPr/>
        </p:nvSpPr>
        <p:spPr>
          <a:xfrm>
            <a:off x="3684550" y="1727450"/>
            <a:ext cx="765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latin typeface="Century Gothic"/>
                <a:ea typeface="Century Gothic"/>
                <a:cs typeface="Century Gothic"/>
                <a:sym typeface="Century Gothic"/>
              </a:rPr>
              <a:t>Catalase positive</a:t>
            </a:r>
            <a:endParaRPr b="1"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5"/>
          <p:cNvSpPr txBox="1"/>
          <p:nvPr/>
        </p:nvSpPr>
        <p:spPr>
          <a:xfrm>
            <a:off x="3269525" y="2750075"/>
            <a:ext cx="1024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latin typeface="Century Gothic"/>
                <a:ea typeface="Century Gothic"/>
                <a:cs typeface="Century Gothic"/>
                <a:sym typeface="Century Gothic"/>
              </a:rPr>
              <a:t>Coagulase positive</a:t>
            </a:r>
            <a:endParaRPr b="1"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5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" name="Google Shape;258;p5"/>
          <p:cNvSpPr txBox="1"/>
          <p:nvPr/>
        </p:nvSpPr>
        <p:spPr>
          <a:xfrm>
            <a:off x="4581713" y="3844000"/>
            <a:ext cx="779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latin typeface="Century Gothic"/>
                <a:ea typeface="Century Gothic"/>
                <a:cs typeface="Century Gothic"/>
                <a:sym typeface="Century Gothic"/>
              </a:rPr>
              <a:t>Optochin sensitive</a:t>
            </a:r>
            <a:endParaRPr b="1"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5"/>
          <p:cNvSpPr txBox="1"/>
          <p:nvPr/>
        </p:nvSpPr>
        <p:spPr>
          <a:xfrm>
            <a:off x="6060550" y="4146700"/>
            <a:ext cx="946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latin typeface="Century Gothic"/>
                <a:ea typeface="Century Gothic"/>
                <a:cs typeface="Century Gothic"/>
                <a:sym typeface="Century Gothic"/>
              </a:rPr>
              <a:t>BAcitracin sensitive</a:t>
            </a:r>
            <a:endParaRPr b="1"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5"/>
          <p:cNvSpPr txBox="1"/>
          <p:nvPr/>
        </p:nvSpPr>
        <p:spPr>
          <a:xfrm>
            <a:off x="498025" y="3336925"/>
            <a:ext cx="154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latin typeface="Century Gothic"/>
                <a:ea typeface="Century Gothic"/>
                <a:cs typeface="Century Gothic"/>
                <a:sym typeface="Century Gothic"/>
              </a:rPr>
              <a:t>Novobiocin sensitivity</a:t>
            </a:r>
            <a:endParaRPr b="1"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22679d9088c_0_6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33" name="Google Shape;1233;g22679d9088c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3587" y="870100"/>
            <a:ext cx="3086100" cy="585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g22679d9088c_0_6"/>
          <p:cNvSpPr txBox="1"/>
          <p:nvPr/>
        </p:nvSpPr>
        <p:spPr>
          <a:xfrm>
            <a:off x="1455325" y="189400"/>
            <a:ext cx="3698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Native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or prosthetic valve endocarditis resistant to penicillin but susceptible to vancomycin and aminoglycosides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5" name="Google Shape;1235;g22679d9088c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6925" y="1398400"/>
            <a:ext cx="3057525" cy="521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6" name="Google Shape;1236;g22679d9088c_0_6"/>
          <p:cNvSpPr txBox="1"/>
          <p:nvPr/>
        </p:nvSpPr>
        <p:spPr>
          <a:xfrm>
            <a:off x="5033850" y="348875"/>
            <a:ext cx="283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7" name="Google Shape;1237;g22679d9088c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6850" y="152400"/>
            <a:ext cx="308610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22679d9088c_0_17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3" name="Google Shape;1243;g22679d9088c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262" y="2136025"/>
            <a:ext cx="4048125" cy="3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g22679d9088c_0_17"/>
          <p:cNvSpPr txBox="1"/>
          <p:nvPr/>
        </p:nvSpPr>
        <p:spPr>
          <a:xfrm>
            <a:off x="1435400" y="1345675"/>
            <a:ext cx="401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</a:rPr>
              <a:t>Enterococcal strains resistant to penicillin, aminoglycosides, and vancomycin*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245" name="Google Shape;1245;g22679d9088c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4012" y="2696025"/>
            <a:ext cx="4152900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6" name="Google Shape;1246;g22679d9088c_0_17"/>
          <p:cNvSpPr txBox="1"/>
          <p:nvPr/>
        </p:nvSpPr>
        <p:spPr>
          <a:xfrm>
            <a:off x="5861950" y="1899775"/>
            <a:ext cx="4017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</a:rPr>
              <a:t>Native or prosthetic valve endocarditis due to HACEK* microorganisms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1f9a5f172b6_1_779"/>
          <p:cNvSpPr txBox="1"/>
          <p:nvPr/>
        </p:nvSpPr>
        <p:spPr>
          <a:xfrm>
            <a:off x="1802825" y="290275"/>
            <a:ext cx="3682200" cy="4002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Complicated 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intraabdominal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infections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2" name="Google Shape;1252;g1f9a5f172b6_1_779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53" name="Google Shape;1253;g1f9a5f172b6_1_7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912" y="842875"/>
            <a:ext cx="7296028" cy="586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8" name="Google Shape;1258;g1f9a5f172b6_1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800" y="351400"/>
            <a:ext cx="10175300" cy="608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g1f9a5f172b6_1_89"/>
          <p:cNvSpPr txBox="1"/>
          <p:nvPr/>
        </p:nvSpPr>
        <p:spPr>
          <a:xfrm>
            <a:off x="5622375" y="2276450"/>
            <a:ext cx="2856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Gram negative Bacilli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Gram positive cocci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Anaerobic Bacteria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0" name="Google Shape;1260;g1f9a5f172b6_1_89"/>
          <p:cNvSpPr/>
          <p:nvPr/>
        </p:nvSpPr>
        <p:spPr>
          <a:xfrm>
            <a:off x="9059975" y="2154225"/>
            <a:ext cx="152700" cy="549900"/>
          </a:xfrm>
          <a:prstGeom prst="rightBrace">
            <a:avLst>
              <a:gd fmla="val 50000" name="adj1"/>
              <a:gd fmla="val 41676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1" name="Google Shape;1261;g1f9a5f172b6_1_89"/>
          <p:cNvSpPr txBox="1"/>
          <p:nvPr/>
        </p:nvSpPr>
        <p:spPr>
          <a:xfrm>
            <a:off x="9396100" y="2245900"/>
            <a:ext cx="152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Cephalosporin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262" name="Google Shape;1262;g1f9a5f172b6_1_89"/>
          <p:cNvCxnSpPr/>
          <p:nvPr/>
        </p:nvCxnSpPr>
        <p:spPr>
          <a:xfrm>
            <a:off x="7593275" y="2887575"/>
            <a:ext cx="1787400" cy="24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63" name="Google Shape;1263;g1f9a5f172b6_1_89"/>
          <p:cNvSpPr txBox="1"/>
          <p:nvPr/>
        </p:nvSpPr>
        <p:spPr>
          <a:xfrm>
            <a:off x="9594700" y="2918125"/>
            <a:ext cx="16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Metronidazole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4" name="Google Shape;1264;g1f9a5f172b6_1_89"/>
          <p:cNvSpPr/>
          <p:nvPr/>
        </p:nvSpPr>
        <p:spPr>
          <a:xfrm>
            <a:off x="5133475" y="2300775"/>
            <a:ext cx="381900" cy="8313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5" name="Google Shape;1265;g1f9a5f172b6_1_89"/>
          <p:cNvSpPr txBox="1"/>
          <p:nvPr/>
        </p:nvSpPr>
        <p:spPr>
          <a:xfrm>
            <a:off x="2719525" y="2322275"/>
            <a:ext cx="2307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Carbapenems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Extended spectrum penicillins +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beta lactamase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 inhibitor combination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6" name="Google Shape;1266;g1f9a5f172b6_1_89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1f9a5f172b6_1_67"/>
          <p:cNvSpPr txBox="1"/>
          <p:nvPr/>
        </p:nvSpPr>
        <p:spPr>
          <a:xfrm>
            <a:off x="2062550" y="504175"/>
            <a:ext cx="3559800" cy="4002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Cellulitis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272" name="Google Shape;1272;g1f9a5f172b6_1_67"/>
          <p:cNvGraphicFramePr/>
          <p:nvPr/>
        </p:nvGraphicFramePr>
        <p:xfrm>
          <a:off x="860850" y="459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420875"/>
                <a:gridCol w="34208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Bacterium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%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Staphylococcus aureus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13 % to 37%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Streptococcus pyogenes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4% to 17%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Other streptococci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1% to 8%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0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73" name="Google Shape;1273;g1f9a5f172b6_1_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9000" y="1227800"/>
            <a:ext cx="3810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4" name="Google Shape;1274;g1f9a5f172b6_1_67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5" name="Google Shape;1275;g1f9a5f172b6_1_67"/>
          <p:cNvSpPr/>
          <p:nvPr/>
        </p:nvSpPr>
        <p:spPr>
          <a:xfrm>
            <a:off x="7160550" y="1282450"/>
            <a:ext cx="3854100" cy="3223200"/>
          </a:xfrm>
          <a:prstGeom prst="horizontalScrol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</a:t>
            </a:r>
            <a:r>
              <a:rPr lang="en-US"/>
              <a:t>generation </a:t>
            </a:r>
            <a:r>
              <a:rPr lang="en-US"/>
              <a:t>cephalosporins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Clindamycin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Macrolides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Glycopeptides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Linezolid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Daptomycin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Tetracycline like agents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Ceftaroline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Trimethoprim-</a:t>
            </a:r>
            <a:r>
              <a:rPr lang="en-US"/>
              <a:t>Sulfamethoxazole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6" name="Google Shape;1276;g1f9a5f172b6_1_67"/>
          <p:cNvSpPr/>
          <p:nvPr/>
        </p:nvSpPr>
        <p:spPr>
          <a:xfrm>
            <a:off x="956925" y="2163050"/>
            <a:ext cx="2083325" cy="956925"/>
          </a:xfrm>
          <a:prstGeom prst="flowChartPunchedTap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Antistaphylococcal</a:t>
            </a:r>
            <a:r>
              <a:rPr lang="en-US"/>
              <a:t> penicillin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1f9a5f172b6_1_798"/>
          <p:cNvSpPr txBox="1"/>
          <p:nvPr/>
        </p:nvSpPr>
        <p:spPr>
          <a:xfrm>
            <a:off x="2016725" y="259725"/>
            <a:ext cx="3498600" cy="615600"/>
          </a:xfrm>
          <a:prstGeom prst="rect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Intravascular catheter related infections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282" name="Google Shape;1282;g1f9a5f172b6_1_798"/>
          <p:cNvGraphicFramePr/>
          <p:nvPr/>
        </p:nvGraphicFramePr>
        <p:xfrm>
          <a:off x="952500" y="247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5143500"/>
                <a:gridCol w="5143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Bacteria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Incidence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Coagulase Negative Staphylococci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32% to 41%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Staphylococcus aureus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5% to 14%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Enteric gram negative bacilli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5% to 11%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Pseudomonas aeruginosa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4% to 7%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83" name="Google Shape;1283;g1f9a5f172b6_1_798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84" name="Google Shape;1284;g1f9a5f172b6_1_798"/>
          <p:cNvCxnSpPr/>
          <p:nvPr/>
        </p:nvCxnSpPr>
        <p:spPr>
          <a:xfrm flipH="1">
            <a:off x="548250" y="3488800"/>
            <a:ext cx="309000" cy="65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85" name="Google Shape;1285;g1f9a5f172b6_1_798"/>
          <p:cNvSpPr txBox="1"/>
          <p:nvPr/>
        </p:nvSpPr>
        <p:spPr>
          <a:xfrm>
            <a:off x="418650" y="4356025"/>
            <a:ext cx="1355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Anti staphylococcal penicillin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6" name="Google Shape;1286;g1f9a5f172b6_1_798"/>
          <p:cNvSpPr/>
          <p:nvPr/>
        </p:nvSpPr>
        <p:spPr>
          <a:xfrm>
            <a:off x="887150" y="3010350"/>
            <a:ext cx="65400" cy="5583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Google Shape;1287;g1f9a5f172b6_1_798"/>
          <p:cNvSpPr/>
          <p:nvPr/>
        </p:nvSpPr>
        <p:spPr>
          <a:xfrm>
            <a:off x="7386300" y="2900700"/>
            <a:ext cx="309000" cy="657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8" name="Google Shape;1288;g1f9a5f172b6_1_798"/>
          <p:cNvSpPr txBox="1"/>
          <p:nvPr/>
        </p:nvSpPr>
        <p:spPr>
          <a:xfrm>
            <a:off x="7974425" y="3070150"/>
            <a:ext cx="135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Vancomycin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9" name="Google Shape;1289;g1f9a5f172b6_1_798"/>
          <p:cNvSpPr/>
          <p:nvPr/>
        </p:nvSpPr>
        <p:spPr>
          <a:xfrm>
            <a:off x="7176975" y="3688175"/>
            <a:ext cx="209400" cy="6579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0" name="Google Shape;1290;g1f9a5f172b6_1_798"/>
          <p:cNvSpPr txBox="1"/>
          <p:nvPr/>
        </p:nvSpPr>
        <p:spPr>
          <a:xfrm>
            <a:off x="7515900" y="3887525"/>
            <a:ext cx="1584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Ceftazidime and Cefepime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5" name="Google Shape;1295;g1f9a5f172b6_1_8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475" y="1497275"/>
            <a:ext cx="6763892" cy="496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6" name="Google Shape;1296;g1f9a5f172b6_1_806"/>
          <p:cNvSpPr txBox="1"/>
          <p:nvPr/>
        </p:nvSpPr>
        <p:spPr>
          <a:xfrm>
            <a:off x="7730775" y="1008350"/>
            <a:ext cx="2796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Coagulase Negative staphylococci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Staphylococcus aureus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Enteric gram negative bacilli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Pseudomonas aeruginosa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7" name="Google Shape;1297;g1f9a5f172b6_1_806"/>
          <p:cNvSpPr/>
          <p:nvPr/>
        </p:nvSpPr>
        <p:spPr>
          <a:xfrm>
            <a:off x="10679450" y="1008350"/>
            <a:ext cx="259800" cy="7335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8" name="Google Shape;1298;g1f9a5f172b6_1_806"/>
          <p:cNvSpPr txBox="1"/>
          <p:nvPr/>
        </p:nvSpPr>
        <p:spPr>
          <a:xfrm>
            <a:off x="10496125" y="1161150"/>
            <a:ext cx="137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Vancomycin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9" name="Google Shape;1299;g1f9a5f172b6_1_806"/>
          <p:cNvSpPr/>
          <p:nvPr/>
        </p:nvSpPr>
        <p:spPr>
          <a:xfrm>
            <a:off x="10465575" y="1769175"/>
            <a:ext cx="336000" cy="4002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0" name="Google Shape;1300;g1f9a5f172b6_1_806"/>
          <p:cNvSpPr txBox="1"/>
          <p:nvPr/>
        </p:nvSpPr>
        <p:spPr>
          <a:xfrm>
            <a:off x="10878075" y="1802825"/>
            <a:ext cx="131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Cefepime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Ceftazidime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301" name="Google Shape;1301;g1f9a5f172b6_1_806"/>
          <p:cNvCxnSpPr>
            <a:stCxn id="1296" idx="1"/>
          </p:cNvCxnSpPr>
          <p:nvPr/>
        </p:nvCxnSpPr>
        <p:spPr>
          <a:xfrm rot="10800000">
            <a:off x="7043175" y="947300"/>
            <a:ext cx="687600" cy="69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02" name="Google Shape;1302;g1f9a5f172b6_1_806"/>
          <p:cNvSpPr txBox="1"/>
          <p:nvPr/>
        </p:nvSpPr>
        <p:spPr>
          <a:xfrm>
            <a:off x="5194575" y="381950"/>
            <a:ext cx="2001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Antistaphylococcal penicillin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303" name="Google Shape;1303;g1f9a5f172b6_1_806"/>
          <p:cNvGraphicFramePr/>
          <p:nvPr/>
        </p:nvGraphicFramePr>
        <p:xfrm>
          <a:off x="7318100" y="265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2362875"/>
                <a:gridCol w="2362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Methicillin resistance uncommon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Antistaphylococcal penicillin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Nafcillin, oxacillin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Methicillin </a:t>
                      </a:r>
                      <a:r>
                        <a:rPr lang="en-US"/>
                        <a:t>resistance</a:t>
                      </a:r>
                      <a:r>
                        <a:rPr lang="en-US"/>
                        <a:t> common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Glycopeptide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Vancomycin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Immunocompromised or severely ill patient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Cephalosporin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Ceftazidime, </a:t>
                      </a:r>
                      <a:r>
                        <a:rPr lang="en-US"/>
                        <a:t>cefepime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04" name="Google Shape;1304;g1f9a5f172b6_1_806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df64db4817_0_1511"/>
          <p:cNvSpPr/>
          <p:nvPr/>
        </p:nvSpPr>
        <p:spPr>
          <a:xfrm>
            <a:off x="3782450" y="243275"/>
            <a:ext cx="1168200" cy="6234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Gram </a:t>
            </a: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Negative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g1df64db4817_0_1511"/>
          <p:cNvSpPr/>
          <p:nvPr/>
        </p:nvSpPr>
        <p:spPr>
          <a:xfrm>
            <a:off x="2420225" y="1268850"/>
            <a:ext cx="765000" cy="4593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Cocci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g1df64db4817_0_1511"/>
          <p:cNvSpPr/>
          <p:nvPr/>
        </p:nvSpPr>
        <p:spPr>
          <a:xfrm>
            <a:off x="7602650" y="1061850"/>
            <a:ext cx="765000" cy="4119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Bacilli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68" name="Google Shape;268;g1df64db4817_0_1511"/>
          <p:cNvCxnSpPr/>
          <p:nvPr/>
        </p:nvCxnSpPr>
        <p:spPr>
          <a:xfrm flipH="1">
            <a:off x="1984275" y="1643825"/>
            <a:ext cx="409500" cy="31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9" name="Google Shape;269;g1df64db4817_0_1511"/>
          <p:cNvCxnSpPr/>
          <p:nvPr/>
        </p:nvCxnSpPr>
        <p:spPr>
          <a:xfrm>
            <a:off x="3367638" y="1588938"/>
            <a:ext cx="219600" cy="32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0" name="Google Shape;270;g1df64db4817_0_1511"/>
          <p:cNvSpPr/>
          <p:nvPr/>
        </p:nvSpPr>
        <p:spPr>
          <a:xfrm>
            <a:off x="1293425" y="2027450"/>
            <a:ext cx="1380900" cy="3696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Anaerobic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g1df64db4817_0_1511"/>
          <p:cNvSpPr/>
          <p:nvPr/>
        </p:nvSpPr>
        <p:spPr>
          <a:xfrm>
            <a:off x="3253475" y="2027438"/>
            <a:ext cx="1380900" cy="3696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Aerobic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72" name="Google Shape;272;g1df64db4817_0_1511"/>
          <p:cNvCxnSpPr/>
          <p:nvPr/>
        </p:nvCxnSpPr>
        <p:spPr>
          <a:xfrm flipH="1">
            <a:off x="3185225" y="790100"/>
            <a:ext cx="667500" cy="40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3" name="Google Shape;273;g1df64db4817_0_1511"/>
          <p:cNvCxnSpPr/>
          <p:nvPr/>
        </p:nvCxnSpPr>
        <p:spPr>
          <a:xfrm>
            <a:off x="4995200" y="785450"/>
            <a:ext cx="2373900" cy="27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Google Shape;274;g1df64db4817_0_1511"/>
          <p:cNvCxnSpPr/>
          <p:nvPr/>
        </p:nvCxnSpPr>
        <p:spPr>
          <a:xfrm>
            <a:off x="3860525" y="2459450"/>
            <a:ext cx="23700" cy="47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5" name="Google Shape;275;g1df64db4817_0_1511"/>
          <p:cNvSpPr/>
          <p:nvPr/>
        </p:nvSpPr>
        <p:spPr>
          <a:xfrm>
            <a:off x="683250" y="2956000"/>
            <a:ext cx="1380900" cy="3696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Veillonella spp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76" name="Google Shape;276;g1df64db4817_0_1511"/>
          <p:cNvCxnSpPr/>
          <p:nvPr/>
        </p:nvCxnSpPr>
        <p:spPr>
          <a:xfrm>
            <a:off x="1497900" y="2506300"/>
            <a:ext cx="0" cy="30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7" name="Google Shape;277;g1df64db4817_0_1511"/>
          <p:cNvSpPr/>
          <p:nvPr/>
        </p:nvSpPr>
        <p:spPr>
          <a:xfrm>
            <a:off x="2828525" y="2997950"/>
            <a:ext cx="2166600" cy="5493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Neiserria Gonorrhea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Neisseria Meningitidis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Moraxella catarrhalis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g1df64db4817_0_1511"/>
          <p:cNvSpPr/>
          <p:nvPr/>
        </p:nvSpPr>
        <p:spPr>
          <a:xfrm>
            <a:off x="10193750" y="1918350"/>
            <a:ext cx="1380900" cy="3696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Anaerobic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79" name="Google Shape;279;g1df64db4817_0_1511"/>
          <p:cNvCxnSpPr/>
          <p:nvPr/>
        </p:nvCxnSpPr>
        <p:spPr>
          <a:xfrm flipH="1">
            <a:off x="6855675" y="1483750"/>
            <a:ext cx="673200" cy="44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0" name="Google Shape;280;g1df64db4817_0_1511"/>
          <p:cNvSpPr/>
          <p:nvPr/>
        </p:nvSpPr>
        <p:spPr>
          <a:xfrm>
            <a:off x="5568775" y="2027438"/>
            <a:ext cx="1380900" cy="3696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Aerobic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81" name="Google Shape;281;g1df64db4817_0_1511"/>
          <p:cNvCxnSpPr/>
          <p:nvPr/>
        </p:nvCxnSpPr>
        <p:spPr>
          <a:xfrm>
            <a:off x="8517425" y="1473750"/>
            <a:ext cx="1527900" cy="46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2" name="Google Shape;282;g1df64db4817_0_1511"/>
          <p:cNvCxnSpPr/>
          <p:nvPr/>
        </p:nvCxnSpPr>
        <p:spPr>
          <a:xfrm>
            <a:off x="10872350" y="2423050"/>
            <a:ext cx="23700" cy="47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3" name="Google Shape;283;g1df64db4817_0_1511"/>
          <p:cNvSpPr/>
          <p:nvPr/>
        </p:nvSpPr>
        <p:spPr>
          <a:xfrm>
            <a:off x="9800900" y="3034250"/>
            <a:ext cx="2166600" cy="5493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Bacteroides spp.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Prevotella spp.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Porphyromonas spp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Fusobacterium spp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84" name="Google Shape;284;g1df64db4817_0_1511"/>
          <p:cNvCxnSpPr/>
          <p:nvPr/>
        </p:nvCxnSpPr>
        <p:spPr>
          <a:xfrm>
            <a:off x="6259225" y="2506300"/>
            <a:ext cx="0" cy="30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5" name="Google Shape;285;g1df64db4817_0_1511"/>
          <p:cNvSpPr/>
          <p:nvPr/>
        </p:nvSpPr>
        <p:spPr>
          <a:xfrm>
            <a:off x="5568775" y="2925150"/>
            <a:ext cx="1380900" cy="3696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Glucose fermentation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86" name="Google Shape;286;g1df64db4817_0_1511"/>
          <p:cNvCxnSpPr/>
          <p:nvPr/>
        </p:nvCxnSpPr>
        <p:spPr>
          <a:xfrm flipH="1">
            <a:off x="5591700" y="3423800"/>
            <a:ext cx="529200" cy="50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7" name="Google Shape;287;g1df64db4817_0_1511"/>
          <p:cNvCxnSpPr/>
          <p:nvPr/>
        </p:nvCxnSpPr>
        <p:spPr>
          <a:xfrm>
            <a:off x="6949675" y="3419625"/>
            <a:ext cx="1517700" cy="28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8" name="Google Shape;288;g1df64db4817_0_1511"/>
          <p:cNvSpPr/>
          <p:nvPr/>
        </p:nvSpPr>
        <p:spPr>
          <a:xfrm>
            <a:off x="4484600" y="4059250"/>
            <a:ext cx="1380900" cy="3696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 fermenters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89" name="Google Shape;289;g1df64db4817_0_1511"/>
          <p:cNvCxnSpPr/>
          <p:nvPr/>
        </p:nvCxnSpPr>
        <p:spPr>
          <a:xfrm>
            <a:off x="9348775" y="4119975"/>
            <a:ext cx="0" cy="30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0" name="Google Shape;290;g1df64db4817_0_1511"/>
          <p:cNvSpPr/>
          <p:nvPr/>
        </p:nvSpPr>
        <p:spPr>
          <a:xfrm>
            <a:off x="4354825" y="5115550"/>
            <a:ext cx="1380900" cy="3696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Oxidase test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91" name="Google Shape;291;g1df64db4817_0_1511"/>
          <p:cNvCxnSpPr/>
          <p:nvPr/>
        </p:nvCxnSpPr>
        <p:spPr>
          <a:xfrm flipH="1">
            <a:off x="4484600" y="5678525"/>
            <a:ext cx="409500" cy="31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2" name="Google Shape;292;g1df64db4817_0_1511"/>
          <p:cNvCxnSpPr/>
          <p:nvPr/>
        </p:nvCxnSpPr>
        <p:spPr>
          <a:xfrm>
            <a:off x="5372088" y="5673563"/>
            <a:ext cx="219600" cy="32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3" name="Google Shape;293;g1df64db4817_0_1511"/>
          <p:cNvSpPr/>
          <p:nvPr/>
        </p:nvSpPr>
        <p:spPr>
          <a:xfrm>
            <a:off x="2828525" y="6054600"/>
            <a:ext cx="1909800" cy="5064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Stenotrophomonas maltophila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Acinetobacter speccies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g1df64db4817_0_1511"/>
          <p:cNvSpPr txBox="1"/>
          <p:nvPr/>
        </p:nvSpPr>
        <p:spPr>
          <a:xfrm>
            <a:off x="4029950" y="5631425"/>
            <a:ext cx="67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Century Gothic"/>
                <a:ea typeface="Century Gothic"/>
                <a:cs typeface="Century Gothic"/>
                <a:sym typeface="Century Gothic"/>
              </a:rPr>
              <a:t>Negative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g1df64db4817_0_1511"/>
          <p:cNvSpPr txBox="1"/>
          <p:nvPr/>
        </p:nvSpPr>
        <p:spPr>
          <a:xfrm>
            <a:off x="5568775" y="5584125"/>
            <a:ext cx="67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Century Gothic"/>
                <a:ea typeface="Century Gothic"/>
                <a:cs typeface="Century Gothic"/>
                <a:sym typeface="Century Gothic"/>
              </a:rPr>
              <a:t>Positive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g1df64db4817_0_1511"/>
          <p:cNvSpPr/>
          <p:nvPr/>
        </p:nvSpPr>
        <p:spPr>
          <a:xfrm>
            <a:off x="5112175" y="6054600"/>
            <a:ext cx="2294100" cy="5064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Pseudomonas aeruginosa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g1df64db4817_0_1511"/>
          <p:cNvSpPr/>
          <p:nvPr/>
        </p:nvSpPr>
        <p:spPr>
          <a:xfrm>
            <a:off x="8590925" y="3750375"/>
            <a:ext cx="1380900" cy="3696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ermenters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g1df64db4817_0_1511"/>
          <p:cNvSpPr/>
          <p:nvPr/>
        </p:nvSpPr>
        <p:spPr>
          <a:xfrm>
            <a:off x="8658325" y="4428850"/>
            <a:ext cx="1380900" cy="3696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Oxidase test</a:t>
            </a:r>
            <a:endParaRPr b="1" i="0" sz="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99" name="Google Shape;299;g1df64db4817_0_1511"/>
          <p:cNvCxnSpPr/>
          <p:nvPr/>
        </p:nvCxnSpPr>
        <p:spPr>
          <a:xfrm>
            <a:off x="5112175" y="4617400"/>
            <a:ext cx="0" cy="30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0" name="Google Shape;300;g1df64db4817_0_1511"/>
          <p:cNvCxnSpPr>
            <a:stCxn id="301" idx="3"/>
          </p:cNvCxnSpPr>
          <p:nvPr/>
        </p:nvCxnSpPr>
        <p:spPr>
          <a:xfrm flipH="1">
            <a:off x="8658175" y="4842600"/>
            <a:ext cx="132000" cy="31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1" name="Google Shape;301;g1df64db4817_0_1511"/>
          <p:cNvSpPr txBox="1"/>
          <p:nvPr/>
        </p:nvSpPr>
        <p:spPr>
          <a:xfrm>
            <a:off x="8116975" y="4704150"/>
            <a:ext cx="67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Century Gothic"/>
                <a:ea typeface="Century Gothic"/>
                <a:cs typeface="Century Gothic"/>
                <a:sym typeface="Century Gothic"/>
              </a:rPr>
              <a:t>Negative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02" name="Google Shape;302;g1df64db4817_0_1511"/>
          <p:cNvCxnSpPr/>
          <p:nvPr/>
        </p:nvCxnSpPr>
        <p:spPr>
          <a:xfrm>
            <a:off x="10045313" y="4832988"/>
            <a:ext cx="219600" cy="32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3" name="Google Shape;303;g1df64db4817_0_1511"/>
          <p:cNvSpPr txBox="1"/>
          <p:nvPr/>
        </p:nvSpPr>
        <p:spPr>
          <a:xfrm>
            <a:off x="10264925" y="4704150"/>
            <a:ext cx="67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latin typeface="Century Gothic"/>
                <a:ea typeface="Century Gothic"/>
                <a:cs typeface="Century Gothic"/>
                <a:sym typeface="Century Gothic"/>
              </a:rPr>
              <a:t>Positive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g1df64db4817_0_1511"/>
          <p:cNvSpPr/>
          <p:nvPr/>
        </p:nvSpPr>
        <p:spPr>
          <a:xfrm>
            <a:off x="7489100" y="5187800"/>
            <a:ext cx="2166600" cy="14382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E.coli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Klebsiella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Salmonella spp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Shigella spp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Yersinis spp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Proteus spp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Providencia spp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Enterobacter spp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Serratia spp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Citrobacter spp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Morganella spp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g1df64db4817_0_1511"/>
          <p:cNvSpPr/>
          <p:nvPr/>
        </p:nvSpPr>
        <p:spPr>
          <a:xfrm>
            <a:off x="9843450" y="5115550"/>
            <a:ext cx="2166600" cy="6972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Pasteurella spp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Vibrio spp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Aeromonas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Plesiomonas</a:t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g1df64db4817_0_1511"/>
          <p:cNvSpPr/>
          <p:nvPr/>
        </p:nvSpPr>
        <p:spPr>
          <a:xfrm>
            <a:off x="8938900" y="-85850"/>
            <a:ext cx="2890500" cy="1869000"/>
          </a:xfrm>
          <a:prstGeom prst="ellipse">
            <a:avLst/>
          </a:prstGeom>
          <a:solidFill>
            <a:schemeClr val="l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800">
                <a:solidFill>
                  <a:schemeClr val="dk1"/>
                </a:solidFill>
              </a:rPr>
              <a:t>Other gram negative bacilli with special growth requirements</a:t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800">
                <a:solidFill>
                  <a:schemeClr val="dk1"/>
                </a:solidFill>
              </a:rPr>
              <a:t>Hemophilus species</a:t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800">
                <a:solidFill>
                  <a:schemeClr val="dk1"/>
                </a:solidFill>
              </a:rPr>
              <a:t>Campylobacter species</a:t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800">
                <a:solidFill>
                  <a:schemeClr val="dk1"/>
                </a:solidFill>
              </a:rPr>
              <a:t>Legionella pneumophila</a:t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800">
                <a:solidFill>
                  <a:schemeClr val="dk1"/>
                </a:solidFill>
              </a:rPr>
              <a:t>Bordetella species</a:t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800">
                <a:solidFill>
                  <a:schemeClr val="dk1"/>
                </a:solidFill>
              </a:rPr>
              <a:t>Brucella species</a:t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800">
                <a:solidFill>
                  <a:schemeClr val="dk1"/>
                </a:solidFill>
              </a:rPr>
              <a:t>Francisella</a:t>
            </a:r>
            <a:endParaRPr b="1" sz="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800">
                <a:solidFill>
                  <a:schemeClr val="dk1"/>
                </a:solidFill>
              </a:rPr>
              <a:t>Helicobacter pylori</a:t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g1df64db4817_0_1511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8" name="Google Shape;308;g1df64db4817_0_1511"/>
          <p:cNvSpPr/>
          <p:nvPr/>
        </p:nvSpPr>
        <p:spPr>
          <a:xfrm>
            <a:off x="9053175" y="5253250"/>
            <a:ext cx="409500" cy="13077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1df64db4817_0_1511"/>
          <p:cNvSpPr txBox="1"/>
          <p:nvPr/>
        </p:nvSpPr>
        <p:spPr>
          <a:xfrm>
            <a:off x="9234825" y="5737750"/>
            <a:ext cx="1380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Century Gothic"/>
                <a:ea typeface="Century Gothic"/>
                <a:cs typeface="Century Gothic"/>
                <a:sym typeface="Century Gothic"/>
              </a:rPr>
              <a:t>Enterobacteriacae</a:t>
            </a:r>
            <a:endParaRPr b="1"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" name="Google Shape;314;g1f9a5f172b6_1_14"/>
          <p:cNvGraphicFramePr/>
          <p:nvPr/>
        </p:nvGraphicFramePr>
        <p:xfrm>
          <a:off x="1494900" y="270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{5940EEB8-DE4A-460B-AE3F-E6624A5A524A}</a:tableStyleId>
              </a:tblPr>
              <a:tblGrid>
                <a:gridCol w="3248200"/>
                <a:gridCol w="3248200"/>
                <a:gridCol w="3248200"/>
              </a:tblGrid>
              <a:tr h="43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Gram positive bacteria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Gram negative bacteria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Atypical bacteria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3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Staphylococci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Enerobacteriacae</a:t>
                      </a:r>
                      <a:r>
                        <a:rPr baseline="30000" lang="en-US"/>
                        <a:t>2</a:t>
                      </a:r>
                      <a:endParaRPr baseline="30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Legionella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3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Pneumococci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Pseudomonas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Chlamydia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3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Other streptococci</a:t>
                      </a:r>
                      <a:r>
                        <a:rPr baseline="30000" lang="en-US"/>
                        <a:t>1</a:t>
                      </a:r>
                      <a:endParaRPr baseline="30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Neisseria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Mycoplasma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3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Enterococci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H. influenzae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Brucella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3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Listeria monocytogenes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Campylobacter jejuni</a:t>
                      </a:r>
                      <a:r>
                        <a:rPr baseline="30000" lang="en-US"/>
                        <a:t>3</a:t>
                      </a:r>
                      <a:endParaRPr baseline="30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Rickettsia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3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Bacillus anthracis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Helicobacter pylori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3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Acinetobacter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3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Anaerobic bacteria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Spirochetes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Mycobacteria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  <a:tr h="43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Clostridia</a:t>
                      </a:r>
                      <a:r>
                        <a:rPr baseline="30000" lang="en-US"/>
                        <a:t>4</a:t>
                      </a:r>
                      <a:endParaRPr baseline="30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Treponema pallidum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M.tuberculosis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3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Bacteroides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Borrelia Burgdorferi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M.leprae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3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Leptospira interrogans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M.avium complex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15" name="Google Shape;315;g1f9a5f172b6_1_14"/>
          <p:cNvSpPr txBox="1"/>
          <p:nvPr/>
        </p:nvSpPr>
        <p:spPr>
          <a:xfrm>
            <a:off x="1206975" y="5591825"/>
            <a:ext cx="10098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AutoNum type="arabicPeriod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S.pyogenes, s.agalactiae, s.viridans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AutoNum type="arabicPeriod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E.coli, klebsiella, proteus spp, salmonella, shigella spp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AutoNum type="arabicPeriod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V.cholera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AutoNum type="arabicPeriod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C.perfringens, C.tetani, C.botulinum, C.difficile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g1f9a5f172b6_1_14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2023-03-14T14:10:53Z</dcterms:created>
  <dc:creator>Srilekha Ammapalli</dc:creator>
</cp:coreProperties>
</file>