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256" r:id="rId2"/>
    <p:sldId id="286" r:id="rId3"/>
    <p:sldId id="274" r:id="rId4"/>
    <p:sldId id="273" r:id="rId5"/>
    <p:sldId id="294" r:id="rId6"/>
    <p:sldId id="295" r:id="rId7"/>
    <p:sldId id="260" r:id="rId8"/>
    <p:sldId id="261" r:id="rId9"/>
    <p:sldId id="262" r:id="rId10"/>
    <p:sldId id="263" r:id="rId11"/>
    <p:sldId id="264" r:id="rId12"/>
    <p:sldId id="257" r:id="rId13"/>
    <p:sldId id="258" r:id="rId14"/>
    <p:sldId id="268" r:id="rId15"/>
    <p:sldId id="265" r:id="rId16"/>
    <p:sldId id="267" r:id="rId17"/>
    <p:sldId id="266" r:id="rId18"/>
    <p:sldId id="270" r:id="rId19"/>
    <p:sldId id="315" r:id="rId20"/>
    <p:sldId id="271" r:id="rId21"/>
    <p:sldId id="312" r:id="rId22"/>
    <p:sldId id="313" r:id="rId23"/>
    <p:sldId id="287" r:id="rId24"/>
    <p:sldId id="288" r:id="rId25"/>
    <p:sldId id="305" r:id="rId26"/>
    <p:sldId id="276" r:id="rId27"/>
    <p:sldId id="275" r:id="rId28"/>
    <p:sldId id="314" r:id="rId29"/>
    <p:sldId id="272" r:id="rId30"/>
    <p:sldId id="292" r:id="rId31"/>
    <p:sldId id="282" r:id="rId32"/>
    <p:sldId id="283" r:id="rId33"/>
    <p:sldId id="280" r:id="rId34"/>
    <p:sldId id="307" r:id="rId35"/>
    <p:sldId id="285" r:id="rId36"/>
    <p:sldId id="284" r:id="rId37"/>
    <p:sldId id="293" r:id="rId38"/>
    <p:sldId id="308" r:id="rId39"/>
    <p:sldId id="309" r:id="rId40"/>
    <p:sldId id="310" r:id="rId41"/>
    <p:sldId id="301" r:id="rId42"/>
    <p:sldId id="302" r:id="rId43"/>
    <p:sldId id="303" r:id="rId44"/>
    <p:sldId id="297" r:id="rId45"/>
    <p:sldId id="298" r:id="rId46"/>
    <p:sldId id="299" r:id="rId47"/>
    <p:sldId id="304" r:id="rId48"/>
    <p:sldId id="306" r:id="rId49"/>
    <p:sldId id="300"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B914C0-3FA9-6D47-B577-E20185DBA148}" v="840" dt="2023-04-16T08:55:28.4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70"/>
    <p:restoredTop sz="94704"/>
  </p:normalViewPr>
  <p:slideViewPr>
    <p:cSldViewPr snapToGrid="0">
      <p:cViewPr varScale="1">
        <p:scale>
          <a:sx n="105" d="100"/>
          <a:sy n="105" d="100"/>
        </p:scale>
        <p:origin x="60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7B678-07FD-7249-A8C7-DF39E2C33C25}" type="datetimeFigureOut">
              <a:rPr lang="en-US" smtClean="0"/>
              <a:t>4/16/23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A6D3E6-67A8-0845-95D8-25ABF651D81C}" type="slidenum">
              <a:rPr lang="en-US" smtClean="0"/>
              <a:t>‹#›</a:t>
            </a:fld>
            <a:endParaRPr lang="en-US"/>
          </a:p>
        </p:txBody>
      </p:sp>
    </p:spTree>
    <p:extLst>
      <p:ext uri="{BB962C8B-B14F-4D97-AF65-F5344CB8AC3E}">
        <p14:creationId xmlns:p14="http://schemas.microsoft.com/office/powerpoint/2010/main" val="3820725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6D3E6-67A8-0845-95D8-25ABF651D81C}" type="slidenum">
              <a:rPr lang="en-US" smtClean="0"/>
              <a:t>1</a:t>
            </a:fld>
            <a:endParaRPr lang="en-US"/>
          </a:p>
        </p:txBody>
      </p:sp>
    </p:spTree>
    <p:extLst>
      <p:ext uri="{BB962C8B-B14F-4D97-AF65-F5344CB8AC3E}">
        <p14:creationId xmlns:p14="http://schemas.microsoft.com/office/powerpoint/2010/main" val="4024052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A6D3E6-67A8-0845-95D8-25ABF651D81C}" type="slidenum">
              <a:rPr lang="en-US" smtClean="0"/>
              <a:t>4</a:t>
            </a:fld>
            <a:endParaRPr lang="en-US"/>
          </a:p>
        </p:txBody>
      </p:sp>
    </p:spTree>
    <p:extLst>
      <p:ext uri="{BB962C8B-B14F-4D97-AF65-F5344CB8AC3E}">
        <p14:creationId xmlns:p14="http://schemas.microsoft.com/office/powerpoint/2010/main" val="606335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A6D3E6-67A8-0845-95D8-25ABF651D81C}" type="slidenum">
              <a:rPr lang="en-US" smtClean="0"/>
              <a:t>8</a:t>
            </a:fld>
            <a:endParaRPr lang="en-US"/>
          </a:p>
        </p:txBody>
      </p:sp>
    </p:spTree>
    <p:extLst>
      <p:ext uri="{BB962C8B-B14F-4D97-AF65-F5344CB8AC3E}">
        <p14:creationId xmlns:p14="http://schemas.microsoft.com/office/powerpoint/2010/main" val="980875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6D3E6-67A8-0845-95D8-25ABF651D81C}" type="slidenum">
              <a:rPr lang="en-US" smtClean="0"/>
              <a:t>35</a:t>
            </a:fld>
            <a:endParaRPr lang="en-US"/>
          </a:p>
        </p:txBody>
      </p:sp>
    </p:spTree>
    <p:extLst>
      <p:ext uri="{BB962C8B-B14F-4D97-AF65-F5344CB8AC3E}">
        <p14:creationId xmlns:p14="http://schemas.microsoft.com/office/powerpoint/2010/main" val="3507716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6D3E6-67A8-0845-95D8-25ABF651D81C}" type="slidenum">
              <a:rPr lang="en-US" smtClean="0"/>
              <a:t>44</a:t>
            </a:fld>
            <a:endParaRPr lang="en-US"/>
          </a:p>
        </p:txBody>
      </p:sp>
    </p:spTree>
    <p:extLst>
      <p:ext uri="{BB962C8B-B14F-4D97-AF65-F5344CB8AC3E}">
        <p14:creationId xmlns:p14="http://schemas.microsoft.com/office/powerpoint/2010/main" val="4154716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3C795-39CC-5D9D-FA8E-75E0B9A32DB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5F275A4-297D-3532-6C17-60B1AA6BA2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F8E6F8A-BE15-F9BC-886C-7DC7C242B860}"/>
              </a:ext>
            </a:extLst>
          </p:cNvPr>
          <p:cNvSpPr>
            <a:spLocks noGrp="1"/>
          </p:cNvSpPr>
          <p:nvPr>
            <p:ph type="dt" sz="half" idx="10"/>
          </p:nvPr>
        </p:nvSpPr>
        <p:spPr/>
        <p:txBody>
          <a:bodyPr/>
          <a:lstStyle/>
          <a:p>
            <a:fld id="{6E7D3BFA-15FE-FA47-B164-59CDF87F01F3}" type="datetimeFigureOut">
              <a:rPr lang="en-US" smtClean="0"/>
              <a:t>4/16/23</a:t>
            </a:fld>
            <a:endParaRPr lang="en-US"/>
          </a:p>
        </p:txBody>
      </p:sp>
      <p:sp>
        <p:nvSpPr>
          <p:cNvPr id="5" name="Footer Placeholder 4">
            <a:extLst>
              <a:ext uri="{FF2B5EF4-FFF2-40B4-BE49-F238E27FC236}">
                <a16:creationId xmlns:a16="http://schemas.microsoft.com/office/drawing/2014/main" id="{733EA775-C36E-99F0-195D-504F8BE70D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C5073B-E532-AB2A-CE07-59D7FF653531}"/>
              </a:ext>
            </a:extLst>
          </p:cNvPr>
          <p:cNvSpPr>
            <a:spLocks noGrp="1"/>
          </p:cNvSpPr>
          <p:nvPr>
            <p:ph type="sldNum" sz="quarter" idx="12"/>
          </p:nvPr>
        </p:nvSpPr>
        <p:spPr/>
        <p:txBody>
          <a:bodyPr/>
          <a:lstStyle/>
          <a:p>
            <a:fld id="{FE6F33D8-C7BB-B849-A490-6793177A78B1}" type="slidenum">
              <a:rPr lang="en-US" smtClean="0"/>
              <a:t>‹#›</a:t>
            </a:fld>
            <a:endParaRPr lang="en-US"/>
          </a:p>
        </p:txBody>
      </p:sp>
    </p:spTree>
    <p:extLst>
      <p:ext uri="{BB962C8B-B14F-4D97-AF65-F5344CB8AC3E}">
        <p14:creationId xmlns:p14="http://schemas.microsoft.com/office/powerpoint/2010/main" val="2475174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7BCF9-97ED-BBCF-9C39-01A2EBC09BD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34F03EB-827A-4D58-C6D1-C528CD5B08C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81AD2D8-39C4-68B6-3B9F-076756ED9850}"/>
              </a:ext>
            </a:extLst>
          </p:cNvPr>
          <p:cNvSpPr>
            <a:spLocks noGrp="1"/>
          </p:cNvSpPr>
          <p:nvPr>
            <p:ph type="dt" sz="half" idx="10"/>
          </p:nvPr>
        </p:nvSpPr>
        <p:spPr/>
        <p:txBody>
          <a:bodyPr/>
          <a:lstStyle/>
          <a:p>
            <a:fld id="{6E7D3BFA-15FE-FA47-B164-59CDF87F01F3}" type="datetimeFigureOut">
              <a:rPr lang="en-US" smtClean="0"/>
              <a:t>4/16/23</a:t>
            </a:fld>
            <a:endParaRPr lang="en-US"/>
          </a:p>
        </p:txBody>
      </p:sp>
      <p:sp>
        <p:nvSpPr>
          <p:cNvPr id="5" name="Footer Placeholder 4">
            <a:extLst>
              <a:ext uri="{FF2B5EF4-FFF2-40B4-BE49-F238E27FC236}">
                <a16:creationId xmlns:a16="http://schemas.microsoft.com/office/drawing/2014/main" id="{735E21B0-89F3-41FC-4E7F-21B2FB4D7A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085094-EBEF-62A2-6132-C82DFD79A89E}"/>
              </a:ext>
            </a:extLst>
          </p:cNvPr>
          <p:cNvSpPr>
            <a:spLocks noGrp="1"/>
          </p:cNvSpPr>
          <p:nvPr>
            <p:ph type="sldNum" sz="quarter" idx="12"/>
          </p:nvPr>
        </p:nvSpPr>
        <p:spPr/>
        <p:txBody>
          <a:bodyPr/>
          <a:lstStyle/>
          <a:p>
            <a:fld id="{FE6F33D8-C7BB-B849-A490-6793177A78B1}" type="slidenum">
              <a:rPr lang="en-US" smtClean="0"/>
              <a:t>‹#›</a:t>
            </a:fld>
            <a:endParaRPr lang="en-US"/>
          </a:p>
        </p:txBody>
      </p:sp>
    </p:spTree>
    <p:extLst>
      <p:ext uri="{BB962C8B-B14F-4D97-AF65-F5344CB8AC3E}">
        <p14:creationId xmlns:p14="http://schemas.microsoft.com/office/powerpoint/2010/main" val="1406058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C851BF-C1A0-2CF0-0670-8F5FE405370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DC6DF0F-2E61-2D52-D452-FC57CDDE3B5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CC51B3B-E436-2282-7885-BDF4AA3FAF19}"/>
              </a:ext>
            </a:extLst>
          </p:cNvPr>
          <p:cNvSpPr>
            <a:spLocks noGrp="1"/>
          </p:cNvSpPr>
          <p:nvPr>
            <p:ph type="dt" sz="half" idx="10"/>
          </p:nvPr>
        </p:nvSpPr>
        <p:spPr/>
        <p:txBody>
          <a:bodyPr/>
          <a:lstStyle/>
          <a:p>
            <a:fld id="{6E7D3BFA-15FE-FA47-B164-59CDF87F01F3}" type="datetimeFigureOut">
              <a:rPr lang="en-US" smtClean="0"/>
              <a:t>4/16/23</a:t>
            </a:fld>
            <a:endParaRPr lang="en-US"/>
          </a:p>
        </p:txBody>
      </p:sp>
      <p:sp>
        <p:nvSpPr>
          <p:cNvPr id="5" name="Footer Placeholder 4">
            <a:extLst>
              <a:ext uri="{FF2B5EF4-FFF2-40B4-BE49-F238E27FC236}">
                <a16:creationId xmlns:a16="http://schemas.microsoft.com/office/drawing/2014/main" id="{1E4D7BB9-0351-9C7D-FE41-7D42367245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51DD82-6AA9-7F94-98EE-787DC0157260}"/>
              </a:ext>
            </a:extLst>
          </p:cNvPr>
          <p:cNvSpPr>
            <a:spLocks noGrp="1"/>
          </p:cNvSpPr>
          <p:nvPr>
            <p:ph type="sldNum" sz="quarter" idx="12"/>
          </p:nvPr>
        </p:nvSpPr>
        <p:spPr/>
        <p:txBody>
          <a:bodyPr/>
          <a:lstStyle/>
          <a:p>
            <a:fld id="{FE6F33D8-C7BB-B849-A490-6793177A78B1}" type="slidenum">
              <a:rPr lang="en-US" smtClean="0"/>
              <a:t>‹#›</a:t>
            </a:fld>
            <a:endParaRPr lang="en-US"/>
          </a:p>
        </p:txBody>
      </p:sp>
    </p:spTree>
    <p:extLst>
      <p:ext uri="{BB962C8B-B14F-4D97-AF65-F5344CB8AC3E}">
        <p14:creationId xmlns:p14="http://schemas.microsoft.com/office/powerpoint/2010/main" val="822415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61460-165C-0881-0FB3-8A71BC5BF5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8234A9B-5C2C-C14E-E97F-36D25D6FC12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5517500-ADAD-2ECF-9B37-F233BCA71DFC}"/>
              </a:ext>
            </a:extLst>
          </p:cNvPr>
          <p:cNvSpPr>
            <a:spLocks noGrp="1"/>
          </p:cNvSpPr>
          <p:nvPr>
            <p:ph type="dt" sz="half" idx="10"/>
          </p:nvPr>
        </p:nvSpPr>
        <p:spPr/>
        <p:txBody>
          <a:bodyPr/>
          <a:lstStyle/>
          <a:p>
            <a:fld id="{6E7D3BFA-15FE-FA47-B164-59CDF87F01F3}" type="datetimeFigureOut">
              <a:rPr lang="en-US" smtClean="0"/>
              <a:t>4/16/23</a:t>
            </a:fld>
            <a:endParaRPr lang="en-US"/>
          </a:p>
        </p:txBody>
      </p:sp>
      <p:sp>
        <p:nvSpPr>
          <p:cNvPr id="5" name="Footer Placeholder 4">
            <a:extLst>
              <a:ext uri="{FF2B5EF4-FFF2-40B4-BE49-F238E27FC236}">
                <a16:creationId xmlns:a16="http://schemas.microsoft.com/office/drawing/2014/main" id="{ACC0725F-018F-5009-6EED-DED606CAB5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EA0ED1-F933-B0B8-259C-F9C6BD252D90}"/>
              </a:ext>
            </a:extLst>
          </p:cNvPr>
          <p:cNvSpPr>
            <a:spLocks noGrp="1"/>
          </p:cNvSpPr>
          <p:nvPr>
            <p:ph type="sldNum" sz="quarter" idx="12"/>
          </p:nvPr>
        </p:nvSpPr>
        <p:spPr/>
        <p:txBody>
          <a:bodyPr/>
          <a:lstStyle/>
          <a:p>
            <a:fld id="{FE6F33D8-C7BB-B849-A490-6793177A78B1}" type="slidenum">
              <a:rPr lang="en-US" smtClean="0"/>
              <a:t>‹#›</a:t>
            </a:fld>
            <a:endParaRPr lang="en-US"/>
          </a:p>
        </p:txBody>
      </p:sp>
    </p:spTree>
    <p:extLst>
      <p:ext uri="{BB962C8B-B14F-4D97-AF65-F5344CB8AC3E}">
        <p14:creationId xmlns:p14="http://schemas.microsoft.com/office/powerpoint/2010/main" val="4045943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38B1C-FEEB-AB8B-2AC6-793B188C44C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DA0F74A-4D50-C302-3B6E-198956B274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D6F1A6D-050A-C41A-4733-EDE19B2882CB}"/>
              </a:ext>
            </a:extLst>
          </p:cNvPr>
          <p:cNvSpPr>
            <a:spLocks noGrp="1"/>
          </p:cNvSpPr>
          <p:nvPr>
            <p:ph type="dt" sz="half" idx="10"/>
          </p:nvPr>
        </p:nvSpPr>
        <p:spPr/>
        <p:txBody>
          <a:bodyPr/>
          <a:lstStyle/>
          <a:p>
            <a:fld id="{6E7D3BFA-15FE-FA47-B164-59CDF87F01F3}" type="datetimeFigureOut">
              <a:rPr lang="en-US" smtClean="0"/>
              <a:t>4/16/23</a:t>
            </a:fld>
            <a:endParaRPr lang="en-US"/>
          </a:p>
        </p:txBody>
      </p:sp>
      <p:sp>
        <p:nvSpPr>
          <p:cNvPr id="5" name="Footer Placeholder 4">
            <a:extLst>
              <a:ext uri="{FF2B5EF4-FFF2-40B4-BE49-F238E27FC236}">
                <a16:creationId xmlns:a16="http://schemas.microsoft.com/office/drawing/2014/main" id="{41A1A410-A637-46A3-2BEC-9B6CFCB688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6562D-0A03-7468-FF9E-EE5AE758CB67}"/>
              </a:ext>
            </a:extLst>
          </p:cNvPr>
          <p:cNvSpPr>
            <a:spLocks noGrp="1"/>
          </p:cNvSpPr>
          <p:nvPr>
            <p:ph type="sldNum" sz="quarter" idx="12"/>
          </p:nvPr>
        </p:nvSpPr>
        <p:spPr/>
        <p:txBody>
          <a:bodyPr/>
          <a:lstStyle/>
          <a:p>
            <a:fld id="{FE6F33D8-C7BB-B849-A490-6793177A78B1}" type="slidenum">
              <a:rPr lang="en-US" smtClean="0"/>
              <a:t>‹#›</a:t>
            </a:fld>
            <a:endParaRPr lang="en-US"/>
          </a:p>
        </p:txBody>
      </p:sp>
    </p:spTree>
    <p:extLst>
      <p:ext uri="{BB962C8B-B14F-4D97-AF65-F5344CB8AC3E}">
        <p14:creationId xmlns:p14="http://schemas.microsoft.com/office/powerpoint/2010/main" val="3902596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1BE78-60AC-BBEB-2675-6D97F635C5E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6370BA3-8F57-EEBC-44C1-758E1A042C4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BC5EBDD-3A6F-8FA0-CD63-4471B96EA86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CB835A1-51F0-BA06-64D8-A228C21D91CB}"/>
              </a:ext>
            </a:extLst>
          </p:cNvPr>
          <p:cNvSpPr>
            <a:spLocks noGrp="1"/>
          </p:cNvSpPr>
          <p:nvPr>
            <p:ph type="dt" sz="half" idx="10"/>
          </p:nvPr>
        </p:nvSpPr>
        <p:spPr/>
        <p:txBody>
          <a:bodyPr/>
          <a:lstStyle/>
          <a:p>
            <a:fld id="{6E7D3BFA-15FE-FA47-B164-59CDF87F01F3}" type="datetimeFigureOut">
              <a:rPr lang="en-US" smtClean="0"/>
              <a:t>4/16/23</a:t>
            </a:fld>
            <a:endParaRPr lang="en-US"/>
          </a:p>
        </p:txBody>
      </p:sp>
      <p:sp>
        <p:nvSpPr>
          <p:cNvPr id="6" name="Footer Placeholder 5">
            <a:extLst>
              <a:ext uri="{FF2B5EF4-FFF2-40B4-BE49-F238E27FC236}">
                <a16:creationId xmlns:a16="http://schemas.microsoft.com/office/drawing/2014/main" id="{1900DC93-7599-50C4-2AF8-9BF248A609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2DCB9F-B9E6-FB39-59A3-3F37F14A7F49}"/>
              </a:ext>
            </a:extLst>
          </p:cNvPr>
          <p:cNvSpPr>
            <a:spLocks noGrp="1"/>
          </p:cNvSpPr>
          <p:nvPr>
            <p:ph type="sldNum" sz="quarter" idx="12"/>
          </p:nvPr>
        </p:nvSpPr>
        <p:spPr/>
        <p:txBody>
          <a:bodyPr/>
          <a:lstStyle/>
          <a:p>
            <a:fld id="{FE6F33D8-C7BB-B849-A490-6793177A78B1}" type="slidenum">
              <a:rPr lang="en-US" smtClean="0"/>
              <a:t>‹#›</a:t>
            </a:fld>
            <a:endParaRPr lang="en-US"/>
          </a:p>
        </p:txBody>
      </p:sp>
    </p:spTree>
    <p:extLst>
      <p:ext uri="{BB962C8B-B14F-4D97-AF65-F5344CB8AC3E}">
        <p14:creationId xmlns:p14="http://schemas.microsoft.com/office/powerpoint/2010/main" val="3010504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ED97B-E75D-C842-E2EF-9B0D5CA03E8C}"/>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294260E-6D94-BCFE-5E91-F03DBC44AE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F4F9069-109C-C361-6061-4E40A30A47F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C359EFF-E178-97DF-929B-B3FAD70408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EA60114-75F1-9637-CA4C-81F0D3D3172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2CC5AED-2A43-A9C4-8662-27FBFCD5B1E7}"/>
              </a:ext>
            </a:extLst>
          </p:cNvPr>
          <p:cNvSpPr>
            <a:spLocks noGrp="1"/>
          </p:cNvSpPr>
          <p:nvPr>
            <p:ph type="dt" sz="half" idx="10"/>
          </p:nvPr>
        </p:nvSpPr>
        <p:spPr/>
        <p:txBody>
          <a:bodyPr/>
          <a:lstStyle/>
          <a:p>
            <a:fld id="{6E7D3BFA-15FE-FA47-B164-59CDF87F01F3}" type="datetimeFigureOut">
              <a:rPr lang="en-US" smtClean="0"/>
              <a:t>4/16/23</a:t>
            </a:fld>
            <a:endParaRPr lang="en-US"/>
          </a:p>
        </p:txBody>
      </p:sp>
      <p:sp>
        <p:nvSpPr>
          <p:cNvPr id="8" name="Footer Placeholder 7">
            <a:extLst>
              <a:ext uri="{FF2B5EF4-FFF2-40B4-BE49-F238E27FC236}">
                <a16:creationId xmlns:a16="http://schemas.microsoft.com/office/drawing/2014/main" id="{2F5AA2B8-0060-4E8E-1EB7-DF1D558232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D840D7-9CF6-05AA-E78C-64010C4CED06}"/>
              </a:ext>
            </a:extLst>
          </p:cNvPr>
          <p:cNvSpPr>
            <a:spLocks noGrp="1"/>
          </p:cNvSpPr>
          <p:nvPr>
            <p:ph type="sldNum" sz="quarter" idx="12"/>
          </p:nvPr>
        </p:nvSpPr>
        <p:spPr/>
        <p:txBody>
          <a:bodyPr/>
          <a:lstStyle/>
          <a:p>
            <a:fld id="{FE6F33D8-C7BB-B849-A490-6793177A78B1}" type="slidenum">
              <a:rPr lang="en-US" smtClean="0"/>
              <a:t>‹#›</a:t>
            </a:fld>
            <a:endParaRPr lang="en-US"/>
          </a:p>
        </p:txBody>
      </p:sp>
    </p:spTree>
    <p:extLst>
      <p:ext uri="{BB962C8B-B14F-4D97-AF65-F5344CB8AC3E}">
        <p14:creationId xmlns:p14="http://schemas.microsoft.com/office/powerpoint/2010/main" val="1181245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8C621-9691-D956-4789-D5AEF59F30B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4C62D43-328A-D612-4957-DAA229E57F10}"/>
              </a:ext>
            </a:extLst>
          </p:cNvPr>
          <p:cNvSpPr>
            <a:spLocks noGrp="1"/>
          </p:cNvSpPr>
          <p:nvPr>
            <p:ph type="dt" sz="half" idx="10"/>
          </p:nvPr>
        </p:nvSpPr>
        <p:spPr/>
        <p:txBody>
          <a:bodyPr/>
          <a:lstStyle/>
          <a:p>
            <a:fld id="{6E7D3BFA-15FE-FA47-B164-59CDF87F01F3}" type="datetimeFigureOut">
              <a:rPr lang="en-US" smtClean="0"/>
              <a:t>4/16/23</a:t>
            </a:fld>
            <a:endParaRPr lang="en-US"/>
          </a:p>
        </p:txBody>
      </p:sp>
      <p:sp>
        <p:nvSpPr>
          <p:cNvPr id="4" name="Footer Placeholder 3">
            <a:extLst>
              <a:ext uri="{FF2B5EF4-FFF2-40B4-BE49-F238E27FC236}">
                <a16:creationId xmlns:a16="http://schemas.microsoft.com/office/drawing/2014/main" id="{6285A06D-FFDF-F7A1-40E9-76E644AC6F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43E0D4-05E3-A64E-006F-3F1BBA6097A2}"/>
              </a:ext>
            </a:extLst>
          </p:cNvPr>
          <p:cNvSpPr>
            <a:spLocks noGrp="1"/>
          </p:cNvSpPr>
          <p:nvPr>
            <p:ph type="sldNum" sz="quarter" idx="12"/>
          </p:nvPr>
        </p:nvSpPr>
        <p:spPr/>
        <p:txBody>
          <a:bodyPr/>
          <a:lstStyle/>
          <a:p>
            <a:fld id="{FE6F33D8-C7BB-B849-A490-6793177A78B1}" type="slidenum">
              <a:rPr lang="en-US" smtClean="0"/>
              <a:t>‹#›</a:t>
            </a:fld>
            <a:endParaRPr lang="en-US"/>
          </a:p>
        </p:txBody>
      </p:sp>
    </p:spTree>
    <p:extLst>
      <p:ext uri="{BB962C8B-B14F-4D97-AF65-F5344CB8AC3E}">
        <p14:creationId xmlns:p14="http://schemas.microsoft.com/office/powerpoint/2010/main" val="210198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D3DB5E-FE28-27B0-B1FC-B16F1E06F05E}"/>
              </a:ext>
            </a:extLst>
          </p:cNvPr>
          <p:cNvSpPr>
            <a:spLocks noGrp="1"/>
          </p:cNvSpPr>
          <p:nvPr>
            <p:ph type="dt" sz="half" idx="10"/>
          </p:nvPr>
        </p:nvSpPr>
        <p:spPr/>
        <p:txBody>
          <a:bodyPr/>
          <a:lstStyle/>
          <a:p>
            <a:fld id="{6E7D3BFA-15FE-FA47-B164-59CDF87F01F3}" type="datetimeFigureOut">
              <a:rPr lang="en-US" smtClean="0"/>
              <a:t>4/16/23</a:t>
            </a:fld>
            <a:endParaRPr lang="en-US"/>
          </a:p>
        </p:txBody>
      </p:sp>
      <p:sp>
        <p:nvSpPr>
          <p:cNvPr id="3" name="Footer Placeholder 2">
            <a:extLst>
              <a:ext uri="{FF2B5EF4-FFF2-40B4-BE49-F238E27FC236}">
                <a16:creationId xmlns:a16="http://schemas.microsoft.com/office/drawing/2014/main" id="{87E59BFF-64A0-902B-3AC1-8C0B332B961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B95926-DC10-0B25-E234-9A1368BBEF92}"/>
              </a:ext>
            </a:extLst>
          </p:cNvPr>
          <p:cNvSpPr>
            <a:spLocks noGrp="1"/>
          </p:cNvSpPr>
          <p:nvPr>
            <p:ph type="sldNum" sz="quarter" idx="12"/>
          </p:nvPr>
        </p:nvSpPr>
        <p:spPr/>
        <p:txBody>
          <a:bodyPr/>
          <a:lstStyle/>
          <a:p>
            <a:fld id="{FE6F33D8-C7BB-B849-A490-6793177A78B1}" type="slidenum">
              <a:rPr lang="en-US" smtClean="0"/>
              <a:t>‹#›</a:t>
            </a:fld>
            <a:endParaRPr lang="en-US"/>
          </a:p>
        </p:txBody>
      </p:sp>
    </p:spTree>
    <p:extLst>
      <p:ext uri="{BB962C8B-B14F-4D97-AF65-F5344CB8AC3E}">
        <p14:creationId xmlns:p14="http://schemas.microsoft.com/office/powerpoint/2010/main" val="1728024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12D63-A971-6870-E7EF-CFD6EC02DFC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8CF94D4-F883-84B6-22DB-900282542E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5E4A80E-90AC-E57F-7434-97170071DF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7D2E9B5-D85C-CE6B-5468-FD78F3386D9A}"/>
              </a:ext>
            </a:extLst>
          </p:cNvPr>
          <p:cNvSpPr>
            <a:spLocks noGrp="1"/>
          </p:cNvSpPr>
          <p:nvPr>
            <p:ph type="dt" sz="half" idx="10"/>
          </p:nvPr>
        </p:nvSpPr>
        <p:spPr/>
        <p:txBody>
          <a:bodyPr/>
          <a:lstStyle/>
          <a:p>
            <a:fld id="{6E7D3BFA-15FE-FA47-B164-59CDF87F01F3}" type="datetimeFigureOut">
              <a:rPr lang="en-US" smtClean="0"/>
              <a:t>4/16/23</a:t>
            </a:fld>
            <a:endParaRPr lang="en-US"/>
          </a:p>
        </p:txBody>
      </p:sp>
      <p:sp>
        <p:nvSpPr>
          <p:cNvPr id="6" name="Footer Placeholder 5">
            <a:extLst>
              <a:ext uri="{FF2B5EF4-FFF2-40B4-BE49-F238E27FC236}">
                <a16:creationId xmlns:a16="http://schemas.microsoft.com/office/drawing/2014/main" id="{E545A82C-AC0D-8018-EAD7-173844C2F3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CEC15C-D972-3DF6-6F88-DEBA430B7345}"/>
              </a:ext>
            </a:extLst>
          </p:cNvPr>
          <p:cNvSpPr>
            <a:spLocks noGrp="1"/>
          </p:cNvSpPr>
          <p:nvPr>
            <p:ph type="sldNum" sz="quarter" idx="12"/>
          </p:nvPr>
        </p:nvSpPr>
        <p:spPr/>
        <p:txBody>
          <a:bodyPr/>
          <a:lstStyle/>
          <a:p>
            <a:fld id="{FE6F33D8-C7BB-B849-A490-6793177A78B1}" type="slidenum">
              <a:rPr lang="en-US" smtClean="0"/>
              <a:t>‹#›</a:t>
            </a:fld>
            <a:endParaRPr lang="en-US"/>
          </a:p>
        </p:txBody>
      </p:sp>
    </p:spTree>
    <p:extLst>
      <p:ext uri="{BB962C8B-B14F-4D97-AF65-F5344CB8AC3E}">
        <p14:creationId xmlns:p14="http://schemas.microsoft.com/office/powerpoint/2010/main" val="3205588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6C7CE-3267-DA1A-A729-AEFBA0C6532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9D74BDC-D906-700A-4E37-696FA17737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3A627F-04A1-65DA-28C3-F555FFA823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3A338AE-D9AA-7AAD-603E-559FDB2D6AD5}"/>
              </a:ext>
            </a:extLst>
          </p:cNvPr>
          <p:cNvSpPr>
            <a:spLocks noGrp="1"/>
          </p:cNvSpPr>
          <p:nvPr>
            <p:ph type="dt" sz="half" idx="10"/>
          </p:nvPr>
        </p:nvSpPr>
        <p:spPr/>
        <p:txBody>
          <a:bodyPr/>
          <a:lstStyle/>
          <a:p>
            <a:fld id="{6E7D3BFA-15FE-FA47-B164-59CDF87F01F3}" type="datetimeFigureOut">
              <a:rPr lang="en-US" smtClean="0"/>
              <a:t>4/16/23</a:t>
            </a:fld>
            <a:endParaRPr lang="en-US"/>
          </a:p>
        </p:txBody>
      </p:sp>
      <p:sp>
        <p:nvSpPr>
          <p:cNvPr id="6" name="Footer Placeholder 5">
            <a:extLst>
              <a:ext uri="{FF2B5EF4-FFF2-40B4-BE49-F238E27FC236}">
                <a16:creationId xmlns:a16="http://schemas.microsoft.com/office/drawing/2014/main" id="{30A720CB-2FAF-DA08-C0AE-1E7199C7A7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882ECD-0A69-5816-AB02-FB6EFD4391F7}"/>
              </a:ext>
            </a:extLst>
          </p:cNvPr>
          <p:cNvSpPr>
            <a:spLocks noGrp="1"/>
          </p:cNvSpPr>
          <p:nvPr>
            <p:ph type="sldNum" sz="quarter" idx="12"/>
          </p:nvPr>
        </p:nvSpPr>
        <p:spPr/>
        <p:txBody>
          <a:bodyPr/>
          <a:lstStyle/>
          <a:p>
            <a:fld id="{FE6F33D8-C7BB-B849-A490-6793177A78B1}" type="slidenum">
              <a:rPr lang="en-US" smtClean="0"/>
              <a:t>‹#›</a:t>
            </a:fld>
            <a:endParaRPr lang="en-US"/>
          </a:p>
        </p:txBody>
      </p:sp>
    </p:spTree>
    <p:extLst>
      <p:ext uri="{BB962C8B-B14F-4D97-AF65-F5344CB8AC3E}">
        <p14:creationId xmlns:p14="http://schemas.microsoft.com/office/powerpoint/2010/main" val="3769012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9C7F03-0F0D-712A-7B00-5607887B5D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AA234B7-FD72-9B1E-E545-DE864425CA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DB52611-9767-AC77-8327-6D70FA9940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7D3BFA-15FE-FA47-B164-59CDF87F01F3}" type="datetimeFigureOut">
              <a:rPr lang="en-US" smtClean="0"/>
              <a:t>4/16/23</a:t>
            </a:fld>
            <a:endParaRPr lang="en-US"/>
          </a:p>
        </p:txBody>
      </p:sp>
      <p:sp>
        <p:nvSpPr>
          <p:cNvPr id="5" name="Footer Placeholder 4">
            <a:extLst>
              <a:ext uri="{FF2B5EF4-FFF2-40B4-BE49-F238E27FC236}">
                <a16:creationId xmlns:a16="http://schemas.microsoft.com/office/drawing/2014/main" id="{F83E8823-426F-2032-46F5-8A63345582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74839B-CDB7-111E-E247-C9AF3C9C19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6F33D8-C7BB-B849-A490-6793177A78B1}" type="slidenum">
              <a:rPr lang="en-US" smtClean="0"/>
              <a:t>‹#›</a:t>
            </a:fld>
            <a:endParaRPr lang="en-US"/>
          </a:p>
        </p:txBody>
      </p:sp>
    </p:spTree>
    <p:extLst>
      <p:ext uri="{BB962C8B-B14F-4D97-AF65-F5344CB8AC3E}">
        <p14:creationId xmlns:p14="http://schemas.microsoft.com/office/powerpoint/2010/main" val="9120607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D4A8ED2-092F-6AA8-F8A0-4C57255E1346}"/>
              </a:ext>
            </a:extLst>
          </p:cNvPr>
          <p:cNvSpPr>
            <a:spLocks noGrp="1"/>
          </p:cNvSpPr>
          <p:nvPr>
            <p:ph type="ctrTitle"/>
          </p:nvPr>
        </p:nvSpPr>
        <p:spPr>
          <a:xfrm>
            <a:off x="1314824" y="735106"/>
            <a:ext cx="10053763" cy="2928470"/>
          </a:xfrm>
        </p:spPr>
        <p:txBody>
          <a:bodyPr anchor="b">
            <a:normAutofit/>
          </a:bodyPr>
          <a:lstStyle/>
          <a:p>
            <a:pPr algn="l"/>
            <a:r>
              <a:rPr lang="en-US" sz="4800" dirty="0">
                <a:solidFill>
                  <a:srgbClr val="FFFFFF"/>
                </a:solidFill>
              </a:rPr>
              <a:t>Arterial Blood Sampling and Interpretation with ICU scenarios</a:t>
            </a:r>
          </a:p>
        </p:txBody>
      </p:sp>
      <p:sp>
        <p:nvSpPr>
          <p:cNvPr id="3" name="Subtitle 2">
            <a:extLst>
              <a:ext uri="{FF2B5EF4-FFF2-40B4-BE49-F238E27FC236}">
                <a16:creationId xmlns:a16="http://schemas.microsoft.com/office/drawing/2014/main" id="{FC5C1F55-048D-748C-C741-1AE6F6AD3C7A}"/>
              </a:ext>
            </a:extLst>
          </p:cNvPr>
          <p:cNvSpPr>
            <a:spLocks noGrp="1"/>
          </p:cNvSpPr>
          <p:nvPr>
            <p:ph type="subTitle" idx="1"/>
          </p:nvPr>
        </p:nvSpPr>
        <p:spPr>
          <a:xfrm>
            <a:off x="1350682" y="4870824"/>
            <a:ext cx="10005951" cy="1458258"/>
          </a:xfrm>
        </p:spPr>
        <p:txBody>
          <a:bodyPr anchor="ctr">
            <a:normAutofit/>
          </a:bodyPr>
          <a:lstStyle/>
          <a:p>
            <a:pPr algn="l"/>
            <a:r>
              <a:rPr lang="en-US" dirty="0"/>
              <a:t>Dr Ken Adegoke FRCA,FFICM (</a:t>
            </a:r>
            <a:r>
              <a:rPr lang="en-US" dirty="0" err="1"/>
              <a:t>Uk</a:t>
            </a:r>
            <a:r>
              <a:rPr lang="en-US" dirty="0"/>
              <a:t>)</a:t>
            </a:r>
          </a:p>
          <a:p>
            <a:pPr algn="l"/>
            <a:r>
              <a:rPr lang="en-US" dirty="0"/>
              <a:t>16</a:t>
            </a:r>
            <a:r>
              <a:rPr lang="en-US" baseline="30000" dirty="0"/>
              <a:t>TH </a:t>
            </a:r>
            <a:r>
              <a:rPr lang="en-US" dirty="0"/>
              <a:t>April 2023</a:t>
            </a:r>
          </a:p>
          <a:p>
            <a:pPr algn="l"/>
            <a:r>
              <a:rPr lang="en-US" dirty="0"/>
              <a:t>At the Webinar of the I-CCSN .</a:t>
            </a:r>
          </a:p>
        </p:txBody>
      </p:sp>
    </p:spTree>
    <p:extLst>
      <p:ext uri="{BB962C8B-B14F-4D97-AF65-F5344CB8AC3E}">
        <p14:creationId xmlns:p14="http://schemas.microsoft.com/office/powerpoint/2010/main" val="857295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362C848C-263A-BEC8-B017-CF22C95357D4}"/>
              </a:ext>
            </a:extLst>
          </p:cNvPr>
          <p:cNvPicPr>
            <a:picLocks noGrp="1" noChangeAspect="1"/>
          </p:cNvPicPr>
          <p:nvPr>
            <p:ph idx="1"/>
          </p:nvPr>
        </p:nvPicPr>
        <p:blipFill>
          <a:blip r:embed="rId2"/>
          <a:stretch>
            <a:fillRect/>
          </a:stretch>
        </p:blipFill>
        <p:spPr>
          <a:xfrm>
            <a:off x="4076489" y="643467"/>
            <a:ext cx="4039022" cy="5571066"/>
          </a:xfrm>
          <a:prstGeom prst="rect">
            <a:avLst/>
          </a:prstGeom>
        </p:spPr>
      </p:pic>
    </p:spTree>
    <p:extLst>
      <p:ext uri="{BB962C8B-B14F-4D97-AF65-F5344CB8AC3E}">
        <p14:creationId xmlns:p14="http://schemas.microsoft.com/office/powerpoint/2010/main" val="441505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37314886-05B9-3A25-5E27-862191F0606B}"/>
              </a:ext>
            </a:extLst>
          </p:cNvPr>
          <p:cNvPicPr>
            <a:picLocks noGrp="1" noChangeAspect="1"/>
          </p:cNvPicPr>
          <p:nvPr>
            <p:ph idx="1"/>
          </p:nvPr>
        </p:nvPicPr>
        <p:blipFill>
          <a:blip r:embed="rId2"/>
          <a:stretch>
            <a:fillRect/>
          </a:stretch>
        </p:blipFill>
        <p:spPr>
          <a:xfrm>
            <a:off x="3231699" y="643467"/>
            <a:ext cx="5728602" cy="5571065"/>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9716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1D9DC96C-C5DD-6D9F-850D-EBCC869AF825}"/>
              </a:ext>
            </a:extLst>
          </p:cNvPr>
          <p:cNvPicPr>
            <a:picLocks noGrp="1" noChangeAspect="1"/>
          </p:cNvPicPr>
          <p:nvPr>
            <p:ph idx="1"/>
          </p:nvPr>
        </p:nvPicPr>
        <p:blipFill rotWithShape="1">
          <a:blip r:embed="rId2"/>
          <a:srcRect t="9407" r="1" b="35365"/>
          <a:stretch/>
        </p:blipFill>
        <p:spPr>
          <a:xfrm>
            <a:off x="643467" y="643467"/>
            <a:ext cx="10905066" cy="5571065"/>
          </a:xfrm>
          <a:prstGeom prst="rect">
            <a:avLst/>
          </a:prstGeom>
          <a:ln>
            <a:noFill/>
          </a:ln>
        </p:spPr>
      </p:pic>
      <p:sp>
        <p:nvSpPr>
          <p:cNvPr id="21" name="Isosceles Triangle 20">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9714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A58A4-E5C2-2300-00E2-A9D860BC7B2A}"/>
              </a:ext>
            </a:extLst>
          </p:cNvPr>
          <p:cNvSpPr>
            <a:spLocks noGrp="1"/>
          </p:cNvSpPr>
          <p:nvPr>
            <p:ph type="title"/>
          </p:nvPr>
        </p:nvSpPr>
        <p:spPr/>
        <p:txBody>
          <a:bodyPr/>
          <a:lstStyle/>
          <a:p>
            <a:r>
              <a:rPr lang="en-US"/>
              <a:t>I-STAT Arterial Blood Gas Set Up.</a:t>
            </a:r>
          </a:p>
        </p:txBody>
      </p:sp>
      <p:pic>
        <p:nvPicPr>
          <p:cNvPr id="4" name="Content Placeholder 3">
            <a:extLst>
              <a:ext uri="{FF2B5EF4-FFF2-40B4-BE49-F238E27FC236}">
                <a16:creationId xmlns:a16="http://schemas.microsoft.com/office/drawing/2014/main" id="{0296A392-E229-F5EF-2A3A-9DC7E374D2E9}"/>
              </a:ext>
            </a:extLst>
          </p:cNvPr>
          <p:cNvPicPr>
            <a:picLocks noGrp="1" noChangeAspect="1"/>
          </p:cNvPicPr>
          <p:nvPr>
            <p:ph idx="1"/>
          </p:nvPr>
        </p:nvPicPr>
        <p:blipFill>
          <a:blip r:embed="rId2"/>
          <a:stretch>
            <a:fillRect/>
          </a:stretch>
        </p:blipFill>
        <p:spPr>
          <a:xfrm>
            <a:off x="4157582" y="1825624"/>
            <a:ext cx="4483608" cy="5032375"/>
          </a:xfrm>
          <a:prstGeom prst="rect">
            <a:avLst/>
          </a:prstGeom>
        </p:spPr>
      </p:pic>
    </p:spTree>
    <p:extLst>
      <p:ext uri="{BB962C8B-B14F-4D97-AF65-F5344CB8AC3E}">
        <p14:creationId xmlns:p14="http://schemas.microsoft.com/office/powerpoint/2010/main" val="2331816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C8E6CED7-3CC3-0661-38ED-2111CC5102D8}"/>
              </a:ext>
            </a:extLst>
          </p:cNvPr>
          <p:cNvPicPr>
            <a:picLocks noGrp="1" noChangeAspect="1"/>
          </p:cNvPicPr>
          <p:nvPr>
            <p:ph idx="1"/>
          </p:nvPr>
        </p:nvPicPr>
        <p:blipFill>
          <a:blip r:embed="rId2"/>
          <a:stretch>
            <a:fillRect/>
          </a:stretch>
        </p:blipFill>
        <p:spPr>
          <a:xfrm>
            <a:off x="1865680" y="457200"/>
            <a:ext cx="8460640" cy="5943600"/>
          </a:xfrm>
          <a:prstGeom prst="rect">
            <a:avLst/>
          </a:prstGeom>
        </p:spPr>
      </p:pic>
    </p:spTree>
    <p:extLst>
      <p:ext uri="{BB962C8B-B14F-4D97-AF65-F5344CB8AC3E}">
        <p14:creationId xmlns:p14="http://schemas.microsoft.com/office/powerpoint/2010/main" val="3740134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45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C780C0F1-5EB9-33E5-D910-C5D6BC4CF771}"/>
              </a:ext>
            </a:extLst>
          </p:cNvPr>
          <p:cNvPicPr>
            <a:picLocks noGrp="1" noChangeAspect="1"/>
          </p:cNvPicPr>
          <p:nvPr>
            <p:ph idx="1"/>
          </p:nvPr>
        </p:nvPicPr>
        <p:blipFill>
          <a:blip r:embed="rId2"/>
          <a:stretch>
            <a:fillRect/>
          </a:stretch>
        </p:blipFill>
        <p:spPr>
          <a:xfrm>
            <a:off x="2319005" y="643467"/>
            <a:ext cx="7553990" cy="5571066"/>
          </a:xfrm>
          <a:prstGeom prst="rect">
            <a:avLst/>
          </a:prstGeom>
        </p:spPr>
      </p:pic>
    </p:spTree>
    <p:extLst>
      <p:ext uri="{BB962C8B-B14F-4D97-AF65-F5344CB8AC3E}">
        <p14:creationId xmlns:p14="http://schemas.microsoft.com/office/powerpoint/2010/main" val="24512168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21711A9-BE52-EC55-03D6-470A4E445332}"/>
              </a:ext>
            </a:extLst>
          </p:cNvPr>
          <p:cNvPicPr>
            <a:picLocks noGrp="1" noChangeAspect="1"/>
          </p:cNvPicPr>
          <p:nvPr>
            <p:ph idx="1"/>
          </p:nvPr>
        </p:nvPicPr>
        <p:blipFill>
          <a:blip r:embed="rId2"/>
          <a:stretch>
            <a:fillRect/>
          </a:stretch>
        </p:blipFill>
        <p:spPr>
          <a:xfrm>
            <a:off x="1980100" y="643467"/>
            <a:ext cx="2618399" cy="5571066"/>
          </a:xfrm>
          <a:prstGeom prst="rect">
            <a:avLst/>
          </a:prstGeom>
        </p:spPr>
      </p:pic>
      <p:pic>
        <p:nvPicPr>
          <p:cNvPr id="2" name="Picture 1">
            <a:extLst>
              <a:ext uri="{FF2B5EF4-FFF2-40B4-BE49-F238E27FC236}">
                <a16:creationId xmlns:a16="http://schemas.microsoft.com/office/drawing/2014/main" id="{0DA2A807-8685-10FC-74B7-A21D3DC67031}"/>
              </a:ext>
            </a:extLst>
          </p:cNvPr>
          <p:cNvPicPr>
            <a:picLocks noChangeAspect="1"/>
          </p:cNvPicPr>
          <p:nvPr/>
        </p:nvPicPr>
        <p:blipFill>
          <a:blip r:embed="rId3"/>
          <a:stretch>
            <a:fillRect/>
          </a:stretch>
        </p:blipFill>
        <p:spPr>
          <a:xfrm>
            <a:off x="7363692" y="643467"/>
            <a:ext cx="3078013" cy="5571066"/>
          </a:xfrm>
          <a:prstGeom prst="rect">
            <a:avLst/>
          </a:prstGeom>
        </p:spPr>
      </p:pic>
    </p:spTree>
    <p:extLst>
      <p:ext uri="{BB962C8B-B14F-4D97-AF65-F5344CB8AC3E}">
        <p14:creationId xmlns:p14="http://schemas.microsoft.com/office/powerpoint/2010/main" val="36729450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DE07F95-AD7D-B195-77FC-8ADDA32C9BC2}"/>
              </a:ext>
            </a:extLst>
          </p:cNvPr>
          <p:cNvPicPr>
            <a:picLocks noGrp="1" noChangeAspect="1"/>
          </p:cNvPicPr>
          <p:nvPr>
            <p:ph idx="1"/>
          </p:nvPr>
        </p:nvPicPr>
        <p:blipFill>
          <a:blip r:embed="rId2"/>
          <a:stretch>
            <a:fillRect/>
          </a:stretch>
        </p:blipFill>
        <p:spPr>
          <a:xfrm>
            <a:off x="4591813" y="643466"/>
            <a:ext cx="3008374" cy="5571067"/>
          </a:xfrm>
          <a:prstGeom prst="rect">
            <a:avLst/>
          </a:prstGeom>
        </p:spPr>
      </p:pic>
    </p:spTree>
    <p:extLst>
      <p:ext uri="{BB962C8B-B14F-4D97-AF65-F5344CB8AC3E}">
        <p14:creationId xmlns:p14="http://schemas.microsoft.com/office/powerpoint/2010/main" val="2413280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2" name="Freeform: Shape 11">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EC715838-BA96-5E0E-6FE3-AC94F2B6BBE4}"/>
              </a:ext>
            </a:extLst>
          </p:cNvPr>
          <p:cNvPicPr>
            <a:picLocks noGrp="1" noChangeAspect="1"/>
          </p:cNvPicPr>
          <p:nvPr>
            <p:ph idx="1"/>
          </p:nvPr>
        </p:nvPicPr>
        <p:blipFill>
          <a:blip r:embed="rId2"/>
          <a:stretch>
            <a:fillRect/>
          </a:stretch>
        </p:blipFill>
        <p:spPr>
          <a:xfrm>
            <a:off x="2760032" y="643467"/>
            <a:ext cx="6671935" cy="5571065"/>
          </a:xfrm>
          <a:prstGeom prst="rect">
            <a:avLst/>
          </a:prstGeom>
          <a:ln>
            <a:noFill/>
          </a:ln>
        </p:spPr>
      </p:pic>
    </p:spTree>
    <p:extLst>
      <p:ext uri="{BB962C8B-B14F-4D97-AF65-F5344CB8AC3E}">
        <p14:creationId xmlns:p14="http://schemas.microsoft.com/office/powerpoint/2010/main" val="1311056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8B158-3772-7CF0-D905-F3F46EE02445}"/>
              </a:ext>
            </a:extLst>
          </p:cNvPr>
          <p:cNvSpPr>
            <a:spLocks noGrp="1"/>
          </p:cNvSpPr>
          <p:nvPr>
            <p:ph type="title"/>
          </p:nvPr>
        </p:nvSpPr>
        <p:spPr/>
        <p:txBody>
          <a:bodyPr/>
          <a:lstStyle/>
          <a:p>
            <a:r>
              <a:rPr lang="en-US" b="1" i="1" dirty="0"/>
              <a:t>MODIFIED HADERSON HASSELBALCH EQUATION</a:t>
            </a:r>
          </a:p>
        </p:txBody>
      </p:sp>
      <p:sp>
        <p:nvSpPr>
          <p:cNvPr id="3" name="Content Placeholder 2">
            <a:extLst>
              <a:ext uri="{FF2B5EF4-FFF2-40B4-BE49-F238E27FC236}">
                <a16:creationId xmlns:a16="http://schemas.microsoft.com/office/drawing/2014/main" id="{1E755059-B508-22E5-46A3-D24E0DB513A7}"/>
              </a:ext>
            </a:extLst>
          </p:cNvPr>
          <p:cNvSpPr>
            <a:spLocks noGrp="1"/>
          </p:cNvSpPr>
          <p:nvPr>
            <p:ph idx="1"/>
          </p:nvPr>
        </p:nvSpPr>
        <p:spPr/>
        <p:txBody>
          <a:bodyPr/>
          <a:lstStyle/>
          <a:p>
            <a:endParaRPr lang="en-US" dirty="0"/>
          </a:p>
          <a:p>
            <a:endParaRPr lang="en-US" dirty="0"/>
          </a:p>
          <a:p>
            <a:endParaRPr lang="en-US" dirty="0"/>
          </a:p>
          <a:p>
            <a:r>
              <a:rPr lang="en-US" sz="4000" i="1" dirty="0"/>
              <a:t>pH = HCO3/PCO2</a:t>
            </a:r>
          </a:p>
        </p:txBody>
      </p:sp>
    </p:spTree>
    <p:extLst>
      <p:ext uri="{BB962C8B-B14F-4D97-AF65-F5344CB8AC3E}">
        <p14:creationId xmlns:p14="http://schemas.microsoft.com/office/powerpoint/2010/main" val="3400149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F3830C-AE15-0729-1D29-99BB07751A0B}"/>
              </a:ext>
            </a:extLst>
          </p:cNvPr>
          <p:cNvSpPr>
            <a:spLocks noGrp="1"/>
          </p:cNvSpPr>
          <p:nvPr>
            <p:ph type="title"/>
          </p:nvPr>
        </p:nvSpPr>
        <p:spPr>
          <a:xfrm>
            <a:off x="841248" y="548640"/>
            <a:ext cx="3600860" cy="5431536"/>
          </a:xfrm>
        </p:spPr>
        <p:txBody>
          <a:bodyPr>
            <a:normAutofit/>
          </a:bodyPr>
          <a:lstStyle/>
          <a:p>
            <a:r>
              <a:rPr lang="en-US" sz="5400"/>
              <a:t>Outline – 45 Mins</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FCC6FC3-8409-3151-5369-90D410AC944C}"/>
              </a:ext>
            </a:extLst>
          </p:cNvPr>
          <p:cNvSpPr>
            <a:spLocks noGrp="1"/>
          </p:cNvSpPr>
          <p:nvPr>
            <p:ph idx="1"/>
          </p:nvPr>
        </p:nvSpPr>
        <p:spPr>
          <a:xfrm>
            <a:off x="5126418" y="552091"/>
            <a:ext cx="6224335" cy="5431536"/>
          </a:xfrm>
        </p:spPr>
        <p:txBody>
          <a:bodyPr anchor="ctr">
            <a:normAutofit/>
          </a:bodyPr>
          <a:lstStyle/>
          <a:p>
            <a:endParaRPr lang="en-US" sz="2200" dirty="0"/>
          </a:p>
          <a:p>
            <a:r>
              <a:rPr lang="en-US" sz="2200" dirty="0"/>
              <a:t>ABG-  Current Clinical Concept – Arterial Stab, Artline (transduced), I Stat , ABG </a:t>
            </a:r>
            <a:r>
              <a:rPr lang="en-US" sz="2200" dirty="0" err="1"/>
              <a:t>Analyser</a:t>
            </a:r>
            <a:r>
              <a:rPr lang="en-US" sz="2200" dirty="0"/>
              <a:t> – </a:t>
            </a:r>
            <a:r>
              <a:rPr lang="en-US" sz="2200"/>
              <a:t>5 Mins</a:t>
            </a:r>
            <a:endParaRPr lang="en-US" sz="2200" dirty="0"/>
          </a:p>
          <a:p>
            <a:r>
              <a:rPr lang="en-US" sz="2200" dirty="0"/>
              <a:t>Normal ABG Values – 5 Mins</a:t>
            </a:r>
          </a:p>
          <a:p>
            <a:r>
              <a:rPr lang="en-US" sz="2200" dirty="0"/>
              <a:t>Ph Concept – Acidosis , Alkalosis -5 Mins</a:t>
            </a:r>
          </a:p>
          <a:p>
            <a:r>
              <a:rPr lang="en-US" sz="2200" dirty="0"/>
              <a:t>Clinical  Interpretation of ABGs -15 Mins</a:t>
            </a:r>
          </a:p>
          <a:p>
            <a:r>
              <a:rPr lang="en-US" sz="2200" dirty="0"/>
              <a:t>ABG Quiz / Breakout groups 10 Mins</a:t>
            </a:r>
          </a:p>
          <a:p>
            <a:r>
              <a:rPr lang="en-US" sz="2200" dirty="0"/>
              <a:t>Questions- 5 Mins</a:t>
            </a:r>
          </a:p>
          <a:p>
            <a:endParaRPr lang="en-US" sz="2200" dirty="0"/>
          </a:p>
          <a:p>
            <a:endParaRPr lang="en-US" sz="2200" dirty="0"/>
          </a:p>
        </p:txBody>
      </p:sp>
    </p:spTree>
    <p:extLst>
      <p:ext uri="{BB962C8B-B14F-4D97-AF65-F5344CB8AC3E}">
        <p14:creationId xmlns:p14="http://schemas.microsoft.com/office/powerpoint/2010/main" val="1325281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30F4AC-330D-92C0-0435-2826BE5C5929}"/>
              </a:ext>
            </a:extLst>
          </p:cNvPr>
          <p:cNvSpPr>
            <a:spLocks noGrp="1"/>
          </p:cNvSpPr>
          <p:nvPr>
            <p:ph type="title"/>
          </p:nvPr>
        </p:nvSpPr>
        <p:spPr>
          <a:xfrm>
            <a:off x="640080" y="325369"/>
            <a:ext cx="4368602" cy="1956841"/>
          </a:xfrm>
        </p:spPr>
        <p:txBody>
          <a:bodyPr anchor="b">
            <a:normAutofit fontScale="90000"/>
          </a:bodyPr>
          <a:lstStyle/>
          <a:p>
            <a:r>
              <a:rPr lang="en-US" sz="4600" b="1" i="1" u="sng" dirty="0"/>
              <a:t>Use and interpretation of the Arterial Line</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420430F-57D4-BC0D-0661-C3245C7F4424}"/>
              </a:ext>
            </a:extLst>
          </p:cNvPr>
          <p:cNvSpPr>
            <a:spLocks noGrp="1"/>
          </p:cNvSpPr>
          <p:nvPr>
            <p:ph idx="1"/>
          </p:nvPr>
        </p:nvSpPr>
        <p:spPr>
          <a:xfrm>
            <a:off x="640080" y="2872899"/>
            <a:ext cx="4243589" cy="3320668"/>
          </a:xfrm>
        </p:spPr>
        <p:txBody>
          <a:bodyPr>
            <a:normAutofit/>
          </a:bodyPr>
          <a:lstStyle/>
          <a:p>
            <a:pPr marL="0" indent="0">
              <a:buNone/>
            </a:pPr>
            <a:endParaRPr lang="en-US" sz="2200" dirty="0"/>
          </a:p>
          <a:p>
            <a:pPr marL="0" indent="0">
              <a:buNone/>
            </a:pPr>
            <a:r>
              <a:rPr lang="en-US" sz="2200" dirty="0"/>
              <a:t>  -Regular blood samples</a:t>
            </a:r>
          </a:p>
          <a:p>
            <a:r>
              <a:rPr lang="en-US" sz="2200" dirty="0"/>
              <a:t>Respiratory Status – Acute Respiratory Failure – Types 1 &amp; 2</a:t>
            </a:r>
          </a:p>
          <a:p>
            <a:r>
              <a:rPr lang="en-US" sz="2200" dirty="0"/>
              <a:t>Cardiovascular -status</a:t>
            </a:r>
          </a:p>
          <a:p>
            <a:r>
              <a:rPr lang="en-US" sz="2200" dirty="0"/>
              <a:t>Metabolic – ( Acid – Base )- status</a:t>
            </a:r>
          </a:p>
          <a:p>
            <a:r>
              <a:rPr lang="en-US" sz="2200" dirty="0"/>
              <a:t>Primary disorder</a:t>
            </a:r>
          </a:p>
          <a:p>
            <a:r>
              <a:rPr lang="en-US" sz="2200" dirty="0"/>
              <a:t>Compensation</a:t>
            </a:r>
          </a:p>
        </p:txBody>
      </p:sp>
      <p:pic>
        <p:nvPicPr>
          <p:cNvPr id="5" name="Picture 4" descr="A row of samples for medical testing">
            <a:extLst>
              <a:ext uri="{FF2B5EF4-FFF2-40B4-BE49-F238E27FC236}">
                <a16:creationId xmlns:a16="http://schemas.microsoft.com/office/drawing/2014/main" id="{E702A8B7-D2A7-4F6F-E7D9-99DD8F841C09}"/>
              </a:ext>
            </a:extLst>
          </p:cNvPr>
          <p:cNvPicPr>
            <a:picLocks noChangeAspect="1"/>
          </p:cNvPicPr>
          <p:nvPr/>
        </p:nvPicPr>
        <p:blipFill rotWithShape="1">
          <a:blip r:embed="rId2"/>
          <a:srcRect l="2477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3494372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64CDCC-F5DB-E99B-315D-1BD214DBB42E}"/>
              </a:ext>
            </a:extLst>
          </p:cNvPr>
          <p:cNvPicPr>
            <a:picLocks noChangeAspect="1"/>
          </p:cNvPicPr>
          <p:nvPr/>
        </p:nvPicPr>
        <p:blipFill>
          <a:blip r:embed="rId2"/>
          <a:stretch>
            <a:fillRect/>
          </a:stretch>
        </p:blipFill>
        <p:spPr>
          <a:xfrm>
            <a:off x="2209800" y="916211"/>
            <a:ext cx="7772400" cy="5025577"/>
          </a:xfrm>
          <a:prstGeom prst="rect">
            <a:avLst/>
          </a:prstGeom>
        </p:spPr>
      </p:pic>
    </p:spTree>
    <p:extLst>
      <p:ext uri="{BB962C8B-B14F-4D97-AF65-F5344CB8AC3E}">
        <p14:creationId xmlns:p14="http://schemas.microsoft.com/office/powerpoint/2010/main" val="2536898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1F8083-CF5A-684E-7F5D-0FB4E2C7FDD4}"/>
              </a:ext>
            </a:extLst>
          </p:cNvPr>
          <p:cNvPicPr>
            <a:picLocks noChangeAspect="1"/>
          </p:cNvPicPr>
          <p:nvPr/>
        </p:nvPicPr>
        <p:blipFill>
          <a:blip r:embed="rId2"/>
          <a:stretch>
            <a:fillRect/>
          </a:stretch>
        </p:blipFill>
        <p:spPr>
          <a:xfrm>
            <a:off x="2209800" y="1519881"/>
            <a:ext cx="7772400" cy="3818237"/>
          </a:xfrm>
          <a:prstGeom prst="rect">
            <a:avLst/>
          </a:prstGeom>
        </p:spPr>
      </p:pic>
    </p:spTree>
    <p:extLst>
      <p:ext uri="{BB962C8B-B14F-4D97-AF65-F5344CB8AC3E}">
        <p14:creationId xmlns:p14="http://schemas.microsoft.com/office/powerpoint/2010/main" val="30839074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1311-F1B7-318A-A511-BB14DDC2DC47}"/>
              </a:ext>
            </a:extLst>
          </p:cNvPr>
          <p:cNvSpPr>
            <a:spLocks noGrp="1"/>
          </p:cNvSpPr>
          <p:nvPr>
            <p:ph type="title"/>
          </p:nvPr>
        </p:nvSpPr>
        <p:spPr/>
        <p:txBody>
          <a:bodyPr/>
          <a:lstStyle/>
          <a:p>
            <a:r>
              <a:rPr lang="en-US" b="1" i="1" dirty="0"/>
              <a:t>ABG – NORMAL VALUES</a:t>
            </a:r>
          </a:p>
        </p:txBody>
      </p:sp>
      <p:sp>
        <p:nvSpPr>
          <p:cNvPr id="3" name="Content Placeholder 2">
            <a:extLst>
              <a:ext uri="{FF2B5EF4-FFF2-40B4-BE49-F238E27FC236}">
                <a16:creationId xmlns:a16="http://schemas.microsoft.com/office/drawing/2014/main" id="{203369D2-38BD-CFB6-A8F0-ECFB09DB139D}"/>
              </a:ext>
            </a:extLst>
          </p:cNvPr>
          <p:cNvSpPr>
            <a:spLocks noGrp="1"/>
          </p:cNvSpPr>
          <p:nvPr>
            <p:ph idx="1"/>
          </p:nvPr>
        </p:nvSpPr>
        <p:spPr/>
        <p:txBody>
          <a:bodyPr/>
          <a:lstStyle/>
          <a:p>
            <a:endParaRPr lang="en-US" b="1" dirty="0"/>
          </a:p>
          <a:p>
            <a:r>
              <a:rPr lang="en-US" b="1" dirty="0"/>
              <a:t>pH</a:t>
            </a:r>
            <a:r>
              <a:rPr lang="en-US" dirty="0"/>
              <a:t> 7.35-7.45</a:t>
            </a:r>
          </a:p>
          <a:p>
            <a:r>
              <a:rPr lang="en-US" b="1" dirty="0"/>
              <a:t>Pao2 </a:t>
            </a:r>
            <a:r>
              <a:rPr lang="en-US" dirty="0"/>
              <a:t>10.7-13.3 </a:t>
            </a:r>
            <a:r>
              <a:rPr lang="en-US" dirty="0" err="1"/>
              <a:t>Kpa</a:t>
            </a:r>
            <a:r>
              <a:rPr lang="en-US" dirty="0"/>
              <a:t> (80.3-99.8 mmHg )</a:t>
            </a:r>
          </a:p>
          <a:p>
            <a:r>
              <a:rPr lang="en-US" b="1" dirty="0"/>
              <a:t>PCo2 </a:t>
            </a:r>
            <a:r>
              <a:rPr lang="en-US" dirty="0"/>
              <a:t>4.5-6.0 </a:t>
            </a:r>
            <a:r>
              <a:rPr lang="en-US" dirty="0" err="1"/>
              <a:t>Kpa</a:t>
            </a:r>
            <a:r>
              <a:rPr lang="en-US" dirty="0"/>
              <a:t> (33.8- 45 mmHg )</a:t>
            </a:r>
          </a:p>
          <a:p>
            <a:r>
              <a:rPr lang="en-US" b="1" dirty="0"/>
              <a:t>HCo3</a:t>
            </a:r>
            <a:r>
              <a:rPr lang="en-US" dirty="0"/>
              <a:t>  22-26 mmol/l</a:t>
            </a:r>
          </a:p>
          <a:p>
            <a:r>
              <a:rPr lang="en-US" b="1" dirty="0"/>
              <a:t>BE </a:t>
            </a:r>
            <a:r>
              <a:rPr lang="en-US" dirty="0"/>
              <a:t>-2- +2</a:t>
            </a:r>
          </a:p>
          <a:p>
            <a:r>
              <a:rPr lang="en-US" b="1" dirty="0"/>
              <a:t>AG 4-12 </a:t>
            </a:r>
            <a:r>
              <a:rPr lang="en-US" b="1" dirty="0" err="1"/>
              <a:t>mEq</a:t>
            </a:r>
            <a:r>
              <a:rPr lang="en-US" b="1" dirty="0"/>
              <a:t>/L</a:t>
            </a:r>
            <a:endParaRPr lang="en-US" dirty="0"/>
          </a:p>
        </p:txBody>
      </p:sp>
    </p:spTree>
    <p:extLst>
      <p:ext uri="{BB962C8B-B14F-4D97-AF65-F5344CB8AC3E}">
        <p14:creationId xmlns:p14="http://schemas.microsoft.com/office/powerpoint/2010/main" val="25278693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29FBE-D8EA-3E20-A162-6C8473855A37}"/>
              </a:ext>
            </a:extLst>
          </p:cNvPr>
          <p:cNvSpPr>
            <a:spLocks noGrp="1"/>
          </p:cNvSpPr>
          <p:nvPr>
            <p:ph type="title"/>
          </p:nvPr>
        </p:nvSpPr>
        <p:spPr/>
        <p:txBody>
          <a:bodyPr/>
          <a:lstStyle/>
          <a:p>
            <a:r>
              <a:rPr lang="en-US" b="1" i="1" dirty="0"/>
              <a:t>ABG Interpretation – 3 Steps</a:t>
            </a:r>
          </a:p>
        </p:txBody>
      </p:sp>
      <p:sp>
        <p:nvSpPr>
          <p:cNvPr id="3" name="Content Placeholder 2">
            <a:extLst>
              <a:ext uri="{FF2B5EF4-FFF2-40B4-BE49-F238E27FC236}">
                <a16:creationId xmlns:a16="http://schemas.microsoft.com/office/drawing/2014/main" id="{CD52EAF5-EF83-52C8-6256-B2A564FDAB07}"/>
              </a:ext>
            </a:extLst>
          </p:cNvPr>
          <p:cNvSpPr>
            <a:spLocks noGrp="1"/>
          </p:cNvSpPr>
          <p:nvPr>
            <p:ph idx="1"/>
          </p:nvPr>
        </p:nvSpPr>
        <p:spPr/>
        <p:txBody>
          <a:bodyPr/>
          <a:lstStyle/>
          <a:p>
            <a:r>
              <a:rPr lang="en-US" i="1" dirty="0"/>
              <a:t>History</a:t>
            </a:r>
          </a:p>
          <a:p>
            <a:r>
              <a:rPr lang="en-US" i="1" dirty="0"/>
              <a:t>Confirm patient’s Identity</a:t>
            </a:r>
          </a:p>
          <a:p>
            <a:r>
              <a:rPr lang="en-US" i="1" dirty="0"/>
              <a:t>Make sure arterial sample – check Pao2 and O2sats</a:t>
            </a:r>
          </a:p>
          <a:p>
            <a:r>
              <a:rPr lang="en-US" i="1" dirty="0"/>
              <a:t>What Fio2 ?</a:t>
            </a:r>
          </a:p>
          <a:p>
            <a:endParaRPr lang="en-US" dirty="0"/>
          </a:p>
          <a:p>
            <a:r>
              <a:rPr lang="en-US" b="1" i="1" dirty="0"/>
              <a:t>Step 1 </a:t>
            </a:r>
            <a:r>
              <a:rPr lang="en-US" dirty="0"/>
              <a:t>– check pH</a:t>
            </a:r>
          </a:p>
          <a:p>
            <a:r>
              <a:rPr lang="en-US" dirty="0"/>
              <a:t> </a:t>
            </a:r>
            <a:r>
              <a:rPr lang="en-US" b="1" i="1" dirty="0"/>
              <a:t>Step 2 </a:t>
            </a:r>
            <a:r>
              <a:rPr lang="en-US" dirty="0"/>
              <a:t>Check –PaCo2</a:t>
            </a:r>
          </a:p>
          <a:p>
            <a:r>
              <a:rPr lang="en-US" b="1" i="1" dirty="0"/>
              <a:t>Step 3 </a:t>
            </a:r>
            <a:r>
              <a:rPr lang="en-US" dirty="0"/>
              <a:t>Check HCO3 or BE </a:t>
            </a:r>
          </a:p>
          <a:p>
            <a:endParaRPr lang="en-US" dirty="0"/>
          </a:p>
          <a:p>
            <a:endParaRPr lang="en-US" dirty="0"/>
          </a:p>
        </p:txBody>
      </p:sp>
    </p:spTree>
    <p:extLst>
      <p:ext uri="{BB962C8B-B14F-4D97-AF65-F5344CB8AC3E}">
        <p14:creationId xmlns:p14="http://schemas.microsoft.com/office/powerpoint/2010/main" val="20469199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4BF80-A1E9-E2AC-F03C-FCFDF748BE4F}"/>
              </a:ext>
            </a:extLst>
          </p:cNvPr>
          <p:cNvSpPr>
            <a:spLocks noGrp="1"/>
          </p:cNvSpPr>
          <p:nvPr>
            <p:ph type="title"/>
          </p:nvPr>
        </p:nvSpPr>
        <p:spPr/>
        <p:txBody>
          <a:bodyPr/>
          <a:lstStyle/>
          <a:p>
            <a:r>
              <a:rPr lang="en-US" i="1" dirty="0"/>
              <a:t>Calculation of the Anion Gap </a:t>
            </a:r>
          </a:p>
        </p:txBody>
      </p:sp>
      <p:sp>
        <p:nvSpPr>
          <p:cNvPr id="3" name="Content Placeholder 2">
            <a:extLst>
              <a:ext uri="{FF2B5EF4-FFF2-40B4-BE49-F238E27FC236}">
                <a16:creationId xmlns:a16="http://schemas.microsoft.com/office/drawing/2014/main" id="{27500FAA-7B27-BDBA-BEC4-1CC6EE449B66}"/>
              </a:ext>
            </a:extLst>
          </p:cNvPr>
          <p:cNvSpPr>
            <a:spLocks noGrp="1"/>
          </p:cNvSpPr>
          <p:nvPr>
            <p:ph idx="1"/>
          </p:nvPr>
        </p:nvSpPr>
        <p:spPr/>
        <p:txBody>
          <a:bodyPr/>
          <a:lstStyle/>
          <a:p>
            <a:pPr marL="0" indent="0">
              <a:buNone/>
            </a:pPr>
            <a:endParaRPr lang="en-US" dirty="0"/>
          </a:p>
          <a:p>
            <a:endParaRPr lang="en-US" dirty="0"/>
          </a:p>
          <a:p>
            <a:r>
              <a:rPr lang="en-US" dirty="0"/>
              <a:t>Na – (Cl+ Hco3)</a:t>
            </a:r>
          </a:p>
          <a:p>
            <a:r>
              <a:rPr lang="en-US" dirty="0"/>
              <a:t>Normal Anion gap is 4-12 </a:t>
            </a:r>
            <a:r>
              <a:rPr lang="en-US" dirty="0" err="1"/>
              <a:t>mEq</a:t>
            </a:r>
            <a:r>
              <a:rPr lang="en-US" dirty="0"/>
              <a:t>/L</a:t>
            </a:r>
          </a:p>
        </p:txBody>
      </p:sp>
    </p:spTree>
    <p:extLst>
      <p:ext uri="{BB962C8B-B14F-4D97-AF65-F5344CB8AC3E}">
        <p14:creationId xmlns:p14="http://schemas.microsoft.com/office/powerpoint/2010/main" val="3730481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B031B8-B97C-66A9-3E44-5E2AB084526D}"/>
              </a:ext>
            </a:extLst>
          </p:cNvPr>
          <p:cNvSpPr>
            <a:spLocks noGrp="1"/>
          </p:cNvSpPr>
          <p:nvPr>
            <p:ph type="title"/>
          </p:nvPr>
        </p:nvSpPr>
        <p:spPr>
          <a:xfrm>
            <a:off x="838201" y="365125"/>
            <a:ext cx="5251316" cy="1807305"/>
          </a:xfrm>
        </p:spPr>
        <p:txBody>
          <a:bodyPr>
            <a:normAutofit/>
          </a:bodyPr>
          <a:lstStyle/>
          <a:p>
            <a:r>
              <a:rPr lang="en-US" dirty="0"/>
              <a:t>- ABG -Compensation</a:t>
            </a:r>
          </a:p>
        </p:txBody>
      </p:sp>
      <p:sp>
        <p:nvSpPr>
          <p:cNvPr id="3" name="Content Placeholder 2">
            <a:extLst>
              <a:ext uri="{FF2B5EF4-FFF2-40B4-BE49-F238E27FC236}">
                <a16:creationId xmlns:a16="http://schemas.microsoft.com/office/drawing/2014/main" id="{D7D3FB2F-8A40-DF60-093D-BF49A83B6666}"/>
              </a:ext>
            </a:extLst>
          </p:cNvPr>
          <p:cNvSpPr>
            <a:spLocks noGrp="1"/>
          </p:cNvSpPr>
          <p:nvPr>
            <p:ph idx="1"/>
          </p:nvPr>
        </p:nvSpPr>
        <p:spPr>
          <a:xfrm>
            <a:off x="838200" y="2333297"/>
            <a:ext cx="4619621" cy="3843666"/>
          </a:xfrm>
        </p:spPr>
        <p:txBody>
          <a:bodyPr>
            <a:normAutofit/>
          </a:bodyPr>
          <a:lstStyle/>
          <a:p>
            <a:endParaRPr lang="en-US" sz="2000" dirty="0"/>
          </a:p>
          <a:p>
            <a:endParaRPr lang="en-US" sz="2000" dirty="0"/>
          </a:p>
          <a:p>
            <a:endParaRPr lang="en-US" sz="2000" dirty="0"/>
          </a:p>
          <a:p>
            <a:r>
              <a:rPr lang="en-US" sz="2000" dirty="0"/>
              <a:t>Is there appropriate compensation  for the primary disturbance ?</a:t>
            </a:r>
          </a:p>
          <a:p>
            <a:r>
              <a:rPr lang="en-US" sz="2000" dirty="0"/>
              <a:t>Usually , compensation does </a:t>
            </a:r>
            <a:r>
              <a:rPr lang="en-US" sz="2000" b="1" i="1" u="sng" dirty="0"/>
              <a:t>not</a:t>
            </a:r>
            <a:r>
              <a:rPr lang="en-US" sz="2000" dirty="0"/>
              <a:t> return the pH to normal ( 7.35-7.45 )</a:t>
            </a:r>
          </a:p>
        </p:txBody>
      </p:sp>
      <p:pic>
        <p:nvPicPr>
          <p:cNvPr id="5" name="Picture 4" descr="Graph on document with pen">
            <a:extLst>
              <a:ext uri="{FF2B5EF4-FFF2-40B4-BE49-F238E27FC236}">
                <a16:creationId xmlns:a16="http://schemas.microsoft.com/office/drawing/2014/main" id="{6BE239E8-4BA9-052E-4FB4-7DEAB9EE9382}"/>
              </a:ext>
            </a:extLst>
          </p:cNvPr>
          <p:cNvPicPr>
            <a:picLocks noChangeAspect="1"/>
          </p:cNvPicPr>
          <p:nvPr/>
        </p:nvPicPr>
        <p:blipFill rotWithShape="1">
          <a:blip r:embed="rId2"/>
          <a:srcRect l="27842" r="14120"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6446065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BBF1E-39A4-AA33-45C0-9801E5704665}"/>
              </a:ext>
            </a:extLst>
          </p:cNvPr>
          <p:cNvSpPr>
            <a:spLocks noGrp="1"/>
          </p:cNvSpPr>
          <p:nvPr>
            <p:ph type="title"/>
          </p:nvPr>
        </p:nvSpPr>
        <p:spPr>
          <a:xfrm>
            <a:off x="640080" y="325369"/>
            <a:ext cx="4368602" cy="1956841"/>
          </a:xfrm>
        </p:spPr>
        <p:txBody>
          <a:bodyPr anchor="b">
            <a:normAutofit/>
          </a:bodyPr>
          <a:lstStyle/>
          <a:p>
            <a:r>
              <a:rPr lang="en-US" sz="5400"/>
              <a:t>ABG - Interpretation</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1704A2D-10A6-3C19-834E-2F89292F17B5}"/>
              </a:ext>
            </a:extLst>
          </p:cNvPr>
          <p:cNvSpPr>
            <a:spLocks noGrp="1"/>
          </p:cNvSpPr>
          <p:nvPr>
            <p:ph idx="1"/>
          </p:nvPr>
        </p:nvSpPr>
        <p:spPr>
          <a:xfrm>
            <a:off x="640080" y="2872899"/>
            <a:ext cx="4243589" cy="3320668"/>
          </a:xfrm>
        </p:spPr>
        <p:txBody>
          <a:bodyPr>
            <a:normAutofit/>
          </a:bodyPr>
          <a:lstStyle/>
          <a:p>
            <a:endParaRPr lang="en-US" sz="1700" dirty="0"/>
          </a:p>
          <a:p>
            <a:r>
              <a:rPr lang="en-US" sz="1700" dirty="0"/>
              <a:t>Respiratory disturbance or Metabolic ?</a:t>
            </a:r>
          </a:p>
          <a:p>
            <a:r>
              <a:rPr lang="en-US" sz="1700" dirty="0"/>
              <a:t>Relationship between the direction of change in pH &amp; the direction of change in the pCO2 ?</a:t>
            </a:r>
          </a:p>
          <a:p>
            <a:r>
              <a:rPr lang="en-US" sz="1700" dirty="0"/>
              <a:t>In Primary respiratory disorders – the pH &amp; PaCo2 change in opposite directions</a:t>
            </a:r>
          </a:p>
          <a:p>
            <a:r>
              <a:rPr lang="en-US" sz="1700" dirty="0"/>
              <a:t>In Metabolic disorders the pH  &amp; PaCo2 change in the same direction</a:t>
            </a:r>
          </a:p>
          <a:p>
            <a:r>
              <a:rPr lang="en-US" sz="1700" dirty="0"/>
              <a:t>Mnemonic  -  </a:t>
            </a:r>
            <a:r>
              <a:rPr lang="en-US" sz="1700" b="1" i="1" dirty="0"/>
              <a:t>ROME</a:t>
            </a:r>
          </a:p>
        </p:txBody>
      </p:sp>
      <p:pic>
        <p:nvPicPr>
          <p:cNvPr id="5" name="Picture 4" descr="Exclamation mark on a yellow background">
            <a:extLst>
              <a:ext uri="{FF2B5EF4-FFF2-40B4-BE49-F238E27FC236}">
                <a16:creationId xmlns:a16="http://schemas.microsoft.com/office/drawing/2014/main" id="{44A516BC-9ECC-93AA-30C7-0CBB874F9623}"/>
              </a:ext>
            </a:extLst>
          </p:cNvPr>
          <p:cNvPicPr>
            <a:picLocks noChangeAspect="1"/>
          </p:cNvPicPr>
          <p:nvPr/>
        </p:nvPicPr>
        <p:blipFill rotWithShape="1">
          <a:blip r:embed="rId2"/>
          <a:srcRect l="18845" r="592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635596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B0B03A-21C2-1DAB-52DC-682AA1AE8EE9}"/>
              </a:ext>
            </a:extLst>
          </p:cNvPr>
          <p:cNvPicPr>
            <a:picLocks noChangeAspect="1"/>
          </p:cNvPicPr>
          <p:nvPr/>
        </p:nvPicPr>
        <p:blipFill>
          <a:blip r:embed="rId2"/>
          <a:stretch>
            <a:fillRect/>
          </a:stretch>
        </p:blipFill>
        <p:spPr>
          <a:xfrm>
            <a:off x="2980061" y="0"/>
            <a:ext cx="6231877" cy="6858000"/>
          </a:xfrm>
          <a:prstGeom prst="rect">
            <a:avLst/>
          </a:prstGeom>
        </p:spPr>
      </p:pic>
    </p:spTree>
    <p:extLst>
      <p:ext uri="{BB962C8B-B14F-4D97-AF65-F5344CB8AC3E}">
        <p14:creationId xmlns:p14="http://schemas.microsoft.com/office/powerpoint/2010/main" val="5529482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AB67DF-2BA7-87FF-3ABE-23D7294576B8}"/>
              </a:ext>
            </a:extLst>
          </p:cNvPr>
          <p:cNvPicPr>
            <a:picLocks noChangeAspect="1"/>
          </p:cNvPicPr>
          <p:nvPr/>
        </p:nvPicPr>
        <p:blipFill>
          <a:blip r:embed="rId2"/>
          <a:stretch>
            <a:fillRect/>
          </a:stretch>
        </p:blipFill>
        <p:spPr>
          <a:xfrm>
            <a:off x="2743200" y="434715"/>
            <a:ext cx="7330190" cy="5351487"/>
          </a:xfrm>
          <a:prstGeom prst="rect">
            <a:avLst/>
          </a:prstGeom>
        </p:spPr>
      </p:pic>
    </p:spTree>
    <p:extLst>
      <p:ext uri="{BB962C8B-B14F-4D97-AF65-F5344CB8AC3E}">
        <p14:creationId xmlns:p14="http://schemas.microsoft.com/office/powerpoint/2010/main" val="3555063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E83432-A6A8-2905-2954-98D313C74A85}"/>
              </a:ext>
            </a:extLst>
          </p:cNvPr>
          <p:cNvSpPr>
            <a:spLocks noGrp="1"/>
          </p:cNvSpPr>
          <p:nvPr>
            <p:ph type="title"/>
          </p:nvPr>
        </p:nvSpPr>
        <p:spPr>
          <a:xfrm>
            <a:off x="640080" y="325369"/>
            <a:ext cx="4368602" cy="1956841"/>
          </a:xfrm>
        </p:spPr>
        <p:txBody>
          <a:bodyPr anchor="b">
            <a:normAutofit/>
          </a:bodyPr>
          <a:lstStyle/>
          <a:p>
            <a:r>
              <a:rPr lang="en-US" sz="5400"/>
              <a:t>Arterial Blood Gas ABG</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341078C-0498-FD5E-7D08-A8B5E2ED11E0}"/>
              </a:ext>
            </a:extLst>
          </p:cNvPr>
          <p:cNvSpPr>
            <a:spLocks noGrp="1"/>
          </p:cNvSpPr>
          <p:nvPr>
            <p:ph idx="1"/>
          </p:nvPr>
        </p:nvSpPr>
        <p:spPr>
          <a:xfrm>
            <a:off x="640080" y="2872899"/>
            <a:ext cx="4243589" cy="3320668"/>
          </a:xfrm>
        </p:spPr>
        <p:txBody>
          <a:bodyPr>
            <a:normAutofit/>
          </a:bodyPr>
          <a:lstStyle/>
          <a:p>
            <a:endParaRPr lang="en-US" sz="2200" dirty="0"/>
          </a:p>
          <a:p>
            <a:endParaRPr lang="en-US" sz="2200" dirty="0"/>
          </a:p>
          <a:p>
            <a:endParaRPr lang="en-US" sz="2200" dirty="0"/>
          </a:p>
          <a:p>
            <a:r>
              <a:rPr lang="en-US" sz="2200" dirty="0"/>
              <a:t>Sampling and interpretation – A crucial skill Physicians, nurses , respiratory therapists and other allied personnel .</a:t>
            </a:r>
          </a:p>
          <a:p>
            <a:r>
              <a:rPr lang="en-US" sz="2200" dirty="0"/>
              <a:t>Especially in the critically ill </a:t>
            </a:r>
          </a:p>
          <a:p>
            <a:endParaRPr lang="en-US" sz="2200" dirty="0"/>
          </a:p>
        </p:txBody>
      </p:sp>
      <p:pic>
        <p:nvPicPr>
          <p:cNvPr id="5" name="Picture 4" descr="Stethoscope">
            <a:extLst>
              <a:ext uri="{FF2B5EF4-FFF2-40B4-BE49-F238E27FC236}">
                <a16:creationId xmlns:a16="http://schemas.microsoft.com/office/drawing/2014/main" id="{515907E1-0A57-766A-4294-48B11E9F257C}"/>
              </a:ext>
            </a:extLst>
          </p:cNvPr>
          <p:cNvPicPr>
            <a:picLocks noChangeAspect="1"/>
          </p:cNvPicPr>
          <p:nvPr/>
        </p:nvPicPr>
        <p:blipFill rotWithShape="1">
          <a:blip r:embed="rId2"/>
          <a:srcRect l="19287" r="13759"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0255456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D1C65-D5F4-9F84-049A-542A1CFD94B1}"/>
              </a:ext>
            </a:extLst>
          </p:cNvPr>
          <p:cNvSpPr>
            <a:spLocks noGrp="1"/>
          </p:cNvSpPr>
          <p:nvPr>
            <p:ph type="title"/>
          </p:nvPr>
        </p:nvSpPr>
        <p:spPr/>
        <p:txBody>
          <a:bodyPr/>
          <a:lstStyle/>
          <a:p>
            <a:r>
              <a:rPr lang="en-US" b="1" i="1" dirty="0"/>
              <a:t>Some Common Medical Conditions –Presenting to Critical Care</a:t>
            </a:r>
          </a:p>
        </p:txBody>
      </p:sp>
    </p:spTree>
    <p:extLst>
      <p:ext uri="{BB962C8B-B14F-4D97-AF65-F5344CB8AC3E}">
        <p14:creationId xmlns:p14="http://schemas.microsoft.com/office/powerpoint/2010/main" val="20846927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6F896E-D6AE-3A88-C395-F32D5851463A}"/>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Some Causes of Respiratory Acidosis</a:t>
            </a:r>
          </a:p>
        </p:txBody>
      </p:sp>
      <p:pic>
        <p:nvPicPr>
          <p:cNvPr id="4" name="Content Placeholder 3">
            <a:extLst>
              <a:ext uri="{FF2B5EF4-FFF2-40B4-BE49-F238E27FC236}">
                <a16:creationId xmlns:a16="http://schemas.microsoft.com/office/drawing/2014/main" id="{C8741E9D-7EF1-763A-B6E4-340933A05682}"/>
              </a:ext>
            </a:extLst>
          </p:cNvPr>
          <p:cNvPicPr>
            <a:picLocks noGrp="1" noChangeAspect="1"/>
          </p:cNvPicPr>
          <p:nvPr>
            <p:ph idx="1"/>
          </p:nvPr>
        </p:nvPicPr>
        <p:blipFill>
          <a:blip r:embed="rId2"/>
          <a:stretch>
            <a:fillRect/>
          </a:stretch>
        </p:blipFill>
        <p:spPr>
          <a:xfrm>
            <a:off x="4038600" y="1037229"/>
            <a:ext cx="7188199" cy="4780152"/>
          </a:xfrm>
          <a:prstGeom prst="rect">
            <a:avLst/>
          </a:prstGeom>
        </p:spPr>
      </p:pic>
    </p:spTree>
    <p:extLst>
      <p:ext uri="{BB962C8B-B14F-4D97-AF65-F5344CB8AC3E}">
        <p14:creationId xmlns:p14="http://schemas.microsoft.com/office/powerpoint/2010/main" val="42670582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1FEFF-1783-5D5B-5B2C-3058F99895AB}"/>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a:solidFill>
                  <a:schemeClr val="bg1"/>
                </a:solidFill>
                <a:latin typeface="+mj-lt"/>
                <a:ea typeface="+mj-ea"/>
                <a:cs typeface="+mj-cs"/>
              </a:rPr>
              <a:t>Some Causes of Respiratory Alkalosis</a:t>
            </a:r>
          </a:p>
        </p:txBody>
      </p:sp>
      <p:pic>
        <p:nvPicPr>
          <p:cNvPr id="4" name="Content Placeholder 3">
            <a:extLst>
              <a:ext uri="{FF2B5EF4-FFF2-40B4-BE49-F238E27FC236}">
                <a16:creationId xmlns:a16="http://schemas.microsoft.com/office/drawing/2014/main" id="{A5B7F550-A9D1-C89F-2E5E-A0F10DCC1058}"/>
              </a:ext>
            </a:extLst>
          </p:cNvPr>
          <p:cNvPicPr>
            <a:picLocks noGrp="1" noChangeAspect="1"/>
          </p:cNvPicPr>
          <p:nvPr>
            <p:ph idx="1"/>
          </p:nvPr>
        </p:nvPicPr>
        <p:blipFill>
          <a:blip r:embed="rId2"/>
          <a:stretch>
            <a:fillRect/>
          </a:stretch>
        </p:blipFill>
        <p:spPr>
          <a:xfrm>
            <a:off x="4038600" y="1648226"/>
            <a:ext cx="7188199" cy="3558158"/>
          </a:xfrm>
          <a:prstGeom prst="rect">
            <a:avLst/>
          </a:prstGeom>
        </p:spPr>
      </p:pic>
    </p:spTree>
    <p:extLst>
      <p:ext uri="{BB962C8B-B14F-4D97-AF65-F5344CB8AC3E}">
        <p14:creationId xmlns:p14="http://schemas.microsoft.com/office/powerpoint/2010/main" val="40883468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24100-575C-6865-0913-53682FA4D3E6}"/>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a:solidFill>
                  <a:schemeClr val="bg1"/>
                </a:solidFill>
                <a:latin typeface="+mj-lt"/>
                <a:ea typeface="+mj-ea"/>
                <a:cs typeface="+mj-cs"/>
              </a:rPr>
              <a:t>Some Etiologies of Metabolic Acidosis.</a:t>
            </a:r>
          </a:p>
        </p:txBody>
      </p:sp>
      <p:pic>
        <p:nvPicPr>
          <p:cNvPr id="4" name="Content Placeholder 3">
            <a:extLst>
              <a:ext uri="{FF2B5EF4-FFF2-40B4-BE49-F238E27FC236}">
                <a16:creationId xmlns:a16="http://schemas.microsoft.com/office/drawing/2014/main" id="{64981631-2BCB-58A1-7A99-87856A52EB17}"/>
              </a:ext>
            </a:extLst>
          </p:cNvPr>
          <p:cNvPicPr>
            <a:picLocks noGrp="1" noChangeAspect="1"/>
          </p:cNvPicPr>
          <p:nvPr>
            <p:ph idx="1"/>
          </p:nvPr>
        </p:nvPicPr>
        <p:blipFill>
          <a:blip r:embed="rId2"/>
          <a:stretch>
            <a:fillRect/>
          </a:stretch>
        </p:blipFill>
        <p:spPr>
          <a:xfrm>
            <a:off x="5064476" y="961812"/>
            <a:ext cx="5136446" cy="4930987"/>
          </a:xfrm>
          <a:prstGeom prst="rect">
            <a:avLst/>
          </a:prstGeom>
        </p:spPr>
      </p:pic>
    </p:spTree>
    <p:extLst>
      <p:ext uri="{BB962C8B-B14F-4D97-AF65-F5344CB8AC3E}">
        <p14:creationId xmlns:p14="http://schemas.microsoft.com/office/powerpoint/2010/main" val="2252764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FAEDE-591D-8F38-00B9-B12DC33AE725}"/>
              </a:ext>
            </a:extLst>
          </p:cNvPr>
          <p:cNvSpPr>
            <a:spLocks noGrp="1"/>
          </p:cNvSpPr>
          <p:nvPr>
            <p:ph type="title"/>
          </p:nvPr>
        </p:nvSpPr>
        <p:spPr/>
        <p:txBody>
          <a:bodyPr/>
          <a:lstStyle/>
          <a:p>
            <a:r>
              <a:rPr lang="en-US" dirty="0"/>
              <a:t>Metabolic Alkalosis</a:t>
            </a:r>
          </a:p>
        </p:txBody>
      </p:sp>
      <p:sp>
        <p:nvSpPr>
          <p:cNvPr id="3" name="Content Placeholder 2">
            <a:extLst>
              <a:ext uri="{FF2B5EF4-FFF2-40B4-BE49-F238E27FC236}">
                <a16:creationId xmlns:a16="http://schemas.microsoft.com/office/drawing/2014/main" id="{F586A0A5-05AB-C71E-7188-B03C13BAAAE0}"/>
              </a:ext>
            </a:extLst>
          </p:cNvPr>
          <p:cNvSpPr>
            <a:spLocks noGrp="1"/>
          </p:cNvSpPr>
          <p:nvPr>
            <p:ph idx="1"/>
          </p:nvPr>
        </p:nvSpPr>
        <p:spPr/>
        <p:txBody>
          <a:bodyPr/>
          <a:lstStyle/>
          <a:p>
            <a:endParaRPr lang="en-US" b="1" dirty="0"/>
          </a:p>
          <a:p>
            <a:endParaRPr lang="en-US" b="1" dirty="0"/>
          </a:p>
          <a:p>
            <a:r>
              <a:rPr lang="en-US" b="1" dirty="0"/>
              <a:t>V</a:t>
            </a:r>
            <a:r>
              <a:rPr lang="en-US" dirty="0"/>
              <a:t>omiting</a:t>
            </a:r>
          </a:p>
          <a:p>
            <a:r>
              <a:rPr lang="en-US" b="1" dirty="0"/>
              <a:t>O</a:t>
            </a:r>
            <a:r>
              <a:rPr lang="en-US" dirty="0"/>
              <a:t>ver correction on ventilator</a:t>
            </a:r>
          </a:p>
          <a:p>
            <a:r>
              <a:rPr lang="en-US" b="1" dirty="0"/>
              <a:t>M</a:t>
            </a:r>
            <a:r>
              <a:rPr lang="en-US" dirty="0"/>
              <a:t>ineralocorticoid excess - </a:t>
            </a:r>
            <a:r>
              <a:rPr lang="en-US" dirty="0" err="1"/>
              <a:t>eg</a:t>
            </a:r>
            <a:r>
              <a:rPr lang="en-US" dirty="0"/>
              <a:t> Conn syndrome</a:t>
            </a:r>
          </a:p>
          <a:p>
            <a:r>
              <a:rPr lang="en-US" b="1" dirty="0"/>
              <a:t>I</a:t>
            </a:r>
            <a:r>
              <a:rPr lang="en-US" dirty="0"/>
              <a:t>atrogenic ( NaHCo3)</a:t>
            </a:r>
          </a:p>
          <a:p>
            <a:r>
              <a:rPr lang="en-US" b="1" dirty="0"/>
              <a:t>T</a:t>
            </a:r>
            <a:r>
              <a:rPr lang="en-US" dirty="0"/>
              <a:t>otal Volume loss – dehydration , diuretics </a:t>
            </a:r>
            <a:r>
              <a:rPr lang="en-US" dirty="0" err="1"/>
              <a:t>etc</a:t>
            </a:r>
            <a:endParaRPr lang="en-US" dirty="0"/>
          </a:p>
        </p:txBody>
      </p:sp>
    </p:spTree>
    <p:extLst>
      <p:ext uri="{BB962C8B-B14F-4D97-AF65-F5344CB8AC3E}">
        <p14:creationId xmlns:p14="http://schemas.microsoft.com/office/powerpoint/2010/main" val="22858469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079613-15FB-A913-72D1-59B384151285}"/>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Mixed &amp; Complex Acid Base Disturbances </a:t>
            </a:r>
          </a:p>
        </p:txBody>
      </p:sp>
      <p:pic>
        <p:nvPicPr>
          <p:cNvPr id="4" name="Content Placeholder 3">
            <a:extLst>
              <a:ext uri="{FF2B5EF4-FFF2-40B4-BE49-F238E27FC236}">
                <a16:creationId xmlns:a16="http://schemas.microsoft.com/office/drawing/2014/main" id="{A1A417F6-813E-30F9-97A8-3D725D514CD7}"/>
              </a:ext>
            </a:extLst>
          </p:cNvPr>
          <p:cNvPicPr>
            <a:picLocks noGrp="1" noChangeAspect="1"/>
          </p:cNvPicPr>
          <p:nvPr>
            <p:ph idx="1"/>
          </p:nvPr>
        </p:nvPicPr>
        <p:blipFill>
          <a:blip r:embed="rId3"/>
          <a:stretch>
            <a:fillRect/>
          </a:stretch>
        </p:blipFill>
        <p:spPr>
          <a:xfrm>
            <a:off x="4038600" y="1405626"/>
            <a:ext cx="7188199" cy="4043359"/>
          </a:xfrm>
          <a:prstGeom prst="rect">
            <a:avLst/>
          </a:prstGeom>
        </p:spPr>
      </p:pic>
    </p:spTree>
    <p:extLst>
      <p:ext uri="{BB962C8B-B14F-4D97-AF65-F5344CB8AC3E}">
        <p14:creationId xmlns:p14="http://schemas.microsoft.com/office/powerpoint/2010/main" val="38863198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BFBA0-CED9-EDF1-3908-815CAF4C1524}"/>
              </a:ext>
            </a:extLst>
          </p:cNvPr>
          <p:cNvSpPr>
            <a:spLocks noGrp="1"/>
          </p:cNvSpPr>
          <p:nvPr>
            <p:ph type="title"/>
          </p:nvPr>
        </p:nvSpPr>
        <p:spPr/>
        <p:txBody>
          <a:bodyPr/>
          <a:lstStyle/>
          <a:p>
            <a:r>
              <a:rPr lang="en-US" b="1" i="1" dirty="0"/>
              <a:t>Mixed and complex Acid Base Disturbances- </a:t>
            </a:r>
            <a:r>
              <a:rPr lang="en-US" b="1" i="1" dirty="0" err="1"/>
              <a:t>ctd</a:t>
            </a:r>
            <a:endParaRPr lang="en-US" b="1" i="1" dirty="0"/>
          </a:p>
        </p:txBody>
      </p:sp>
      <p:sp>
        <p:nvSpPr>
          <p:cNvPr id="3" name="Content Placeholder 2">
            <a:extLst>
              <a:ext uri="{FF2B5EF4-FFF2-40B4-BE49-F238E27FC236}">
                <a16:creationId xmlns:a16="http://schemas.microsoft.com/office/drawing/2014/main" id="{1AE74286-0B51-FF23-15CE-A69D33AD2BEC}"/>
              </a:ext>
            </a:extLst>
          </p:cNvPr>
          <p:cNvSpPr>
            <a:spLocks noGrp="1"/>
          </p:cNvSpPr>
          <p:nvPr>
            <p:ph idx="1"/>
          </p:nvPr>
        </p:nvSpPr>
        <p:spPr>
          <a:xfrm>
            <a:off x="838200" y="2143591"/>
            <a:ext cx="10515600" cy="4033371"/>
          </a:xfrm>
        </p:spPr>
        <p:txBody>
          <a:bodyPr/>
          <a:lstStyle/>
          <a:p>
            <a:pPr marL="0" indent="0">
              <a:buNone/>
            </a:pPr>
            <a:endParaRPr lang="en-US" dirty="0"/>
          </a:p>
        </p:txBody>
      </p:sp>
      <p:pic>
        <p:nvPicPr>
          <p:cNvPr id="4" name="Picture 3">
            <a:extLst>
              <a:ext uri="{FF2B5EF4-FFF2-40B4-BE49-F238E27FC236}">
                <a16:creationId xmlns:a16="http://schemas.microsoft.com/office/drawing/2014/main" id="{450641BE-168D-C157-AE78-94F70A3697C5}"/>
              </a:ext>
            </a:extLst>
          </p:cNvPr>
          <p:cNvPicPr>
            <a:picLocks noChangeAspect="1"/>
          </p:cNvPicPr>
          <p:nvPr/>
        </p:nvPicPr>
        <p:blipFill>
          <a:blip r:embed="rId2"/>
          <a:stretch>
            <a:fillRect/>
          </a:stretch>
        </p:blipFill>
        <p:spPr>
          <a:xfrm>
            <a:off x="838200" y="2143591"/>
            <a:ext cx="7772400" cy="3552357"/>
          </a:xfrm>
          <a:prstGeom prst="rect">
            <a:avLst/>
          </a:prstGeom>
        </p:spPr>
      </p:pic>
    </p:spTree>
    <p:extLst>
      <p:ext uri="{BB962C8B-B14F-4D97-AF65-F5344CB8AC3E}">
        <p14:creationId xmlns:p14="http://schemas.microsoft.com/office/powerpoint/2010/main" val="7144066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4AE35-9549-145D-319D-26EF188DF742}"/>
              </a:ext>
            </a:extLst>
          </p:cNvPr>
          <p:cNvSpPr>
            <a:spLocks noGrp="1"/>
          </p:cNvSpPr>
          <p:nvPr>
            <p:ph type="title"/>
          </p:nvPr>
        </p:nvSpPr>
        <p:spPr/>
        <p:txBody>
          <a:bodyPr/>
          <a:lstStyle/>
          <a:p>
            <a:r>
              <a:rPr lang="en-US" dirty="0"/>
              <a:t>Some Clinical Cases- Go to Breakout Rooms.</a:t>
            </a:r>
          </a:p>
        </p:txBody>
      </p:sp>
      <p:sp>
        <p:nvSpPr>
          <p:cNvPr id="3" name="Text Placeholder 2">
            <a:extLst>
              <a:ext uri="{FF2B5EF4-FFF2-40B4-BE49-F238E27FC236}">
                <a16:creationId xmlns:a16="http://schemas.microsoft.com/office/drawing/2014/main" id="{8A50ECB9-2DC4-A462-847F-9D81504BFD01}"/>
              </a:ext>
            </a:extLst>
          </p:cNvPr>
          <p:cNvSpPr>
            <a:spLocks noGrp="1"/>
          </p:cNvSpPr>
          <p:nvPr>
            <p:ph type="body" idx="1"/>
          </p:nvPr>
        </p:nvSpPr>
        <p:spPr/>
        <p:txBody>
          <a:bodyPr/>
          <a:lstStyle/>
          <a:p>
            <a:r>
              <a:rPr lang="en-US" dirty="0"/>
              <a:t> ken Adegoke</a:t>
            </a:r>
          </a:p>
        </p:txBody>
      </p:sp>
    </p:spTree>
    <p:extLst>
      <p:ext uri="{BB962C8B-B14F-4D97-AF65-F5344CB8AC3E}">
        <p14:creationId xmlns:p14="http://schemas.microsoft.com/office/powerpoint/2010/main" val="40067866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9B8A07-C204-4802-DAF2-964A5D2D84B4}"/>
              </a:ext>
            </a:extLst>
          </p:cNvPr>
          <p:cNvPicPr>
            <a:picLocks noChangeAspect="1"/>
          </p:cNvPicPr>
          <p:nvPr/>
        </p:nvPicPr>
        <p:blipFill>
          <a:blip r:embed="rId2"/>
          <a:stretch>
            <a:fillRect/>
          </a:stretch>
        </p:blipFill>
        <p:spPr>
          <a:xfrm>
            <a:off x="2266950" y="2241550"/>
            <a:ext cx="7658100" cy="2374900"/>
          </a:xfrm>
          <a:prstGeom prst="rect">
            <a:avLst/>
          </a:prstGeom>
        </p:spPr>
      </p:pic>
    </p:spTree>
    <p:extLst>
      <p:ext uri="{BB962C8B-B14F-4D97-AF65-F5344CB8AC3E}">
        <p14:creationId xmlns:p14="http://schemas.microsoft.com/office/powerpoint/2010/main" val="21366766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6939BC-32D2-C763-4D11-AB5EF97FF6DC}"/>
              </a:ext>
            </a:extLst>
          </p:cNvPr>
          <p:cNvPicPr>
            <a:picLocks noChangeAspect="1"/>
          </p:cNvPicPr>
          <p:nvPr/>
        </p:nvPicPr>
        <p:blipFill>
          <a:blip r:embed="rId2"/>
          <a:stretch>
            <a:fillRect/>
          </a:stretch>
        </p:blipFill>
        <p:spPr>
          <a:xfrm>
            <a:off x="2781300" y="2165350"/>
            <a:ext cx="6629400" cy="2527300"/>
          </a:xfrm>
          <a:prstGeom prst="rect">
            <a:avLst/>
          </a:prstGeom>
        </p:spPr>
      </p:pic>
    </p:spTree>
    <p:extLst>
      <p:ext uri="{BB962C8B-B14F-4D97-AF65-F5344CB8AC3E}">
        <p14:creationId xmlns:p14="http://schemas.microsoft.com/office/powerpoint/2010/main" val="457608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5917F9-90BC-02AF-1AAE-C33FB0A6CF20}"/>
              </a:ext>
            </a:extLst>
          </p:cNvPr>
          <p:cNvPicPr>
            <a:picLocks noChangeAspect="1"/>
          </p:cNvPicPr>
          <p:nvPr/>
        </p:nvPicPr>
        <p:blipFill>
          <a:blip r:embed="rId3"/>
          <a:stretch>
            <a:fillRect/>
          </a:stretch>
        </p:blipFill>
        <p:spPr>
          <a:xfrm>
            <a:off x="2308485" y="359763"/>
            <a:ext cx="8229600" cy="5876145"/>
          </a:xfrm>
          <a:prstGeom prst="rect">
            <a:avLst/>
          </a:prstGeom>
        </p:spPr>
      </p:pic>
    </p:spTree>
    <p:extLst>
      <p:ext uri="{BB962C8B-B14F-4D97-AF65-F5344CB8AC3E}">
        <p14:creationId xmlns:p14="http://schemas.microsoft.com/office/powerpoint/2010/main" val="20718132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0080E8-2BF1-DC4E-5BA1-1761A7C1D7A6}"/>
              </a:ext>
            </a:extLst>
          </p:cNvPr>
          <p:cNvPicPr>
            <a:picLocks noChangeAspect="1"/>
          </p:cNvPicPr>
          <p:nvPr/>
        </p:nvPicPr>
        <p:blipFill>
          <a:blip r:embed="rId2"/>
          <a:stretch>
            <a:fillRect/>
          </a:stretch>
        </p:blipFill>
        <p:spPr>
          <a:xfrm>
            <a:off x="2470150" y="2139950"/>
            <a:ext cx="7251700" cy="2578100"/>
          </a:xfrm>
          <a:prstGeom prst="rect">
            <a:avLst/>
          </a:prstGeom>
        </p:spPr>
      </p:pic>
    </p:spTree>
    <p:extLst>
      <p:ext uri="{BB962C8B-B14F-4D97-AF65-F5344CB8AC3E}">
        <p14:creationId xmlns:p14="http://schemas.microsoft.com/office/powerpoint/2010/main" val="14550319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2734BE-DA80-1B1D-B4CE-655DA4F1B75B}"/>
              </a:ext>
            </a:extLst>
          </p:cNvPr>
          <p:cNvPicPr>
            <a:picLocks noChangeAspect="1"/>
          </p:cNvPicPr>
          <p:nvPr/>
        </p:nvPicPr>
        <p:blipFill>
          <a:blip r:embed="rId2"/>
          <a:stretch>
            <a:fillRect/>
          </a:stretch>
        </p:blipFill>
        <p:spPr>
          <a:xfrm>
            <a:off x="3155950" y="2232715"/>
            <a:ext cx="5880100" cy="2319407"/>
          </a:xfrm>
          <a:prstGeom prst="rect">
            <a:avLst/>
          </a:prstGeom>
        </p:spPr>
      </p:pic>
    </p:spTree>
    <p:extLst>
      <p:ext uri="{BB962C8B-B14F-4D97-AF65-F5344CB8AC3E}">
        <p14:creationId xmlns:p14="http://schemas.microsoft.com/office/powerpoint/2010/main" val="2176210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575D99-61A0-3F5D-44C9-5127C18BEC29}"/>
              </a:ext>
            </a:extLst>
          </p:cNvPr>
          <p:cNvPicPr>
            <a:picLocks noChangeAspect="1"/>
          </p:cNvPicPr>
          <p:nvPr/>
        </p:nvPicPr>
        <p:blipFill>
          <a:blip r:embed="rId2"/>
          <a:stretch>
            <a:fillRect/>
          </a:stretch>
        </p:blipFill>
        <p:spPr>
          <a:xfrm>
            <a:off x="2462402" y="2215642"/>
            <a:ext cx="7045325" cy="2426715"/>
          </a:xfrm>
          <a:prstGeom prst="rect">
            <a:avLst/>
          </a:prstGeom>
        </p:spPr>
      </p:pic>
    </p:spTree>
    <p:extLst>
      <p:ext uri="{BB962C8B-B14F-4D97-AF65-F5344CB8AC3E}">
        <p14:creationId xmlns:p14="http://schemas.microsoft.com/office/powerpoint/2010/main" val="6075672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8B6745-53A5-876C-BCEC-DAC167181C09}"/>
              </a:ext>
            </a:extLst>
          </p:cNvPr>
          <p:cNvPicPr>
            <a:picLocks noChangeAspect="1"/>
          </p:cNvPicPr>
          <p:nvPr/>
        </p:nvPicPr>
        <p:blipFill>
          <a:blip r:embed="rId2"/>
          <a:stretch>
            <a:fillRect/>
          </a:stretch>
        </p:blipFill>
        <p:spPr>
          <a:xfrm>
            <a:off x="2628900" y="1733550"/>
            <a:ext cx="6934200" cy="3390900"/>
          </a:xfrm>
          <a:prstGeom prst="rect">
            <a:avLst/>
          </a:prstGeom>
        </p:spPr>
      </p:pic>
    </p:spTree>
    <p:extLst>
      <p:ext uri="{BB962C8B-B14F-4D97-AF65-F5344CB8AC3E}">
        <p14:creationId xmlns:p14="http://schemas.microsoft.com/office/powerpoint/2010/main" val="35680000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8DC2FB-CCE5-0DA1-7FFF-B693BB9D98B3}"/>
              </a:ext>
            </a:extLst>
          </p:cNvPr>
          <p:cNvSpPr txBox="1"/>
          <p:nvPr/>
        </p:nvSpPr>
        <p:spPr>
          <a:xfrm>
            <a:off x="3049229" y="1443841"/>
            <a:ext cx="6098458" cy="4247317"/>
          </a:xfrm>
          <a:prstGeom prst="rect">
            <a:avLst/>
          </a:prstGeom>
          <a:noFill/>
        </p:spPr>
        <p:txBody>
          <a:bodyPr wrap="square">
            <a:spAutoFit/>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buFont typeface="+mj-lt"/>
              <a:buAutoNum type="arabicPeriod"/>
            </a:pPr>
            <a:r>
              <a:rPr lang="en-GB" sz="1800" dirty="0">
                <a:effectLst/>
                <a:latin typeface="Calibri" panose="020F0502020204030204" pitchFamily="34" charset="0"/>
                <a:ea typeface="Calibri" panose="020F0502020204030204" pitchFamily="34" charset="0"/>
                <a:cs typeface="Times New Roman" panose="02020603050405020304" pitchFamily="18" charset="0"/>
              </a:rPr>
              <a:t>GT is a 54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yr</a:t>
            </a:r>
            <a:r>
              <a:rPr lang="en-GB" sz="1800" dirty="0">
                <a:effectLst/>
                <a:latin typeface="Calibri" panose="020F0502020204030204" pitchFamily="34" charset="0"/>
                <a:ea typeface="Calibri" panose="020F0502020204030204" pitchFamily="34" charset="0"/>
                <a:cs typeface="Times New Roman" panose="02020603050405020304" pitchFamily="18" charset="0"/>
              </a:rPr>
              <a:t> old widower with a history of chronic obstructive Pulmonary disease  ( COPD) and was rushed to the ED with increasing shortness of breath, pyrexia, and a productive cough with yellow- green sputum . He has difficulty communicating because of his inability to complete sentences. one of his sons, says he has been unwell for 3 days. Upon examination, crackles and wheezes can be heard in the lower lobes, he has tachycardia and a bounding pulse. Measurement of arterial blood gas shows.</a:t>
            </a: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pH 7.3, Paco2 68mmhg( 9.01 </a:t>
            </a:r>
            <a:r>
              <a:rPr lang="en-GB" sz="1800" b="1" dirty="0" err="1">
                <a:effectLst/>
                <a:latin typeface="Calibri" panose="020F0502020204030204" pitchFamily="34" charset="0"/>
                <a:ea typeface="Calibri" panose="020F0502020204030204" pitchFamily="34" charset="0"/>
                <a:cs typeface="Times New Roman" panose="02020603050405020304" pitchFamily="18" charset="0"/>
              </a:rPr>
              <a:t>Kpa</a:t>
            </a:r>
            <a:r>
              <a:rPr lang="en-GB" sz="1800" b="1" dirty="0">
                <a:effectLst/>
                <a:latin typeface="Calibri" panose="020F0502020204030204" pitchFamily="34" charset="0"/>
                <a:ea typeface="Calibri" panose="020F0502020204030204" pitchFamily="34" charset="0"/>
                <a:cs typeface="Times New Roman" panose="02020603050405020304" pitchFamily="18" charset="0"/>
              </a:rPr>
              <a:t>),Hco3 28mmol/l,Pao2 60mmHg (8kPa)</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How would you interpret this? </a:t>
            </a:r>
          </a:p>
          <a:p>
            <a:r>
              <a:rPr lang="en-GB" dirty="0">
                <a:latin typeface="Calibri" panose="020F0502020204030204" pitchFamily="34" charset="0"/>
                <a:ea typeface="Calibri" panose="020F0502020204030204" pitchFamily="34" charset="0"/>
                <a:cs typeface="Times New Roman" panose="02020603050405020304" pitchFamily="18" charset="0"/>
              </a:rPr>
              <a:t>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RA,PC</a:t>
            </a:r>
          </a:p>
        </p:txBody>
      </p:sp>
    </p:spTree>
    <p:extLst>
      <p:ext uri="{BB962C8B-B14F-4D97-AF65-F5344CB8AC3E}">
        <p14:creationId xmlns:p14="http://schemas.microsoft.com/office/powerpoint/2010/main" val="32276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3AED89-0307-6029-A6C0-13B5953B4C90}"/>
              </a:ext>
            </a:extLst>
          </p:cNvPr>
          <p:cNvSpPr txBox="1"/>
          <p:nvPr/>
        </p:nvSpPr>
        <p:spPr>
          <a:xfrm>
            <a:off x="3049229" y="1720840"/>
            <a:ext cx="6098458" cy="3693319"/>
          </a:xfrm>
          <a:prstGeom prst="rect">
            <a:avLst/>
          </a:prstGeom>
          <a:noFill/>
        </p:spPr>
        <p:txBody>
          <a:bodyPr wrap="square">
            <a:spAutoFit/>
          </a:bodyPr>
          <a:lstStyle/>
          <a:p>
            <a:pPr marL="342900" lvl="0" indent="-342900">
              <a:buFont typeface="+mj-lt"/>
              <a:buAutoNum type="arabicPeriod"/>
            </a:pPr>
            <a:r>
              <a:rPr lang="en-GB" sz="1800" dirty="0">
                <a:effectLst/>
                <a:latin typeface="Calibri" panose="020F0502020204030204" pitchFamily="34" charset="0"/>
                <a:ea typeface="Calibri" panose="020F0502020204030204" pitchFamily="34" charset="0"/>
                <a:cs typeface="Times New Roman" panose="02020603050405020304" pitchFamily="18" charset="0"/>
              </a:rPr>
              <a:t>An 11 year old child is brought to your ICU with vomiting and a decreased level of consciousness. The patient displays slow and deep (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kussmaul</a:t>
            </a:r>
            <a:r>
              <a:rPr lang="en-GB" sz="1800" dirty="0">
                <a:effectLst/>
                <a:latin typeface="Calibri" panose="020F0502020204030204" pitchFamily="34" charset="0"/>
                <a:ea typeface="Calibri" panose="020F0502020204030204" pitchFamily="34" charset="0"/>
                <a:cs typeface="Times New Roman" panose="02020603050405020304" pitchFamily="18" charset="0"/>
              </a:rPr>
              <a:t> breathing ), and is lethargic and irritable in response to stimulation. He appears to be dehydrated- his eyes are sunken and the mucous membranes are dry – he has a 2 week history of polydipsia, polyuria and weight loss. Measurement of the ABG shows :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pH 7.0, Pao2 90mmHg( 12 </a:t>
            </a:r>
            <a:r>
              <a:rPr lang="en-GB" sz="1800" b="1" dirty="0" err="1">
                <a:effectLst/>
                <a:latin typeface="Calibri" panose="020F0502020204030204" pitchFamily="34" charset="0"/>
                <a:ea typeface="Calibri" panose="020F0502020204030204" pitchFamily="34" charset="0"/>
                <a:cs typeface="Times New Roman" panose="02020603050405020304" pitchFamily="18" charset="0"/>
              </a:rPr>
              <a:t>Kpa</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 Paco2 23mmHg( 3.07kPa ) , and HCO3 12mmol/l ; Other results are Na 126mmol/l ,K 5 mmol/</a:t>
            </a:r>
            <a:r>
              <a:rPr lang="en-GB" sz="1800" b="1" dirty="0" err="1">
                <a:effectLst/>
                <a:latin typeface="Calibri" panose="020F0502020204030204" pitchFamily="34" charset="0"/>
                <a:ea typeface="Calibri" panose="020F0502020204030204" pitchFamily="34" charset="0"/>
                <a:cs typeface="Times New Roman" panose="02020603050405020304" pitchFamily="18" charset="0"/>
              </a:rPr>
              <a:t>l,and</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Cl 95mmol/l. </a:t>
            </a:r>
            <a:r>
              <a:rPr lang="en-GB" sz="1800" dirty="0">
                <a:effectLst/>
                <a:latin typeface="Calibri" panose="020F0502020204030204" pitchFamily="34" charset="0"/>
                <a:ea typeface="Calibri" panose="020F0502020204030204" pitchFamily="34" charset="0"/>
                <a:cs typeface="Times New Roman" panose="02020603050405020304" pitchFamily="18" charset="0"/>
              </a:rPr>
              <a:t>What is your assessment ? –</a:t>
            </a:r>
          </a:p>
          <a:p>
            <a:pPr lvl="0"/>
            <a:r>
              <a:rPr lang="en-GB" i="1" dirty="0">
                <a:latin typeface="Calibri" panose="020F0502020204030204" pitchFamily="34" charset="0"/>
                <a:ea typeface="Calibri" panose="020F0502020204030204" pitchFamily="34" charset="0"/>
                <a:cs typeface="Times New Roman" panose="02020603050405020304" pitchFamily="18" charset="0"/>
              </a:rPr>
              <a:t>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MA,PC</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817153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836E3C-AF84-C602-C811-E20CDBDF3906}"/>
              </a:ext>
            </a:extLst>
          </p:cNvPr>
          <p:cNvSpPr txBox="1"/>
          <p:nvPr/>
        </p:nvSpPr>
        <p:spPr>
          <a:xfrm>
            <a:off x="3049229" y="1997839"/>
            <a:ext cx="6098458" cy="2862322"/>
          </a:xfrm>
          <a:prstGeom prst="rect">
            <a:avLst/>
          </a:prstGeom>
          <a:noFill/>
        </p:spPr>
        <p:txBody>
          <a:bodyPr wrap="square">
            <a:spAutoFit/>
          </a:bodyPr>
          <a:lstStyle/>
          <a:p>
            <a:pPr marL="342900" lvl="0" indent="-342900">
              <a:buFont typeface="+mj-lt"/>
              <a:buAutoNum type="arabicPeriod"/>
            </a:pPr>
            <a:r>
              <a:rPr lang="en-GB" sz="1800" dirty="0">
                <a:effectLst/>
                <a:latin typeface="Calibri" panose="020F0502020204030204" pitchFamily="34" charset="0"/>
                <a:ea typeface="Calibri" panose="020F0502020204030204" pitchFamily="34" charset="0"/>
                <a:cs typeface="Times New Roman" panose="02020603050405020304" pitchFamily="18" charset="0"/>
              </a:rPr>
              <a:t>An office worker is brought to your ED after she fell on to the ground and hurt her left leg . She is noted to be tachycardic and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tachypneic</a:t>
            </a:r>
            <a:r>
              <a:rPr lang="en-GB" sz="1800" dirty="0">
                <a:effectLst/>
                <a:latin typeface="Calibri" panose="020F0502020204030204" pitchFamily="34" charset="0"/>
                <a:ea typeface="Calibri" panose="020F0502020204030204" pitchFamily="34" charset="0"/>
                <a:cs typeface="Times New Roman" panose="02020603050405020304" pitchFamily="18" charset="0"/>
              </a:rPr>
              <a:t>. Pain killers are administered to lessen her pain. Suddenly, she started complaining that she was still in pain and now experiences muscle cramps, tingling and paraesthesia. Measurement of her ABG is as shown.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pH 7.6,Pao2 120mmHg ( 16 KPA), Paco2 31mmhg ( 4.13 </a:t>
            </a:r>
            <a:r>
              <a:rPr lang="en-GB" sz="1800" b="1" dirty="0" err="1">
                <a:effectLst/>
                <a:latin typeface="Calibri" panose="020F0502020204030204" pitchFamily="34" charset="0"/>
                <a:ea typeface="Calibri" panose="020F0502020204030204" pitchFamily="34" charset="0"/>
                <a:cs typeface="Times New Roman" panose="02020603050405020304" pitchFamily="18" charset="0"/>
              </a:rPr>
              <a:t>Kpa</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),and HCO3 25mmol/L. </a:t>
            </a:r>
            <a:r>
              <a:rPr lang="en-GB" sz="1800" dirty="0">
                <a:effectLst/>
                <a:latin typeface="Calibri" panose="020F0502020204030204" pitchFamily="34" charset="0"/>
                <a:ea typeface="Calibri" panose="020F0502020204030204" pitchFamily="34" charset="0"/>
                <a:cs typeface="Times New Roman" panose="02020603050405020304" pitchFamily="18" charset="0"/>
              </a:rPr>
              <a:t>What does this mean?  </a:t>
            </a:r>
          </a:p>
          <a:p>
            <a:pPr lvl="0"/>
            <a:r>
              <a:rPr lang="en-GB" i="1" dirty="0">
                <a:latin typeface="Calibri" panose="020F0502020204030204" pitchFamily="34" charset="0"/>
                <a:ea typeface="Calibri" panose="020F0502020204030204" pitchFamily="34" charset="0"/>
                <a:cs typeface="Times New Roman" panose="02020603050405020304" pitchFamily="18" charset="0"/>
              </a:rPr>
              <a:t>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RA . UC</a:t>
            </a:r>
          </a:p>
          <a:p>
            <a:pPr marL="457200"/>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87244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5032A9-2C56-5025-3D13-CC7D95FBFD69}"/>
              </a:ext>
            </a:extLst>
          </p:cNvPr>
          <p:cNvSpPr txBox="1"/>
          <p:nvPr/>
        </p:nvSpPr>
        <p:spPr>
          <a:xfrm>
            <a:off x="3048000" y="1723888"/>
            <a:ext cx="6096000" cy="3416320"/>
          </a:xfrm>
          <a:prstGeom prst="rect">
            <a:avLst/>
          </a:prstGeom>
          <a:noFill/>
        </p:spPr>
        <p:txBody>
          <a:bodyPr wrap="square">
            <a:spAutoFit/>
          </a:bodyPr>
          <a:lstStyle/>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An old woman has been suffering from persistent vomiting for 2 days now.</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She appears to be lethargic and weak and has myalgia. She is noted to have dry mucous membranes and her capillary refill takes &gt; 4secs. She is diagnosed as having gastroenteritis and dehydration.</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Measurement of arterial blood gas shows :</a:t>
            </a:r>
          </a:p>
          <a:p>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pH 7.5, PaCO2 85mmHg (10.9kpa), PaCo2 40mmHg(5.3Kpa), HCO3 34mmol/l</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r"/>
            <a:r>
              <a:rPr lang="en-GB" sz="1800" i="1" kern="100" dirty="0">
                <a:effectLst/>
                <a:latin typeface="Calibri" panose="020F0502020204030204" pitchFamily="34" charset="0"/>
                <a:ea typeface="Calibri" panose="020F0502020204030204" pitchFamily="34" charset="0"/>
                <a:cs typeface="Times New Roman" panose="02020603050405020304" pitchFamily="18" charset="0"/>
              </a:rPr>
              <a:t>MALK.U</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844017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2E069-7B70-D97C-7D8D-4B9CBE69BA0C}"/>
              </a:ext>
            </a:extLst>
          </p:cNvPr>
          <p:cNvSpPr>
            <a:spLocks noGrp="1"/>
          </p:cNvSpPr>
          <p:nvPr>
            <p:ph type="title"/>
          </p:nvPr>
        </p:nvSpPr>
        <p:spPr/>
        <p:txBody>
          <a:bodyPr/>
          <a:lstStyle/>
          <a:p>
            <a:r>
              <a:rPr lang="en-US" b="1" i="1" dirty="0"/>
              <a:t>Delta Ratio</a:t>
            </a:r>
          </a:p>
        </p:txBody>
      </p:sp>
      <p:sp>
        <p:nvSpPr>
          <p:cNvPr id="3" name="Content Placeholder 2">
            <a:extLst>
              <a:ext uri="{FF2B5EF4-FFF2-40B4-BE49-F238E27FC236}">
                <a16:creationId xmlns:a16="http://schemas.microsoft.com/office/drawing/2014/main" id="{D0C1436E-7DD5-D34D-B8A6-34807BA2FEA3}"/>
              </a:ext>
            </a:extLst>
          </p:cNvPr>
          <p:cNvSpPr>
            <a:spLocks noGrp="1"/>
          </p:cNvSpPr>
          <p:nvPr>
            <p:ph idx="1"/>
          </p:nvPr>
        </p:nvSpPr>
        <p:spPr/>
        <p:txBody>
          <a:bodyPr/>
          <a:lstStyle/>
          <a:p>
            <a:endParaRPr lang="en-US" dirty="0"/>
          </a:p>
          <a:p>
            <a:endParaRPr lang="en-US" dirty="0"/>
          </a:p>
          <a:p>
            <a:r>
              <a:rPr lang="en-US" dirty="0"/>
              <a:t>= Change in Anion Gap / change in HCo3</a:t>
            </a:r>
          </a:p>
          <a:p>
            <a:r>
              <a:rPr lang="en-US" dirty="0"/>
              <a:t>= Measured AG- Normal AG/Actual HCO3(24)- Measured Hco3</a:t>
            </a:r>
          </a:p>
          <a:p>
            <a:r>
              <a:rPr lang="en-US" dirty="0"/>
              <a:t>&lt; 1 = Pure AGMA</a:t>
            </a:r>
          </a:p>
          <a:p>
            <a:r>
              <a:rPr lang="en-US" dirty="0"/>
              <a:t>1-2 = Mixed AGMA +NAGMA</a:t>
            </a:r>
          </a:p>
          <a:p>
            <a:r>
              <a:rPr lang="en-US" dirty="0"/>
              <a:t>&gt; 2 – Metabolic alkalosis + AGMA</a:t>
            </a:r>
          </a:p>
          <a:p>
            <a:endParaRPr lang="en-US" dirty="0"/>
          </a:p>
        </p:txBody>
      </p:sp>
    </p:spTree>
    <p:extLst>
      <p:ext uri="{BB962C8B-B14F-4D97-AF65-F5344CB8AC3E}">
        <p14:creationId xmlns:p14="http://schemas.microsoft.com/office/powerpoint/2010/main" val="6095163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A4428-C865-BF69-C0E9-D19E64C15F26}"/>
              </a:ext>
            </a:extLst>
          </p:cNvPr>
          <p:cNvSpPr>
            <a:spLocks noGrp="1"/>
          </p:cNvSpPr>
          <p:nvPr>
            <p:ph type="ctrTitle"/>
          </p:nvPr>
        </p:nvSpPr>
        <p:spPr/>
        <p:txBody>
          <a:bodyPr/>
          <a:lstStyle/>
          <a:p>
            <a:r>
              <a:rPr lang="en-US" b="1" dirty="0"/>
              <a:t>Questions ?</a:t>
            </a:r>
          </a:p>
        </p:txBody>
      </p:sp>
      <p:sp>
        <p:nvSpPr>
          <p:cNvPr id="3" name="Subtitle 2">
            <a:extLst>
              <a:ext uri="{FF2B5EF4-FFF2-40B4-BE49-F238E27FC236}">
                <a16:creationId xmlns:a16="http://schemas.microsoft.com/office/drawing/2014/main" id="{65B26800-ED92-C299-D71D-834B73971385}"/>
              </a:ext>
            </a:extLst>
          </p:cNvPr>
          <p:cNvSpPr>
            <a:spLocks noGrp="1"/>
          </p:cNvSpPr>
          <p:nvPr>
            <p:ph type="subTitle" idx="1"/>
          </p:nvPr>
        </p:nvSpPr>
        <p:spPr/>
        <p:txBody>
          <a:bodyPr/>
          <a:lstStyle/>
          <a:p>
            <a:r>
              <a:rPr lang="en-US" dirty="0"/>
              <a:t>Ken Adegoke 16/4/2023</a:t>
            </a:r>
          </a:p>
        </p:txBody>
      </p:sp>
    </p:spTree>
    <p:extLst>
      <p:ext uri="{BB962C8B-B14F-4D97-AF65-F5344CB8AC3E}">
        <p14:creationId xmlns:p14="http://schemas.microsoft.com/office/powerpoint/2010/main" val="378862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9A4430-CE25-9D77-54EE-D818EF61F0C0}"/>
              </a:ext>
            </a:extLst>
          </p:cNvPr>
          <p:cNvPicPr>
            <a:picLocks noChangeAspect="1"/>
          </p:cNvPicPr>
          <p:nvPr/>
        </p:nvPicPr>
        <p:blipFill>
          <a:blip r:embed="rId2"/>
          <a:stretch>
            <a:fillRect/>
          </a:stretch>
        </p:blipFill>
        <p:spPr>
          <a:xfrm>
            <a:off x="3232150" y="2254250"/>
            <a:ext cx="5727700" cy="2349500"/>
          </a:xfrm>
          <a:prstGeom prst="rect">
            <a:avLst/>
          </a:prstGeom>
        </p:spPr>
      </p:pic>
    </p:spTree>
    <p:extLst>
      <p:ext uri="{BB962C8B-B14F-4D97-AF65-F5344CB8AC3E}">
        <p14:creationId xmlns:p14="http://schemas.microsoft.com/office/powerpoint/2010/main" val="3344606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9B5E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8F06C8D-2C6D-4A12-2762-171383C4512A}"/>
              </a:ext>
            </a:extLst>
          </p:cNvPr>
          <p:cNvPicPr>
            <a:picLocks noChangeAspect="1"/>
          </p:cNvPicPr>
          <p:nvPr/>
        </p:nvPicPr>
        <p:blipFill rotWithShape="1">
          <a:blip r:embed="rId2"/>
          <a:srcRect t="20286" b="4923"/>
          <a:stretch/>
        </p:blipFill>
        <p:spPr>
          <a:xfrm>
            <a:off x="976251" y="1314450"/>
            <a:ext cx="6939024" cy="3943350"/>
          </a:xfrm>
          <a:prstGeom prst="rect">
            <a:avLst/>
          </a:prstGeom>
          <a:effectLst/>
        </p:spPr>
      </p:pic>
    </p:spTree>
    <p:extLst>
      <p:ext uri="{BB962C8B-B14F-4D97-AF65-F5344CB8AC3E}">
        <p14:creationId xmlns:p14="http://schemas.microsoft.com/office/powerpoint/2010/main" val="726295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7CC1B977-472D-6FB7-948B-88C1D3C45F73}"/>
              </a:ext>
            </a:extLst>
          </p:cNvPr>
          <p:cNvPicPr>
            <a:picLocks noGrp="1" noChangeAspect="1"/>
          </p:cNvPicPr>
          <p:nvPr>
            <p:ph idx="1"/>
          </p:nvPr>
        </p:nvPicPr>
        <p:blipFill rotWithShape="1">
          <a:blip r:embed="rId2"/>
          <a:srcRect t="41908" r="-1" b="13135"/>
          <a:stretch/>
        </p:blipFill>
        <p:spPr>
          <a:xfrm>
            <a:off x="643467" y="643467"/>
            <a:ext cx="10905066" cy="5571065"/>
          </a:xfrm>
          <a:prstGeom prst="rect">
            <a:avLst/>
          </a:prstGeom>
          <a:ln>
            <a:noFill/>
          </a:ln>
        </p:spPr>
      </p:pic>
      <p:sp>
        <p:nvSpPr>
          <p:cNvPr id="21" name="Isosceles Triangle 20">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92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96135E-9C7E-D0C5-297D-6801F1D968BD}"/>
              </a:ext>
            </a:extLst>
          </p:cNvPr>
          <p:cNvSpPr>
            <a:spLocks noGrp="1"/>
          </p:cNvSpPr>
          <p:nvPr>
            <p:ph type="title"/>
          </p:nvPr>
        </p:nvSpPr>
        <p:spPr>
          <a:xfrm>
            <a:off x="838199" y="4428000"/>
            <a:ext cx="6143626" cy="1400400"/>
          </a:xfrm>
        </p:spPr>
        <p:txBody>
          <a:bodyPr vert="horz" wrap="square" lIns="91440" tIns="45720" rIns="91440" bIns="45720" rtlCol="0" anchor="b">
            <a:normAutofit/>
          </a:bodyPr>
          <a:lstStyle/>
          <a:p>
            <a:r>
              <a:rPr lang="en-US" sz="4300">
                <a:solidFill>
                  <a:schemeClr val="bg1"/>
                </a:solidFill>
              </a:rPr>
              <a:t>Presssure Monitoring set</a:t>
            </a:r>
          </a:p>
        </p:txBody>
      </p:sp>
      <p:pic>
        <p:nvPicPr>
          <p:cNvPr id="4" name="Content Placeholder 3">
            <a:extLst>
              <a:ext uri="{FF2B5EF4-FFF2-40B4-BE49-F238E27FC236}">
                <a16:creationId xmlns:a16="http://schemas.microsoft.com/office/drawing/2014/main" id="{21044DA4-9480-B504-50CB-775F43253CD8}"/>
              </a:ext>
            </a:extLst>
          </p:cNvPr>
          <p:cNvPicPr>
            <a:picLocks noGrp="1" noChangeAspect="1"/>
          </p:cNvPicPr>
          <p:nvPr>
            <p:ph idx="1"/>
          </p:nvPr>
        </p:nvPicPr>
        <p:blipFill rotWithShape="1">
          <a:blip r:embed="rId3"/>
          <a:srcRect t="11077" b="16692"/>
          <a:stretch/>
        </p:blipFill>
        <p:spPr>
          <a:xfrm>
            <a:off x="20" y="-1"/>
            <a:ext cx="12191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grpSp>
        <p:nvGrpSpPr>
          <p:cNvPr id="11" name="Group 10">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2" name="Freeform: Shape 11">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661927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037FBEC5-9165-7126-5D37-89AE8A672383}"/>
              </a:ext>
            </a:extLst>
          </p:cNvPr>
          <p:cNvPicPr>
            <a:picLocks noGrp="1" noChangeAspect="1"/>
          </p:cNvPicPr>
          <p:nvPr>
            <p:ph idx="1"/>
          </p:nvPr>
        </p:nvPicPr>
        <p:blipFill>
          <a:blip r:embed="rId2"/>
          <a:stretch>
            <a:fillRect/>
          </a:stretch>
        </p:blipFill>
        <p:spPr>
          <a:xfrm>
            <a:off x="4772872" y="643467"/>
            <a:ext cx="2646255" cy="5571065"/>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14973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5021</TotalTime>
  <Words>895</Words>
  <Application>Microsoft Macintosh PowerPoint</Application>
  <PresentationFormat>Widescreen</PresentationFormat>
  <Paragraphs>118</Paragraphs>
  <Slides>49</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Arial</vt:lpstr>
      <vt:lpstr>Calibri</vt:lpstr>
      <vt:lpstr>Calibri Light</vt:lpstr>
      <vt:lpstr>Office Theme</vt:lpstr>
      <vt:lpstr>Arterial Blood Sampling and Interpretation with ICU scenarios</vt:lpstr>
      <vt:lpstr>Outline – 45 Mins</vt:lpstr>
      <vt:lpstr>Arterial Blood Gas ABG</vt:lpstr>
      <vt:lpstr>PowerPoint Presentation</vt:lpstr>
      <vt:lpstr>PowerPoint Presentation</vt:lpstr>
      <vt:lpstr>PowerPoint Presentation</vt:lpstr>
      <vt:lpstr>PowerPoint Presentation</vt:lpstr>
      <vt:lpstr>Presssure Monitoring set</vt:lpstr>
      <vt:lpstr>PowerPoint Presentation</vt:lpstr>
      <vt:lpstr>PowerPoint Presentation</vt:lpstr>
      <vt:lpstr>PowerPoint Presentation</vt:lpstr>
      <vt:lpstr>PowerPoint Presentation</vt:lpstr>
      <vt:lpstr>I-STAT Arterial Blood Gas Set Up.</vt:lpstr>
      <vt:lpstr>PowerPoint Presentation</vt:lpstr>
      <vt:lpstr>PowerPoint Presentation</vt:lpstr>
      <vt:lpstr>PowerPoint Presentation</vt:lpstr>
      <vt:lpstr>PowerPoint Presentation</vt:lpstr>
      <vt:lpstr>PowerPoint Presentation</vt:lpstr>
      <vt:lpstr>MODIFIED HADERSON HASSELBALCH EQUATION</vt:lpstr>
      <vt:lpstr>Use and interpretation of the Arterial Line</vt:lpstr>
      <vt:lpstr>PowerPoint Presentation</vt:lpstr>
      <vt:lpstr>PowerPoint Presentation</vt:lpstr>
      <vt:lpstr>ABG – NORMAL VALUES</vt:lpstr>
      <vt:lpstr>ABG Interpretation – 3 Steps</vt:lpstr>
      <vt:lpstr>Calculation of the Anion Gap </vt:lpstr>
      <vt:lpstr>- ABG -Compensation</vt:lpstr>
      <vt:lpstr>ABG - Interpretation</vt:lpstr>
      <vt:lpstr>PowerPoint Presentation</vt:lpstr>
      <vt:lpstr>PowerPoint Presentation</vt:lpstr>
      <vt:lpstr>Some Common Medical Conditions –Presenting to Critical Care</vt:lpstr>
      <vt:lpstr>Some Causes of Respiratory Acidosis</vt:lpstr>
      <vt:lpstr>Some Causes of Respiratory Alkalosis</vt:lpstr>
      <vt:lpstr>Some Etiologies of Metabolic Acidosis.</vt:lpstr>
      <vt:lpstr>Metabolic Alkalosis</vt:lpstr>
      <vt:lpstr>Mixed &amp; Complex Acid Base Disturbances </vt:lpstr>
      <vt:lpstr>Mixed and complex Acid Base Disturbances- ctd</vt:lpstr>
      <vt:lpstr>Some Clinical Cases- Go to Breakout Rooms.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Delta Ratio</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Arterial Blood Sampling and Interpretation of Arterial Blood Gas results</dc:title>
  <dc:creator>ken adegoke</dc:creator>
  <cp:lastModifiedBy>ken adegoke</cp:lastModifiedBy>
  <cp:revision>2</cp:revision>
  <dcterms:created xsi:type="dcterms:W3CDTF">2023-02-14T12:32:07Z</dcterms:created>
  <dcterms:modified xsi:type="dcterms:W3CDTF">2023-04-16T15:39:03Z</dcterms:modified>
</cp:coreProperties>
</file>